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338"/>
  </p:notesMasterIdLst>
  <p:handoutMasterIdLst>
    <p:handoutMasterId r:id="rId339"/>
  </p:handoutMasterIdLst>
  <p:sldIdLst>
    <p:sldId id="1858" r:id="rId8"/>
    <p:sldId id="1121" r:id="rId9"/>
    <p:sldId id="972" r:id="rId10"/>
    <p:sldId id="1526" r:id="rId11"/>
    <p:sldId id="1859" r:id="rId12"/>
    <p:sldId id="1585" r:id="rId13"/>
    <p:sldId id="1591" r:id="rId14"/>
    <p:sldId id="1582" r:id="rId15"/>
    <p:sldId id="1593" r:id="rId16"/>
    <p:sldId id="1592" r:id="rId17"/>
    <p:sldId id="1527" r:id="rId18"/>
    <p:sldId id="1580" r:id="rId19"/>
    <p:sldId id="1596" r:id="rId20"/>
    <p:sldId id="1587" r:id="rId21"/>
    <p:sldId id="1602" r:id="rId22"/>
    <p:sldId id="1583" r:id="rId23"/>
    <p:sldId id="1581" r:id="rId24"/>
    <p:sldId id="1528" r:id="rId25"/>
    <p:sldId id="1521" r:id="rId26"/>
    <p:sldId id="1597" r:id="rId27"/>
    <p:sldId id="1554" r:id="rId28"/>
    <p:sldId id="1603" r:id="rId29"/>
    <p:sldId id="1555" r:id="rId30"/>
    <p:sldId id="1529" r:id="rId31"/>
    <p:sldId id="1600" r:id="rId32"/>
    <p:sldId id="1604" r:id="rId33"/>
    <p:sldId id="1530" r:id="rId34"/>
    <p:sldId id="1550" r:id="rId35"/>
    <p:sldId id="1608" r:id="rId36"/>
    <p:sldId id="1553" r:id="rId37"/>
    <p:sldId id="1607" r:id="rId38"/>
    <p:sldId id="1611" r:id="rId39"/>
    <p:sldId id="1612" r:id="rId40"/>
    <p:sldId id="1613" r:id="rId41"/>
    <p:sldId id="1551" r:id="rId42"/>
    <p:sldId id="1617" r:id="rId43"/>
    <p:sldId id="1615" r:id="rId44"/>
    <p:sldId id="1531" r:id="rId45"/>
    <p:sldId id="1522" r:id="rId46"/>
    <p:sldId id="1532" r:id="rId47"/>
    <p:sldId id="1620" r:id="rId48"/>
    <p:sldId id="1533" r:id="rId49"/>
    <p:sldId id="1556" r:id="rId50"/>
    <p:sldId id="1557" r:id="rId51"/>
    <p:sldId id="1558" r:id="rId52"/>
    <p:sldId id="1625" r:id="rId53"/>
    <p:sldId id="1628" r:id="rId54"/>
    <p:sldId id="1630" r:id="rId55"/>
    <p:sldId id="1631" r:id="rId56"/>
    <p:sldId id="1632" r:id="rId57"/>
    <p:sldId id="1559" r:id="rId58"/>
    <p:sldId id="1560" r:id="rId59"/>
    <p:sldId id="1561" r:id="rId60"/>
    <p:sldId id="1618" r:id="rId61"/>
    <p:sldId id="1619" r:id="rId62"/>
    <p:sldId id="1534" r:id="rId63"/>
    <p:sldId id="1523" r:id="rId64"/>
    <p:sldId id="1535" r:id="rId65"/>
    <p:sldId id="1634" r:id="rId66"/>
    <p:sldId id="1635" r:id="rId67"/>
    <p:sldId id="1636" r:id="rId68"/>
    <p:sldId id="1536" r:id="rId69"/>
    <p:sldId id="1637" r:id="rId70"/>
    <p:sldId id="1562" r:id="rId71"/>
    <p:sldId id="1638" r:id="rId72"/>
    <p:sldId id="1640" r:id="rId73"/>
    <p:sldId id="1563" r:id="rId74"/>
    <p:sldId id="1639" r:id="rId75"/>
    <p:sldId id="1641" r:id="rId76"/>
    <p:sldId id="1564" r:id="rId77"/>
    <p:sldId id="1644" r:id="rId78"/>
    <p:sldId id="1642" r:id="rId79"/>
    <p:sldId id="1645" r:id="rId80"/>
    <p:sldId id="1643" r:id="rId81"/>
    <p:sldId id="1646" r:id="rId82"/>
    <p:sldId id="1565" r:id="rId83"/>
    <p:sldId id="1647" r:id="rId84"/>
    <p:sldId id="1537" r:id="rId85"/>
    <p:sldId id="1724" r:id="rId86"/>
    <p:sldId id="1648" r:id="rId87"/>
    <p:sldId id="1649" r:id="rId88"/>
    <p:sldId id="1673" r:id="rId89"/>
    <p:sldId id="1658" r:id="rId90"/>
    <p:sldId id="1675" r:id="rId91"/>
    <p:sldId id="1677" r:id="rId92"/>
    <p:sldId id="1679" r:id="rId93"/>
    <p:sldId id="1680" r:id="rId94"/>
    <p:sldId id="1678" r:id="rId95"/>
    <p:sldId id="1676" r:id="rId96"/>
    <p:sldId id="1672" r:id="rId97"/>
    <p:sldId id="1682" r:id="rId98"/>
    <p:sldId id="1671" r:id="rId99"/>
    <p:sldId id="1684" r:id="rId100"/>
    <p:sldId id="1685" r:id="rId101"/>
    <p:sldId id="1687" r:id="rId102"/>
    <p:sldId id="1686" r:id="rId103"/>
    <p:sldId id="1662" r:id="rId104"/>
    <p:sldId id="1697" r:id="rId105"/>
    <p:sldId id="1699" r:id="rId106"/>
    <p:sldId id="1695" r:id="rId107"/>
    <p:sldId id="1701" r:id="rId108"/>
    <p:sldId id="1698" r:id="rId109"/>
    <p:sldId id="1702" r:id="rId110"/>
    <p:sldId id="1725" r:id="rId111"/>
    <p:sldId id="1726" r:id="rId112"/>
    <p:sldId id="1727" r:id="rId113"/>
    <p:sldId id="1663" r:id="rId114"/>
    <p:sldId id="1691" r:id="rId115"/>
    <p:sldId id="1692" r:id="rId116"/>
    <p:sldId id="1693" r:id="rId117"/>
    <p:sldId id="1664" r:id="rId118"/>
    <p:sldId id="1731" r:id="rId119"/>
    <p:sldId id="1732" r:id="rId120"/>
    <p:sldId id="1733" r:id="rId121"/>
    <p:sldId id="1734" r:id="rId122"/>
    <p:sldId id="1730" r:id="rId123"/>
    <p:sldId id="1735" r:id="rId124"/>
    <p:sldId id="1740" r:id="rId125"/>
    <p:sldId id="1753" r:id="rId126"/>
    <p:sldId id="1754" r:id="rId127"/>
    <p:sldId id="1654" r:id="rId128"/>
    <p:sldId id="1741" r:id="rId129"/>
    <p:sldId id="1742" r:id="rId130"/>
    <p:sldId id="1746" r:id="rId131"/>
    <p:sldId id="1755" r:id="rId132"/>
    <p:sldId id="1747" r:id="rId133"/>
    <p:sldId id="1749" r:id="rId134"/>
    <p:sldId id="1750" r:id="rId135"/>
    <p:sldId id="1751" r:id="rId136"/>
    <p:sldId id="1761" r:id="rId137"/>
    <p:sldId id="1738" r:id="rId138"/>
    <p:sldId id="1762" r:id="rId139"/>
    <p:sldId id="1763" r:id="rId140"/>
    <p:sldId id="1758" r:id="rId141"/>
    <p:sldId id="1760" r:id="rId142"/>
    <p:sldId id="1764" r:id="rId143"/>
    <p:sldId id="1766" r:id="rId144"/>
    <p:sldId id="1765" r:id="rId145"/>
    <p:sldId id="1668" r:id="rId146"/>
    <p:sldId id="1524" r:id="rId147"/>
    <p:sldId id="1541" r:id="rId148"/>
    <p:sldId id="1850" r:id="rId149"/>
    <p:sldId id="1835" r:id="rId150"/>
    <p:sldId id="1834" r:id="rId151"/>
    <p:sldId id="1771" r:id="rId152"/>
    <p:sldId id="1787" r:id="rId153"/>
    <p:sldId id="1851" r:id="rId154"/>
    <p:sldId id="1788" r:id="rId155"/>
    <p:sldId id="1837" r:id="rId156"/>
    <p:sldId id="1833" r:id="rId157"/>
    <p:sldId id="1846" r:id="rId158"/>
    <p:sldId id="1847" r:id="rId159"/>
    <p:sldId id="1848" r:id="rId160"/>
    <p:sldId id="1789" r:id="rId161"/>
    <p:sldId id="1772" r:id="rId162"/>
    <p:sldId id="1791" r:id="rId163"/>
    <p:sldId id="1793" r:id="rId164"/>
    <p:sldId id="1794" r:id="rId165"/>
    <p:sldId id="1542" r:id="rId166"/>
    <p:sldId id="1852" r:id="rId167"/>
    <p:sldId id="1796" r:id="rId168"/>
    <p:sldId id="1799" r:id="rId169"/>
    <p:sldId id="1795" r:id="rId170"/>
    <p:sldId id="1798" r:id="rId171"/>
    <p:sldId id="1569" r:id="rId172"/>
    <p:sldId id="1853" r:id="rId173"/>
    <p:sldId id="1800" r:id="rId174"/>
    <p:sldId id="1801" r:id="rId175"/>
    <p:sldId id="1802" r:id="rId176"/>
    <p:sldId id="1571" r:id="rId177"/>
    <p:sldId id="1854" r:id="rId178"/>
    <p:sldId id="1806" r:id="rId179"/>
    <p:sldId id="1808" r:id="rId180"/>
    <p:sldId id="1809" r:id="rId181"/>
    <p:sldId id="1573" r:id="rId182"/>
    <p:sldId id="1810" r:id="rId183"/>
    <p:sldId id="1817" r:id="rId184"/>
    <p:sldId id="1855" r:id="rId185"/>
    <p:sldId id="1814" r:id="rId186"/>
    <p:sldId id="1815" r:id="rId187"/>
    <p:sldId id="1816" r:id="rId188"/>
    <p:sldId id="1818" r:id="rId189"/>
    <p:sldId id="1813" r:id="rId190"/>
    <p:sldId id="1856" r:id="rId191"/>
    <p:sldId id="1857" r:id="rId192"/>
    <p:sldId id="1820" r:id="rId193"/>
    <p:sldId id="1863" r:id="rId194"/>
    <p:sldId id="1862" r:id="rId195"/>
    <p:sldId id="1822" r:id="rId196"/>
    <p:sldId id="1823" r:id="rId197"/>
    <p:sldId id="1871" r:id="rId198"/>
    <p:sldId id="1860" r:id="rId199"/>
    <p:sldId id="1830" r:id="rId200"/>
    <p:sldId id="1861" r:id="rId201"/>
    <p:sldId id="1821" r:id="rId202"/>
    <p:sldId id="1824" r:id="rId203"/>
    <p:sldId id="1831" r:id="rId204"/>
    <p:sldId id="1826" r:id="rId205"/>
    <p:sldId id="1864" r:id="rId206"/>
    <p:sldId id="1865" r:id="rId207"/>
    <p:sldId id="1868" r:id="rId208"/>
    <p:sldId id="1869" r:id="rId209"/>
    <p:sldId id="1870" r:id="rId210"/>
    <p:sldId id="1867" r:id="rId211"/>
    <p:sldId id="1877" r:id="rId212"/>
    <p:sldId id="1878" r:id="rId213"/>
    <p:sldId id="1879" r:id="rId214"/>
    <p:sldId id="1880" r:id="rId215"/>
    <p:sldId id="1881" r:id="rId216"/>
    <p:sldId id="1882" r:id="rId217"/>
    <p:sldId id="1883" r:id="rId218"/>
    <p:sldId id="1543" r:id="rId219"/>
    <p:sldId id="1884" r:id="rId220"/>
    <p:sldId id="1885" r:id="rId221"/>
    <p:sldId id="1886" r:id="rId222"/>
    <p:sldId id="1887" r:id="rId223"/>
    <p:sldId id="1888" r:id="rId224"/>
    <p:sldId id="1889" r:id="rId225"/>
    <p:sldId id="1890" r:id="rId226"/>
    <p:sldId id="1891" r:id="rId227"/>
    <p:sldId id="1892" r:id="rId228"/>
    <p:sldId id="1893" r:id="rId229"/>
    <p:sldId id="1894" r:id="rId230"/>
    <p:sldId id="1904" r:id="rId231"/>
    <p:sldId id="1903" r:id="rId232"/>
    <p:sldId id="1898" r:id="rId233"/>
    <p:sldId id="1899" r:id="rId234"/>
    <p:sldId id="1902" r:id="rId235"/>
    <p:sldId id="1901" r:id="rId236"/>
    <p:sldId id="1897" r:id="rId237"/>
    <p:sldId id="1905" r:id="rId238"/>
    <p:sldId id="1941" r:id="rId239"/>
    <p:sldId id="1943" r:id="rId240"/>
    <p:sldId id="1946" r:id="rId241"/>
    <p:sldId id="1942" r:id="rId242"/>
    <p:sldId id="1936" r:id="rId243"/>
    <p:sldId id="1944" r:id="rId244"/>
    <p:sldId id="1938" r:id="rId245"/>
    <p:sldId id="1945" r:id="rId246"/>
    <p:sldId id="1947" r:id="rId247"/>
    <p:sldId id="1908" r:id="rId248"/>
    <p:sldId id="1964" r:id="rId249"/>
    <p:sldId id="1966" r:id="rId250"/>
    <p:sldId id="1965" r:id="rId251"/>
    <p:sldId id="1910" r:id="rId252"/>
    <p:sldId id="1911" r:id="rId253"/>
    <p:sldId id="1912" r:id="rId254"/>
    <p:sldId id="1914" r:id="rId255"/>
    <p:sldId id="1961" r:id="rId256"/>
    <p:sldId id="1962" r:id="rId257"/>
    <p:sldId id="1963" r:id="rId258"/>
    <p:sldId id="1967" r:id="rId259"/>
    <p:sldId id="1968" r:id="rId260"/>
    <p:sldId id="1915" r:id="rId261"/>
    <p:sldId id="1916" r:id="rId262"/>
    <p:sldId id="1948" r:id="rId263"/>
    <p:sldId id="1949" r:id="rId264"/>
    <p:sldId id="1950" r:id="rId265"/>
    <p:sldId id="1918" r:id="rId266"/>
    <p:sldId id="1999" r:id="rId267"/>
    <p:sldId id="2000" r:id="rId268"/>
    <p:sldId id="1969" r:id="rId269"/>
    <p:sldId id="1970" r:id="rId270"/>
    <p:sldId id="1971" r:id="rId271"/>
    <p:sldId id="1976" r:id="rId272"/>
    <p:sldId id="1983" r:id="rId273"/>
    <p:sldId id="1987" r:id="rId274"/>
    <p:sldId id="1973" r:id="rId275"/>
    <p:sldId id="1977" r:id="rId276"/>
    <p:sldId id="1921" r:id="rId277"/>
    <p:sldId id="1984" r:id="rId278"/>
    <p:sldId id="1988" r:id="rId279"/>
    <p:sldId id="1985" r:id="rId280"/>
    <p:sldId id="1986" r:id="rId281"/>
    <p:sldId id="1982" r:id="rId282"/>
    <p:sldId id="1952" r:id="rId283"/>
    <p:sldId id="1953" r:id="rId284"/>
    <p:sldId id="1959" r:id="rId285"/>
    <p:sldId id="1954" r:id="rId286"/>
    <p:sldId id="1924" r:id="rId287"/>
    <p:sldId id="1926" r:id="rId288"/>
    <p:sldId id="1989" r:id="rId289"/>
    <p:sldId id="1990" r:id="rId290"/>
    <p:sldId id="1991" r:id="rId291"/>
    <p:sldId id="1992" r:id="rId292"/>
    <p:sldId id="1927" r:id="rId293"/>
    <p:sldId id="1955" r:id="rId294"/>
    <p:sldId id="1956" r:id="rId295"/>
    <p:sldId id="1957" r:id="rId296"/>
    <p:sldId id="1958" r:id="rId297"/>
    <p:sldId id="1930" r:id="rId298"/>
    <p:sldId id="1993" r:id="rId299"/>
    <p:sldId id="1994" r:id="rId300"/>
    <p:sldId id="1995" r:id="rId301"/>
    <p:sldId id="1997" r:id="rId302"/>
    <p:sldId id="1998" r:id="rId303"/>
    <p:sldId id="1934" r:id="rId304"/>
    <p:sldId id="1935" r:id="rId305"/>
    <p:sldId id="1525" r:id="rId306"/>
    <p:sldId id="2005" r:id="rId307"/>
    <p:sldId id="2010" r:id="rId308"/>
    <p:sldId id="2009" r:id="rId309"/>
    <p:sldId id="2007" r:id="rId310"/>
    <p:sldId id="2001" r:id="rId311"/>
    <p:sldId id="2003" r:id="rId312"/>
    <p:sldId id="2020" r:id="rId313"/>
    <p:sldId id="2004" r:id="rId314"/>
    <p:sldId id="2002" r:id="rId315"/>
    <p:sldId id="2006" r:id="rId316"/>
    <p:sldId id="1539" r:id="rId317"/>
    <p:sldId id="1574" r:id="rId318"/>
    <p:sldId id="2011" r:id="rId319"/>
    <p:sldId id="2021" r:id="rId320"/>
    <p:sldId id="2012" r:id="rId321"/>
    <p:sldId id="2013" r:id="rId322"/>
    <p:sldId id="2022" r:id="rId323"/>
    <p:sldId id="2014" r:id="rId324"/>
    <p:sldId id="2023" r:id="rId325"/>
    <p:sldId id="1575" r:id="rId326"/>
    <p:sldId id="2015" r:id="rId327"/>
    <p:sldId id="2025" r:id="rId328"/>
    <p:sldId id="2018" r:id="rId329"/>
    <p:sldId id="1576" r:id="rId330"/>
    <p:sldId id="2019" r:id="rId331"/>
    <p:sldId id="2024" r:id="rId332"/>
    <p:sldId id="2026" r:id="rId333"/>
    <p:sldId id="2017" r:id="rId334"/>
    <p:sldId id="1577" r:id="rId335"/>
    <p:sldId id="1440" r:id="rId336"/>
    <p:sldId id="264" r:id="rId3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per" initials="s" lastIdx="1" clrIdx="0">
    <p:extLst>
      <p:ext uri="{19B8F6BF-5375-455C-9EA6-DF929625EA0E}">
        <p15:presenceInfo xmlns:p15="http://schemas.microsoft.com/office/powerpoint/2012/main" userId="sup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A26"/>
    <a:srgbClr val="49504F"/>
    <a:srgbClr val="48504F"/>
    <a:srgbClr val="FFFFFF"/>
    <a:srgbClr val="DEA900"/>
    <a:srgbClr val="F9F9F9"/>
    <a:srgbClr val="4C5252"/>
    <a:srgbClr val="8A8A8A"/>
    <a:srgbClr val="B60206"/>
    <a:srgbClr val="AD2B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699" autoAdjust="0"/>
  </p:normalViewPr>
  <p:slideViewPr>
    <p:cSldViewPr snapToGrid="0">
      <p:cViewPr>
        <p:scale>
          <a:sx n="110" d="100"/>
          <a:sy n="110" d="100"/>
        </p:scale>
        <p:origin x="576" y="456"/>
      </p:cViewPr>
      <p:guideLst/>
    </p:cSldViewPr>
  </p:slideViewPr>
  <p:notesTextViewPr>
    <p:cViewPr>
      <p:scale>
        <a:sx n="1" d="1"/>
        <a:sy n="1" d="1"/>
      </p:scale>
      <p:origin x="0" y="0"/>
    </p:cViewPr>
  </p:notesTextViewPr>
  <p:sorterViewPr>
    <p:cViewPr>
      <p:scale>
        <a:sx n="100" d="100"/>
        <a:sy n="100" d="100"/>
      </p:scale>
      <p:origin x="0" y="-59298"/>
    </p:cViewPr>
  </p:sorterViewPr>
  <p:notesViewPr>
    <p:cSldViewPr snapToGrid="0" showGuides="1">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99" Type="http://schemas.openxmlformats.org/officeDocument/2006/relationships/slide" Target="slides/slide292.xml"/><Relationship Id="rId21" Type="http://schemas.openxmlformats.org/officeDocument/2006/relationships/slide" Target="slides/slide14.xml"/><Relationship Id="rId63" Type="http://schemas.openxmlformats.org/officeDocument/2006/relationships/slide" Target="slides/slide56.xml"/><Relationship Id="rId159" Type="http://schemas.openxmlformats.org/officeDocument/2006/relationships/slide" Target="slides/slide152.xml"/><Relationship Id="rId324" Type="http://schemas.openxmlformats.org/officeDocument/2006/relationships/slide" Target="slides/slide317.xml"/><Relationship Id="rId170" Type="http://schemas.openxmlformats.org/officeDocument/2006/relationships/slide" Target="slides/slide163.xml"/><Relationship Id="rId226" Type="http://schemas.openxmlformats.org/officeDocument/2006/relationships/slide" Target="slides/slide219.xml"/><Relationship Id="rId268" Type="http://schemas.openxmlformats.org/officeDocument/2006/relationships/slide" Target="slides/slide261.xml"/><Relationship Id="rId32" Type="http://schemas.openxmlformats.org/officeDocument/2006/relationships/slide" Target="slides/slide25.xml"/><Relationship Id="rId74" Type="http://schemas.openxmlformats.org/officeDocument/2006/relationships/slide" Target="slides/slide67.xml"/><Relationship Id="rId128" Type="http://schemas.openxmlformats.org/officeDocument/2006/relationships/slide" Target="slides/slide121.xml"/><Relationship Id="rId335" Type="http://schemas.openxmlformats.org/officeDocument/2006/relationships/slide" Target="slides/slide328.xml"/><Relationship Id="rId5" Type="http://schemas.openxmlformats.org/officeDocument/2006/relationships/slideMaster" Target="slideMasters/slideMaster5.xml"/><Relationship Id="rId181" Type="http://schemas.openxmlformats.org/officeDocument/2006/relationships/slide" Target="slides/slide174.xml"/><Relationship Id="rId237" Type="http://schemas.openxmlformats.org/officeDocument/2006/relationships/slide" Target="slides/slide230.xml"/><Relationship Id="rId279" Type="http://schemas.openxmlformats.org/officeDocument/2006/relationships/slide" Target="slides/slide272.xml"/><Relationship Id="rId43" Type="http://schemas.openxmlformats.org/officeDocument/2006/relationships/slide" Target="slides/slide36.xml"/><Relationship Id="rId139" Type="http://schemas.openxmlformats.org/officeDocument/2006/relationships/slide" Target="slides/slide132.xml"/><Relationship Id="rId290" Type="http://schemas.openxmlformats.org/officeDocument/2006/relationships/slide" Target="slides/slide283.xml"/><Relationship Id="rId304" Type="http://schemas.openxmlformats.org/officeDocument/2006/relationships/slide" Target="slides/slide297.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248" Type="http://schemas.openxmlformats.org/officeDocument/2006/relationships/slide" Target="slides/slide241.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slide" Target="slides/slide308.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259" Type="http://schemas.openxmlformats.org/officeDocument/2006/relationships/slide" Target="slides/slide25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slide" Target="slides/slide319.xml"/><Relationship Id="rId65" Type="http://schemas.openxmlformats.org/officeDocument/2006/relationships/slide" Target="slides/slide58.xml"/><Relationship Id="rId130" Type="http://schemas.openxmlformats.org/officeDocument/2006/relationships/slide" Target="slides/slide123.xml"/><Relationship Id="rId172" Type="http://schemas.openxmlformats.org/officeDocument/2006/relationships/slide" Target="slides/slide165.xml"/><Relationship Id="rId228" Type="http://schemas.openxmlformats.org/officeDocument/2006/relationships/slide" Target="slides/slide221.xml"/><Relationship Id="rId281" Type="http://schemas.openxmlformats.org/officeDocument/2006/relationships/slide" Target="slides/slide274.xml"/><Relationship Id="rId337" Type="http://schemas.openxmlformats.org/officeDocument/2006/relationships/slide" Target="slides/slide330.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7" Type="http://schemas.openxmlformats.org/officeDocument/2006/relationships/slideMaster" Target="slideMasters/slideMaster7.xml"/><Relationship Id="rId183" Type="http://schemas.openxmlformats.org/officeDocument/2006/relationships/slide" Target="slides/slide176.xml"/><Relationship Id="rId239" Type="http://schemas.openxmlformats.org/officeDocument/2006/relationships/slide" Target="slides/slide232.xml"/><Relationship Id="rId250" Type="http://schemas.openxmlformats.org/officeDocument/2006/relationships/slide" Target="slides/slide243.xml"/><Relationship Id="rId292" Type="http://schemas.openxmlformats.org/officeDocument/2006/relationships/slide" Target="slides/slide285.xml"/><Relationship Id="rId306" Type="http://schemas.openxmlformats.org/officeDocument/2006/relationships/slide" Target="slides/slide299.xml"/><Relationship Id="rId45" Type="http://schemas.openxmlformats.org/officeDocument/2006/relationships/slide" Target="slides/slide38.xml"/><Relationship Id="rId87" Type="http://schemas.openxmlformats.org/officeDocument/2006/relationships/slide" Target="slides/slide80.xml"/><Relationship Id="rId110" Type="http://schemas.openxmlformats.org/officeDocument/2006/relationships/slide" Target="slides/slide103.xml"/><Relationship Id="rId152" Type="http://schemas.openxmlformats.org/officeDocument/2006/relationships/slide" Target="slides/slide145.xml"/><Relationship Id="rId194" Type="http://schemas.openxmlformats.org/officeDocument/2006/relationships/slide" Target="slides/slide187.xml"/><Relationship Id="rId208" Type="http://schemas.openxmlformats.org/officeDocument/2006/relationships/slide" Target="slides/slide201.xml"/><Relationship Id="rId240" Type="http://schemas.openxmlformats.org/officeDocument/2006/relationships/slide" Target="slides/slide233.xml"/><Relationship Id="rId261" Type="http://schemas.openxmlformats.org/officeDocument/2006/relationships/slide" Target="slides/slide254.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17" Type="http://schemas.openxmlformats.org/officeDocument/2006/relationships/slide" Target="slides/slide310.xml"/><Relationship Id="rId338" Type="http://schemas.openxmlformats.org/officeDocument/2006/relationships/notesMaster" Target="notesMasters/notesMaster1.xml"/><Relationship Id="rId8" Type="http://schemas.openxmlformats.org/officeDocument/2006/relationships/slide" Target="slides/slide1.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219" Type="http://schemas.openxmlformats.org/officeDocument/2006/relationships/slide" Target="slides/slide212.xml"/><Relationship Id="rId230" Type="http://schemas.openxmlformats.org/officeDocument/2006/relationships/slide" Target="slides/slide223.xml"/><Relationship Id="rId251" Type="http://schemas.openxmlformats.org/officeDocument/2006/relationships/slide" Target="slides/slide244.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72" Type="http://schemas.openxmlformats.org/officeDocument/2006/relationships/slide" Target="slides/slide265.xml"/><Relationship Id="rId293" Type="http://schemas.openxmlformats.org/officeDocument/2006/relationships/slide" Target="slides/slide286.xml"/><Relationship Id="rId307" Type="http://schemas.openxmlformats.org/officeDocument/2006/relationships/slide" Target="slides/slide300.xml"/><Relationship Id="rId328" Type="http://schemas.openxmlformats.org/officeDocument/2006/relationships/slide" Target="slides/slide321.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95" Type="http://schemas.openxmlformats.org/officeDocument/2006/relationships/slide" Target="slides/slide188.xml"/><Relationship Id="rId209" Type="http://schemas.openxmlformats.org/officeDocument/2006/relationships/slide" Target="slides/slide202.xml"/><Relationship Id="rId220" Type="http://schemas.openxmlformats.org/officeDocument/2006/relationships/slide" Target="slides/slide213.xml"/><Relationship Id="rId241" Type="http://schemas.openxmlformats.org/officeDocument/2006/relationships/slide" Target="slides/slide23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262" Type="http://schemas.openxmlformats.org/officeDocument/2006/relationships/slide" Target="slides/slide255.xml"/><Relationship Id="rId283" Type="http://schemas.openxmlformats.org/officeDocument/2006/relationships/slide" Target="slides/slide276.xml"/><Relationship Id="rId318" Type="http://schemas.openxmlformats.org/officeDocument/2006/relationships/slide" Target="slides/slide311.xml"/><Relationship Id="rId339" Type="http://schemas.openxmlformats.org/officeDocument/2006/relationships/handoutMaster" Target="handoutMasters/handoutMaster1.xml"/><Relationship Id="rId78" Type="http://schemas.openxmlformats.org/officeDocument/2006/relationships/slide" Target="slides/slide71.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64" Type="http://schemas.openxmlformats.org/officeDocument/2006/relationships/slide" Target="slides/slide157.xml"/><Relationship Id="rId185" Type="http://schemas.openxmlformats.org/officeDocument/2006/relationships/slide" Target="slides/slide178.xml"/><Relationship Id="rId9" Type="http://schemas.openxmlformats.org/officeDocument/2006/relationships/slide" Target="slides/slide2.xml"/><Relationship Id="rId210" Type="http://schemas.openxmlformats.org/officeDocument/2006/relationships/slide" Target="slides/slide203.xml"/><Relationship Id="rId26" Type="http://schemas.openxmlformats.org/officeDocument/2006/relationships/slide" Target="slides/slide19.xml"/><Relationship Id="rId231" Type="http://schemas.openxmlformats.org/officeDocument/2006/relationships/slide" Target="slides/slide224.xml"/><Relationship Id="rId252" Type="http://schemas.openxmlformats.org/officeDocument/2006/relationships/slide" Target="slides/slide245.xml"/><Relationship Id="rId273" Type="http://schemas.openxmlformats.org/officeDocument/2006/relationships/slide" Target="slides/slide266.xml"/><Relationship Id="rId294" Type="http://schemas.openxmlformats.org/officeDocument/2006/relationships/slide" Target="slides/slide287.xml"/><Relationship Id="rId308" Type="http://schemas.openxmlformats.org/officeDocument/2006/relationships/slide" Target="slides/slide301.xml"/><Relationship Id="rId329" Type="http://schemas.openxmlformats.org/officeDocument/2006/relationships/slide" Target="slides/slide322.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340" Type="http://schemas.openxmlformats.org/officeDocument/2006/relationships/commentAuthors" Target="commentAuthors.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slide" Target="slides/slide214.xml"/><Relationship Id="rId242" Type="http://schemas.openxmlformats.org/officeDocument/2006/relationships/slide" Target="slides/slide235.xml"/><Relationship Id="rId263" Type="http://schemas.openxmlformats.org/officeDocument/2006/relationships/slide" Target="slides/slide256.xml"/><Relationship Id="rId284" Type="http://schemas.openxmlformats.org/officeDocument/2006/relationships/slide" Target="slides/slide277.xml"/><Relationship Id="rId319" Type="http://schemas.openxmlformats.org/officeDocument/2006/relationships/slide" Target="slides/slide312.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330" Type="http://schemas.openxmlformats.org/officeDocument/2006/relationships/slide" Target="slides/slide323.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32" Type="http://schemas.openxmlformats.org/officeDocument/2006/relationships/slide" Target="slides/slide225.xml"/><Relationship Id="rId253" Type="http://schemas.openxmlformats.org/officeDocument/2006/relationships/slide" Target="slides/slide246.xml"/><Relationship Id="rId274" Type="http://schemas.openxmlformats.org/officeDocument/2006/relationships/slide" Target="slides/slide267.xml"/><Relationship Id="rId295" Type="http://schemas.openxmlformats.org/officeDocument/2006/relationships/slide" Target="slides/slide288.xml"/><Relationship Id="rId309" Type="http://schemas.openxmlformats.org/officeDocument/2006/relationships/slide" Target="slides/slide302.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320" Type="http://schemas.openxmlformats.org/officeDocument/2006/relationships/slide" Target="slides/slide313.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341" Type="http://schemas.openxmlformats.org/officeDocument/2006/relationships/presProps" Target="presProps.xml"/><Relationship Id="rId201" Type="http://schemas.openxmlformats.org/officeDocument/2006/relationships/slide" Target="slides/slide194.xml"/><Relationship Id="rId222" Type="http://schemas.openxmlformats.org/officeDocument/2006/relationships/slide" Target="slides/slide215.xml"/><Relationship Id="rId243" Type="http://schemas.openxmlformats.org/officeDocument/2006/relationships/slide" Target="slides/slide236.xml"/><Relationship Id="rId264" Type="http://schemas.openxmlformats.org/officeDocument/2006/relationships/slide" Target="slides/slide257.xml"/><Relationship Id="rId285" Type="http://schemas.openxmlformats.org/officeDocument/2006/relationships/slide" Target="slides/slide278.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310" Type="http://schemas.openxmlformats.org/officeDocument/2006/relationships/slide" Target="slides/slide303.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331" Type="http://schemas.openxmlformats.org/officeDocument/2006/relationships/slide" Target="slides/slide324.xml"/><Relationship Id="rId1" Type="http://schemas.openxmlformats.org/officeDocument/2006/relationships/slideMaster" Target="slideMasters/slideMaster1.xml"/><Relationship Id="rId212" Type="http://schemas.openxmlformats.org/officeDocument/2006/relationships/slide" Target="slides/slide205.xml"/><Relationship Id="rId233" Type="http://schemas.openxmlformats.org/officeDocument/2006/relationships/slide" Target="slides/slide226.xml"/><Relationship Id="rId254" Type="http://schemas.openxmlformats.org/officeDocument/2006/relationships/slide" Target="slides/slide247.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275" Type="http://schemas.openxmlformats.org/officeDocument/2006/relationships/slide" Target="slides/slide268.xml"/><Relationship Id="rId296" Type="http://schemas.openxmlformats.org/officeDocument/2006/relationships/slide" Target="slides/slide289.xml"/><Relationship Id="rId300" Type="http://schemas.openxmlformats.org/officeDocument/2006/relationships/slide" Target="slides/slide293.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321" Type="http://schemas.openxmlformats.org/officeDocument/2006/relationships/slide" Target="slides/slide314.xml"/><Relationship Id="rId342" Type="http://schemas.openxmlformats.org/officeDocument/2006/relationships/viewProps" Target="viewProps.xml"/><Relationship Id="rId202" Type="http://schemas.openxmlformats.org/officeDocument/2006/relationships/slide" Target="slides/slide195.xml"/><Relationship Id="rId223" Type="http://schemas.openxmlformats.org/officeDocument/2006/relationships/slide" Target="slides/slide216.xml"/><Relationship Id="rId244" Type="http://schemas.openxmlformats.org/officeDocument/2006/relationships/slide" Target="slides/slide237.xml"/><Relationship Id="rId18" Type="http://schemas.openxmlformats.org/officeDocument/2006/relationships/slide" Target="slides/slide11.xml"/><Relationship Id="rId39" Type="http://schemas.openxmlformats.org/officeDocument/2006/relationships/slide" Target="slides/slide32.xml"/><Relationship Id="rId265" Type="http://schemas.openxmlformats.org/officeDocument/2006/relationships/slide" Target="slides/slide258.xml"/><Relationship Id="rId286" Type="http://schemas.openxmlformats.org/officeDocument/2006/relationships/slide" Target="slides/slide279.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311" Type="http://schemas.openxmlformats.org/officeDocument/2006/relationships/slide" Target="slides/slide304.xml"/><Relationship Id="rId332" Type="http://schemas.openxmlformats.org/officeDocument/2006/relationships/slide" Target="slides/slide325.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34" Type="http://schemas.openxmlformats.org/officeDocument/2006/relationships/slide" Target="slides/slide227.xml"/><Relationship Id="rId2" Type="http://schemas.openxmlformats.org/officeDocument/2006/relationships/slideMaster" Target="slideMasters/slideMaster2.xml"/><Relationship Id="rId29" Type="http://schemas.openxmlformats.org/officeDocument/2006/relationships/slide" Target="slides/slide22.xml"/><Relationship Id="rId255" Type="http://schemas.openxmlformats.org/officeDocument/2006/relationships/slide" Target="slides/slide248.xml"/><Relationship Id="rId276" Type="http://schemas.openxmlformats.org/officeDocument/2006/relationships/slide" Target="slides/slide269.xml"/><Relationship Id="rId297" Type="http://schemas.openxmlformats.org/officeDocument/2006/relationships/slide" Target="slides/slide290.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301" Type="http://schemas.openxmlformats.org/officeDocument/2006/relationships/slide" Target="slides/slide294.xml"/><Relationship Id="rId322" Type="http://schemas.openxmlformats.org/officeDocument/2006/relationships/slide" Target="slides/slide315.xml"/><Relationship Id="rId343"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224" Type="http://schemas.openxmlformats.org/officeDocument/2006/relationships/slide" Target="slides/slide217.xml"/><Relationship Id="rId245" Type="http://schemas.openxmlformats.org/officeDocument/2006/relationships/slide" Target="slides/slide238.xml"/><Relationship Id="rId266" Type="http://schemas.openxmlformats.org/officeDocument/2006/relationships/slide" Target="slides/slide259.xml"/><Relationship Id="rId287" Type="http://schemas.openxmlformats.org/officeDocument/2006/relationships/slide" Target="slides/slide280.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312" Type="http://schemas.openxmlformats.org/officeDocument/2006/relationships/slide" Target="slides/slide305.xml"/><Relationship Id="rId333" Type="http://schemas.openxmlformats.org/officeDocument/2006/relationships/slide" Target="slides/slide326.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slide" Target="slides/slide207.xml"/><Relationship Id="rId235" Type="http://schemas.openxmlformats.org/officeDocument/2006/relationships/slide" Target="slides/slide228.xml"/><Relationship Id="rId256" Type="http://schemas.openxmlformats.org/officeDocument/2006/relationships/slide" Target="slides/slide249.xml"/><Relationship Id="rId277" Type="http://schemas.openxmlformats.org/officeDocument/2006/relationships/slide" Target="slides/slide270.xml"/><Relationship Id="rId298" Type="http://schemas.openxmlformats.org/officeDocument/2006/relationships/slide" Target="slides/slide291.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302" Type="http://schemas.openxmlformats.org/officeDocument/2006/relationships/slide" Target="slides/slide295.xml"/><Relationship Id="rId323" Type="http://schemas.openxmlformats.org/officeDocument/2006/relationships/slide" Target="slides/slide316.xml"/><Relationship Id="rId344"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179" Type="http://schemas.openxmlformats.org/officeDocument/2006/relationships/slide" Target="slides/slide172.xml"/><Relationship Id="rId190" Type="http://schemas.openxmlformats.org/officeDocument/2006/relationships/slide" Target="slides/slide183.xml"/><Relationship Id="rId204" Type="http://schemas.openxmlformats.org/officeDocument/2006/relationships/slide" Target="slides/slide197.xml"/><Relationship Id="rId225" Type="http://schemas.openxmlformats.org/officeDocument/2006/relationships/slide" Target="slides/slide218.xml"/><Relationship Id="rId246" Type="http://schemas.openxmlformats.org/officeDocument/2006/relationships/slide" Target="slides/slide239.xml"/><Relationship Id="rId267" Type="http://schemas.openxmlformats.org/officeDocument/2006/relationships/slide" Target="slides/slide260.xml"/><Relationship Id="rId288" Type="http://schemas.openxmlformats.org/officeDocument/2006/relationships/slide" Target="slides/slide281.xml"/><Relationship Id="rId106" Type="http://schemas.openxmlformats.org/officeDocument/2006/relationships/slide" Target="slides/slide99.xml"/><Relationship Id="rId127" Type="http://schemas.openxmlformats.org/officeDocument/2006/relationships/slide" Target="slides/slide120.xml"/><Relationship Id="rId313" Type="http://schemas.openxmlformats.org/officeDocument/2006/relationships/slide" Target="slides/slide306.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94" Type="http://schemas.openxmlformats.org/officeDocument/2006/relationships/slide" Target="slides/slide87.xml"/><Relationship Id="rId148" Type="http://schemas.openxmlformats.org/officeDocument/2006/relationships/slide" Target="slides/slide141.xml"/><Relationship Id="rId169" Type="http://schemas.openxmlformats.org/officeDocument/2006/relationships/slide" Target="slides/slide162.xml"/><Relationship Id="rId334" Type="http://schemas.openxmlformats.org/officeDocument/2006/relationships/slide" Target="slides/slide327.xml"/><Relationship Id="rId4" Type="http://schemas.openxmlformats.org/officeDocument/2006/relationships/slideMaster" Target="slideMasters/slideMaster4.xml"/><Relationship Id="rId180" Type="http://schemas.openxmlformats.org/officeDocument/2006/relationships/slide" Target="slides/slide173.xml"/><Relationship Id="rId215" Type="http://schemas.openxmlformats.org/officeDocument/2006/relationships/slide" Target="slides/slide208.xml"/><Relationship Id="rId236" Type="http://schemas.openxmlformats.org/officeDocument/2006/relationships/slide" Target="slides/slide229.xml"/><Relationship Id="rId257" Type="http://schemas.openxmlformats.org/officeDocument/2006/relationships/slide" Target="slides/slide250.xml"/><Relationship Id="rId278" Type="http://schemas.openxmlformats.org/officeDocument/2006/relationships/slide" Target="slides/slide271.xml"/><Relationship Id="rId303" Type="http://schemas.openxmlformats.org/officeDocument/2006/relationships/slide" Target="slides/slide296.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107" Type="http://schemas.openxmlformats.org/officeDocument/2006/relationships/slide" Target="slides/slide100.xml"/><Relationship Id="rId289" Type="http://schemas.openxmlformats.org/officeDocument/2006/relationships/slide" Target="slides/slide282.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slide" Target="slides/slide307.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258" Type="http://schemas.openxmlformats.org/officeDocument/2006/relationships/slide" Target="slides/slide251.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slide" Target="slides/slide318.xml"/><Relationship Id="rId171" Type="http://schemas.openxmlformats.org/officeDocument/2006/relationships/slide" Target="slides/slide164.xml"/><Relationship Id="rId227" Type="http://schemas.openxmlformats.org/officeDocument/2006/relationships/slide" Target="slides/slide220.xml"/><Relationship Id="rId269" Type="http://schemas.openxmlformats.org/officeDocument/2006/relationships/slide" Target="slides/slide262.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336" Type="http://schemas.openxmlformats.org/officeDocument/2006/relationships/slide" Target="slides/slide329.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6" Type="http://schemas.openxmlformats.org/officeDocument/2006/relationships/slideMaster" Target="slideMasters/slideMaster6.xml"/><Relationship Id="rId238" Type="http://schemas.openxmlformats.org/officeDocument/2006/relationships/slide" Target="slides/slide231.xml"/><Relationship Id="rId291" Type="http://schemas.openxmlformats.org/officeDocument/2006/relationships/slide" Target="slides/slide284.xml"/><Relationship Id="rId305" Type="http://schemas.openxmlformats.org/officeDocument/2006/relationships/slide" Target="slides/slide298.xml"/><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slide" Target="slides/slide309.xml"/><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162" Type="http://schemas.openxmlformats.org/officeDocument/2006/relationships/slide" Target="slides/slide155.xml"/><Relationship Id="rId218" Type="http://schemas.openxmlformats.org/officeDocument/2006/relationships/slide" Target="slides/slide211.xml"/><Relationship Id="rId271" Type="http://schemas.openxmlformats.org/officeDocument/2006/relationships/slide" Target="slides/slide264.xml"/><Relationship Id="rId24" Type="http://schemas.openxmlformats.org/officeDocument/2006/relationships/slide" Target="slides/slide17.xml"/><Relationship Id="rId66" Type="http://schemas.openxmlformats.org/officeDocument/2006/relationships/slide" Target="slides/slide59.xml"/><Relationship Id="rId131" Type="http://schemas.openxmlformats.org/officeDocument/2006/relationships/slide" Target="slides/slide124.xml"/><Relationship Id="rId327" Type="http://schemas.openxmlformats.org/officeDocument/2006/relationships/slide" Target="slides/slide320.xml"/><Relationship Id="rId173" Type="http://schemas.openxmlformats.org/officeDocument/2006/relationships/slide" Target="slides/slide166.xml"/><Relationship Id="rId229" Type="http://schemas.openxmlformats.org/officeDocument/2006/relationships/slide" Target="slides/slide2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2022/4/4</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2022/4/4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3CC63F50-FC71-46DD-9BDC-11F985EF414C}" type="slidenum">
              <a:rPr lang="zh-CN" altLang="en-US" smtClean="0"/>
              <a:t>1</a:t>
            </a:fld>
            <a:endParaRPr lang="zh-CN" altLang="en-US"/>
          </a:p>
        </p:txBody>
      </p:sp>
    </p:spTree>
    <p:extLst>
      <p:ext uri="{BB962C8B-B14F-4D97-AF65-F5344CB8AC3E}">
        <p14:creationId xmlns:p14="http://schemas.microsoft.com/office/powerpoint/2010/main" val="4140771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a:t>
            </a:fld>
            <a:endParaRPr lang="zh-CN" altLang="en-US"/>
          </a:p>
        </p:txBody>
      </p:sp>
    </p:spTree>
    <p:extLst>
      <p:ext uri="{BB962C8B-B14F-4D97-AF65-F5344CB8AC3E}">
        <p14:creationId xmlns:p14="http://schemas.microsoft.com/office/powerpoint/2010/main" val="23261347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147</a:t>
            </a:fld>
            <a:endParaRPr lang="zh-CN" altLang="en-US"/>
          </a:p>
        </p:txBody>
      </p:sp>
    </p:spTree>
    <p:extLst>
      <p:ext uri="{BB962C8B-B14F-4D97-AF65-F5344CB8AC3E}">
        <p14:creationId xmlns:p14="http://schemas.microsoft.com/office/powerpoint/2010/main" val="13073465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148</a:t>
            </a:fld>
            <a:endParaRPr lang="zh-CN" altLang="en-US"/>
          </a:p>
        </p:txBody>
      </p:sp>
    </p:spTree>
    <p:extLst>
      <p:ext uri="{BB962C8B-B14F-4D97-AF65-F5344CB8AC3E}">
        <p14:creationId xmlns:p14="http://schemas.microsoft.com/office/powerpoint/2010/main" val="37182472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150</a:t>
            </a:fld>
            <a:endParaRPr lang="zh-CN" altLang="en-US"/>
          </a:p>
        </p:txBody>
      </p:sp>
    </p:spTree>
    <p:extLst>
      <p:ext uri="{BB962C8B-B14F-4D97-AF65-F5344CB8AC3E}">
        <p14:creationId xmlns:p14="http://schemas.microsoft.com/office/powerpoint/2010/main" val="38621418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151</a:t>
            </a:fld>
            <a:endParaRPr lang="zh-CN" altLang="en-US"/>
          </a:p>
        </p:txBody>
      </p:sp>
    </p:spTree>
    <p:extLst>
      <p:ext uri="{BB962C8B-B14F-4D97-AF65-F5344CB8AC3E}">
        <p14:creationId xmlns:p14="http://schemas.microsoft.com/office/powerpoint/2010/main" val="24750298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152</a:t>
            </a:fld>
            <a:endParaRPr lang="zh-CN" altLang="en-US"/>
          </a:p>
        </p:txBody>
      </p:sp>
    </p:spTree>
    <p:extLst>
      <p:ext uri="{BB962C8B-B14F-4D97-AF65-F5344CB8AC3E}">
        <p14:creationId xmlns:p14="http://schemas.microsoft.com/office/powerpoint/2010/main" val="24059298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153</a:t>
            </a:fld>
            <a:endParaRPr lang="zh-CN" altLang="en-US"/>
          </a:p>
        </p:txBody>
      </p:sp>
    </p:spTree>
    <p:extLst>
      <p:ext uri="{BB962C8B-B14F-4D97-AF65-F5344CB8AC3E}">
        <p14:creationId xmlns:p14="http://schemas.microsoft.com/office/powerpoint/2010/main" val="30323616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154</a:t>
            </a:fld>
            <a:endParaRPr lang="zh-CN" altLang="en-US"/>
          </a:p>
        </p:txBody>
      </p:sp>
    </p:spTree>
    <p:extLst>
      <p:ext uri="{BB962C8B-B14F-4D97-AF65-F5344CB8AC3E}">
        <p14:creationId xmlns:p14="http://schemas.microsoft.com/office/powerpoint/2010/main" val="8496075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155</a:t>
            </a:fld>
            <a:endParaRPr lang="zh-CN" altLang="en-US"/>
          </a:p>
        </p:txBody>
      </p:sp>
    </p:spTree>
    <p:extLst>
      <p:ext uri="{BB962C8B-B14F-4D97-AF65-F5344CB8AC3E}">
        <p14:creationId xmlns:p14="http://schemas.microsoft.com/office/powerpoint/2010/main" val="9114735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156</a:t>
            </a:fld>
            <a:endParaRPr lang="zh-CN" altLang="en-US"/>
          </a:p>
        </p:txBody>
      </p:sp>
    </p:spTree>
    <p:extLst>
      <p:ext uri="{BB962C8B-B14F-4D97-AF65-F5344CB8AC3E}">
        <p14:creationId xmlns:p14="http://schemas.microsoft.com/office/powerpoint/2010/main" val="33170862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157</a:t>
            </a:fld>
            <a:endParaRPr lang="zh-CN" altLang="en-US"/>
          </a:p>
        </p:txBody>
      </p:sp>
    </p:spTree>
    <p:extLst>
      <p:ext uri="{BB962C8B-B14F-4D97-AF65-F5344CB8AC3E}">
        <p14:creationId xmlns:p14="http://schemas.microsoft.com/office/powerpoint/2010/main" val="221678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a:t>
            </a:fld>
            <a:endParaRPr lang="zh-CN" altLang="en-US"/>
          </a:p>
        </p:txBody>
      </p:sp>
    </p:spTree>
    <p:extLst>
      <p:ext uri="{BB962C8B-B14F-4D97-AF65-F5344CB8AC3E}">
        <p14:creationId xmlns:p14="http://schemas.microsoft.com/office/powerpoint/2010/main" val="363733932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158</a:t>
            </a:fld>
            <a:endParaRPr lang="zh-CN" altLang="en-US"/>
          </a:p>
        </p:txBody>
      </p:sp>
    </p:spTree>
    <p:extLst>
      <p:ext uri="{BB962C8B-B14F-4D97-AF65-F5344CB8AC3E}">
        <p14:creationId xmlns:p14="http://schemas.microsoft.com/office/powerpoint/2010/main" val="25749526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160</a:t>
            </a:fld>
            <a:endParaRPr lang="zh-CN" altLang="en-US"/>
          </a:p>
        </p:txBody>
      </p:sp>
    </p:spTree>
    <p:extLst>
      <p:ext uri="{BB962C8B-B14F-4D97-AF65-F5344CB8AC3E}">
        <p14:creationId xmlns:p14="http://schemas.microsoft.com/office/powerpoint/2010/main" val="39164032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161</a:t>
            </a:fld>
            <a:endParaRPr lang="zh-CN" altLang="en-US"/>
          </a:p>
        </p:txBody>
      </p:sp>
    </p:spTree>
    <p:extLst>
      <p:ext uri="{BB962C8B-B14F-4D97-AF65-F5344CB8AC3E}">
        <p14:creationId xmlns:p14="http://schemas.microsoft.com/office/powerpoint/2010/main" val="42332501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162</a:t>
            </a:fld>
            <a:endParaRPr lang="zh-CN" altLang="en-US"/>
          </a:p>
        </p:txBody>
      </p:sp>
    </p:spTree>
    <p:extLst>
      <p:ext uri="{BB962C8B-B14F-4D97-AF65-F5344CB8AC3E}">
        <p14:creationId xmlns:p14="http://schemas.microsoft.com/office/powerpoint/2010/main" val="9651148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163</a:t>
            </a:fld>
            <a:endParaRPr lang="zh-CN" altLang="en-US"/>
          </a:p>
        </p:txBody>
      </p:sp>
    </p:spTree>
    <p:extLst>
      <p:ext uri="{BB962C8B-B14F-4D97-AF65-F5344CB8AC3E}">
        <p14:creationId xmlns:p14="http://schemas.microsoft.com/office/powerpoint/2010/main" val="18595713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164</a:t>
            </a:fld>
            <a:endParaRPr lang="zh-CN" altLang="en-US"/>
          </a:p>
        </p:txBody>
      </p:sp>
    </p:spTree>
    <p:extLst>
      <p:ext uri="{BB962C8B-B14F-4D97-AF65-F5344CB8AC3E}">
        <p14:creationId xmlns:p14="http://schemas.microsoft.com/office/powerpoint/2010/main" val="346591090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166</a:t>
            </a:fld>
            <a:endParaRPr lang="zh-CN" altLang="en-US"/>
          </a:p>
        </p:txBody>
      </p:sp>
    </p:spTree>
    <p:extLst>
      <p:ext uri="{BB962C8B-B14F-4D97-AF65-F5344CB8AC3E}">
        <p14:creationId xmlns:p14="http://schemas.microsoft.com/office/powerpoint/2010/main" val="27217718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167</a:t>
            </a:fld>
            <a:endParaRPr lang="zh-CN" altLang="en-US"/>
          </a:p>
        </p:txBody>
      </p:sp>
    </p:spTree>
    <p:extLst>
      <p:ext uri="{BB962C8B-B14F-4D97-AF65-F5344CB8AC3E}">
        <p14:creationId xmlns:p14="http://schemas.microsoft.com/office/powerpoint/2010/main" val="5516770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168</a:t>
            </a:fld>
            <a:endParaRPr lang="zh-CN" altLang="en-US"/>
          </a:p>
        </p:txBody>
      </p:sp>
    </p:spTree>
    <p:extLst>
      <p:ext uri="{BB962C8B-B14F-4D97-AF65-F5344CB8AC3E}">
        <p14:creationId xmlns:p14="http://schemas.microsoft.com/office/powerpoint/2010/main" val="20450385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169</a:t>
            </a:fld>
            <a:endParaRPr lang="zh-CN" altLang="en-US"/>
          </a:p>
        </p:txBody>
      </p:sp>
    </p:spTree>
    <p:extLst>
      <p:ext uri="{BB962C8B-B14F-4D97-AF65-F5344CB8AC3E}">
        <p14:creationId xmlns:p14="http://schemas.microsoft.com/office/powerpoint/2010/main" val="3702971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a:t>
            </a:fld>
            <a:endParaRPr lang="zh-CN" altLang="en-US"/>
          </a:p>
        </p:txBody>
      </p:sp>
    </p:spTree>
    <p:extLst>
      <p:ext uri="{BB962C8B-B14F-4D97-AF65-F5344CB8AC3E}">
        <p14:creationId xmlns:p14="http://schemas.microsoft.com/office/powerpoint/2010/main" val="29383223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171</a:t>
            </a:fld>
            <a:endParaRPr lang="zh-CN" altLang="en-US"/>
          </a:p>
        </p:txBody>
      </p:sp>
    </p:spTree>
    <p:extLst>
      <p:ext uri="{BB962C8B-B14F-4D97-AF65-F5344CB8AC3E}">
        <p14:creationId xmlns:p14="http://schemas.microsoft.com/office/powerpoint/2010/main" val="173090035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172</a:t>
            </a:fld>
            <a:endParaRPr lang="zh-CN" altLang="en-US"/>
          </a:p>
        </p:txBody>
      </p:sp>
    </p:spTree>
    <p:extLst>
      <p:ext uri="{BB962C8B-B14F-4D97-AF65-F5344CB8AC3E}">
        <p14:creationId xmlns:p14="http://schemas.microsoft.com/office/powerpoint/2010/main" val="5234117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173</a:t>
            </a:fld>
            <a:endParaRPr lang="zh-CN" altLang="en-US"/>
          </a:p>
        </p:txBody>
      </p:sp>
    </p:spTree>
    <p:extLst>
      <p:ext uri="{BB962C8B-B14F-4D97-AF65-F5344CB8AC3E}">
        <p14:creationId xmlns:p14="http://schemas.microsoft.com/office/powerpoint/2010/main" val="22360298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174</a:t>
            </a:fld>
            <a:endParaRPr lang="zh-CN" altLang="en-US"/>
          </a:p>
        </p:txBody>
      </p:sp>
    </p:spTree>
    <p:extLst>
      <p:ext uri="{BB962C8B-B14F-4D97-AF65-F5344CB8AC3E}">
        <p14:creationId xmlns:p14="http://schemas.microsoft.com/office/powerpoint/2010/main" val="10275185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176</a:t>
            </a:fld>
            <a:endParaRPr lang="zh-CN" altLang="en-US"/>
          </a:p>
        </p:txBody>
      </p:sp>
    </p:spTree>
    <p:extLst>
      <p:ext uri="{BB962C8B-B14F-4D97-AF65-F5344CB8AC3E}">
        <p14:creationId xmlns:p14="http://schemas.microsoft.com/office/powerpoint/2010/main" val="22258105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177</a:t>
            </a:fld>
            <a:endParaRPr lang="zh-CN" altLang="en-US"/>
          </a:p>
        </p:txBody>
      </p:sp>
    </p:spTree>
    <p:extLst>
      <p:ext uri="{BB962C8B-B14F-4D97-AF65-F5344CB8AC3E}">
        <p14:creationId xmlns:p14="http://schemas.microsoft.com/office/powerpoint/2010/main" val="15654611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178</a:t>
            </a:fld>
            <a:endParaRPr lang="zh-CN" altLang="en-US"/>
          </a:p>
        </p:txBody>
      </p:sp>
    </p:spTree>
    <p:extLst>
      <p:ext uri="{BB962C8B-B14F-4D97-AF65-F5344CB8AC3E}">
        <p14:creationId xmlns:p14="http://schemas.microsoft.com/office/powerpoint/2010/main" val="21363988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179</a:t>
            </a:fld>
            <a:endParaRPr lang="zh-CN" altLang="en-US"/>
          </a:p>
        </p:txBody>
      </p:sp>
    </p:spTree>
    <p:extLst>
      <p:ext uri="{BB962C8B-B14F-4D97-AF65-F5344CB8AC3E}">
        <p14:creationId xmlns:p14="http://schemas.microsoft.com/office/powerpoint/2010/main" val="33055452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180</a:t>
            </a:fld>
            <a:endParaRPr lang="zh-CN" altLang="en-US"/>
          </a:p>
        </p:txBody>
      </p:sp>
    </p:spTree>
    <p:extLst>
      <p:ext uri="{BB962C8B-B14F-4D97-AF65-F5344CB8AC3E}">
        <p14:creationId xmlns:p14="http://schemas.microsoft.com/office/powerpoint/2010/main" val="37186141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181</a:t>
            </a:fld>
            <a:endParaRPr lang="zh-CN" altLang="en-US"/>
          </a:p>
        </p:txBody>
      </p:sp>
    </p:spTree>
    <p:extLst>
      <p:ext uri="{BB962C8B-B14F-4D97-AF65-F5344CB8AC3E}">
        <p14:creationId xmlns:p14="http://schemas.microsoft.com/office/powerpoint/2010/main" val="3603862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a:t>
            </a:fld>
            <a:endParaRPr lang="zh-CN" altLang="en-US"/>
          </a:p>
        </p:txBody>
      </p:sp>
    </p:spTree>
    <p:extLst>
      <p:ext uri="{BB962C8B-B14F-4D97-AF65-F5344CB8AC3E}">
        <p14:creationId xmlns:p14="http://schemas.microsoft.com/office/powerpoint/2010/main" val="24440342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182</a:t>
            </a:fld>
            <a:endParaRPr lang="zh-CN" altLang="en-US"/>
          </a:p>
        </p:txBody>
      </p:sp>
    </p:spTree>
    <p:extLst>
      <p:ext uri="{BB962C8B-B14F-4D97-AF65-F5344CB8AC3E}">
        <p14:creationId xmlns:p14="http://schemas.microsoft.com/office/powerpoint/2010/main" val="26833208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184</a:t>
            </a:fld>
            <a:endParaRPr lang="zh-CN" altLang="en-US"/>
          </a:p>
        </p:txBody>
      </p:sp>
    </p:spTree>
    <p:extLst>
      <p:ext uri="{BB962C8B-B14F-4D97-AF65-F5344CB8AC3E}">
        <p14:creationId xmlns:p14="http://schemas.microsoft.com/office/powerpoint/2010/main" val="27542652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185</a:t>
            </a:fld>
            <a:endParaRPr lang="zh-CN" altLang="en-US"/>
          </a:p>
        </p:txBody>
      </p:sp>
    </p:spTree>
    <p:extLst>
      <p:ext uri="{BB962C8B-B14F-4D97-AF65-F5344CB8AC3E}">
        <p14:creationId xmlns:p14="http://schemas.microsoft.com/office/powerpoint/2010/main" val="230928008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186</a:t>
            </a:fld>
            <a:endParaRPr lang="zh-CN" altLang="en-US"/>
          </a:p>
        </p:txBody>
      </p:sp>
    </p:spTree>
    <p:extLst>
      <p:ext uri="{BB962C8B-B14F-4D97-AF65-F5344CB8AC3E}">
        <p14:creationId xmlns:p14="http://schemas.microsoft.com/office/powerpoint/2010/main" val="40160170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187</a:t>
            </a:fld>
            <a:endParaRPr lang="zh-CN" altLang="en-US"/>
          </a:p>
        </p:txBody>
      </p:sp>
    </p:spTree>
    <p:extLst>
      <p:ext uri="{BB962C8B-B14F-4D97-AF65-F5344CB8AC3E}">
        <p14:creationId xmlns:p14="http://schemas.microsoft.com/office/powerpoint/2010/main" val="34722715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188</a:t>
            </a:fld>
            <a:endParaRPr lang="zh-CN" altLang="en-US"/>
          </a:p>
        </p:txBody>
      </p:sp>
    </p:spTree>
    <p:extLst>
      <p:ext uri="{BB962C8B-B14F-4D97-AF65-F5344CB8AC3E}">
        <p14:creationId xmlns:p14="http://schemas.microsoft.com/office/powerpoint/2010/main" val="15840801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189</a:t>
            </a:fld>
            <a:endParaRPr lang="zh-CN" altLang="en-US"/>
          </a:p>
        </p:txBody>
      </p:sp>
    </p:spTree>
    <p:extLst>
      <p:ext uri="{BB962C8B-B14F-4D97-AF65-F5344CB8AC3E}">
        <p14:creationId xmlns:p14="http://schemas.microsoft.com/office/powerpoint/2010/main" val="3296954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190</a:t>
            </a:fld>
            <a:endParaRPr lang="zh-CN" altLang="en-US"/>
          </a:p>
        </p:txBody>
      </p:sp>
    </p:spTree>
    <p:extLst>
      <p:ext uri="{BB962C8B-B14F-4D97-AF65-F5344CB8AC3E}">
        <p14:creationId xmlns:p14="http://schemas.microsoft.com/office/powerpoint/2010/main" val="326940338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191</a:t>
            </a:fld>
            <a:endParaRPr lang="zh-CN" altLang="en-US"/>
          </a:p>
        </p:txBody>
      </p:sp>
    </p:spTree>
    <p:extLst>
      <p:ext uri="{BB962C8B-B14F-4D97-AF65-F5344CB8AC3E}">
        <p14:creationId xmlns:p14="http://schemas.microsoft.com/office/powerpoint/2010/main" val="326520511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192</a:t>
            </a:fld>
            <a:endParaRPr lang="zh-CN" altLang="en-US"/>
          </a:p>
        </p:txBody>
      </p:sp>
    </p:spTree>
    <p:extLst>
      <p:ext uri="{BB962C8B-B14F-4D97-AF65-F5344CB8AC3E}">
        <p14:creationId xmlns:p14="http://schemas.microsoft.com/office/powerpoint/2010/main" val="674879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a:t>
            </a:fld>
            <a:endParaRPr lang="zh-CN" altLang="en-US"/>
          </a:p>
        </p:txBody>
      </p:sp>
    </p:spTree>
    <p:extLst>
      <p:ext uri="{BB962C8B-B14F-4D97-AF65-F5344CB8AC3E}">
        <p14:creationId xmlns:p14="http://schemas.microsoft.com/office/powerpoint/2010/main" val="15455989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193</a:t>
            </a:fld>
            <a:endParaRPr lang="zh-CN" altLang="en-US"/>
          </a:p>
        </p:txBody>
      </p:sp>
    </p:spTree>
    <p:extLst>
      <p:ext uri="{BB962C8B-B14F-4D97-AF65-F5344CB8AC3E}">
        <p14:creationId xmlns:p14="http://schemas.microsoft.com/office/powerpoint/2010/main" val="386722306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194</a:t>
            </a:fld>
            <a:endParaRPr lang="zh-CN" altLang="en-US"/>
          </a:p>
        </p:txBody>
      </p:sp>
    </p:spTree>
    <p:extLst>
      <p:ext uri="{BB962C8B-B14F-4D97-AF65-F5344CB8AC3E}">
        <p14:creationId xmlns:p14="http://schemas.microsoft.com/office/powerpoint/2010/main" val="295551151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195</a:t>
            </a:fld>
            <a:endParaRPr lang="zh-CN" altLang="en-US"/>
          </a:p>
        </p:txBody>
      </p:sp>
    </p:spTree>
    <p:extLst>
      <p:ext uri="{BB962C8B-B14F-4D97-AF65-F5344CB8AC3E}">
        <p14:creationId xmlns:p14="http://schemas.microsoft.com/office/powerpoint/2010/main" val="5776655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196</a:t>
            </a:fld>
            <a:endParaRPr lang="zh-CN" altLang="en-US"/>
          </a:p>
        </p:txBody>
      </p:sp>
    </p:spTree>
    <p:extLst>
      <p:ext uri="{BB962C8B-B14F-4D97-AF65-F5344CB8AC3E}">
        <p14:creationId xmlns:p14="http://schemas.microsoft.com/office/powerpoint/2010/main" val="292447338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197</a:t>
            </a:fld>
            <a:endParaRPr lang="zh-CN" altLang="en-US"/>
          </a:p>
        </p:txBody>
      </p:sp>
    </p:spTree>
    <p:extLst>
      <p:ext uri="{BB962C8B-B14F-4D97-AF65-F5344CB8AC3E}">
        <p14:creationId xmlns:p14="http://schemas.microsoft.com/office/powerpoint/2010/main" val="383424683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199</a:t>
            </a:fld>
            <a:endParaRPr lang="zh-CN" altLang="en-US"/>
          </a:p>
        </p:txBody>
      </p:sp>
    </p:spTree>
    <p:extLst>
      <p:ext uri="{BB962C8B-B14F-4D97-AF65-F5344CB8AC3E}">
        <p14:creationId xmlns:p14="http://schemas.microsoft.com/office/powerpoint/2010/main" val="34794057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200</a:t>
            </a:fld>
            <a:endParaRPr lang="zh-CN" altLang="en-US"/>
          </a:p>
        </p:txBody>
      </p:sp>
    </p:spTree>
    <p:extLst>
      <p:ext uri="{BB962C8B-B14F-4D97-AF65-F5344CB8AC3E}">
        <p14:creationId xmlns:p14="http://schemas.microsoft.com/office/powerpoint/2010/main" val="225613464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201</a:t>
            </a:fld>
            <a:endParaRPr lang="zh-CN" altLang="en-US"/>
          </a:p>
        </p:txBody>
      </p:sp>
    </p:spTree>
    <p:extLst>
      <p:ext uri="{BB962C8B-B14F-4D97-AF65-F5344CB8AC3E}">
        <p14:creationId xmlns:p14="http://schemas.microsoft.com/office/powerpoint/2010/main" val="80010912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202</a:t>
            </a:fld>
            <a:endParaRPr lang="zh-CN" altLang="en-US"/>
          </a:p>
        </p:txBody>
      </p:sp>
    </p:spTree>
    <p:extLst>
      <p:ext uri="{BB962C8B-B14F-4D97-AF65-F5344CB8AC3E}">
        <p14:creationId xmlns:p14="http://schemas.microsoft.com/office/powerpoint/2010/main" val="15678407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203</a:t>
            </a:fld>
            <a:endParaRPr lang="zh-CN" altLang="en-US"/>
          </a:p>
        </p:txBody>
      </p:sp>
    </p:spTree>
    <p:extLst>
      <p:ext uri="{BB962C8B-B14F-4D97-AF65-F5344CB8AC3E}">
        <p14:creationId xmlns:p14="http://schemas.microsoft.com/office/powerpoint/2010/main" val="781140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a:t>
            </a:fld>
            <a:endParaRPr lang="zh-CN" altLang="en-US"/>
          </a:p>
        </p:txBody>
      </p:sp>
    </p:spTree>
    <p:extLst>
      <p:ext uri="{BB962C8B-B14F-4D97-AF65-F5344CB8AC3E}">
        <p14:creationId xmlns:p14="http://schemas.microsoft.com/office/powerpoint/2010/main" val="23356678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205</a:t>
            </a:fld>
            <a:endParaRPr lang="zh-CN" altLang="en-US"/>
          </a:p>
        </p:txBody>
      </p:sp>
    </p:spTree>
    <p:extLst>
      <p:ext uri="{BB962C8B-B14F-4D97-AF65-F5344CB8AC3E}">
        <p14:creationId xmlns:p14="http://schemas.microsoft.com/office/powerpoint/2010/main" val="88474675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206</a:t>
            </a:fld>
            <a:endParaRPr lang="zh-CN" altLang="en-US"/>
          </a:p>
        </p:txBody>
      </p:sp>
    </p:spTree>
    <p:extLst>
      <p:ext uri="{BB962C8B-B14F-4D97-AF65-F5344CB8AC3E}">
        <p14:creationId xmlns:p14="http://schemas.microsoft.com/office/powerpoint/2010/main" val="299930410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207</a:t>
            </a:fld>
            <a:endParaRPr lang="zh-CN" altLang="en-US"/>
          </a:p>
        </p:txBody>
      </p:sp>
    </p:spTree>
    <p:extLst>
      <p:ext uri="{BB962C8B-B14F-4D97-AF65-F5344CB8AC3E}">
        <p14:creationId xmlns:p14="http://schemas.microsoft.com/office/powerpoint/2010/main" val="288394415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208</a:t>
            </a:fld>
            <a:endParaRPr lang="zh-CN" altLang="en-US"/>
          </a:p>
        </p:txBody>
      </p:sp>
    </p:spTree>
    <p:extLst>
      <p:ext uri="{BB962C8B-B14F-4D97-AF65-F5344CB8AC3E}">
        <p14:creationId xmlns:p14="http://schemas.microsoft.com/office/powerpoint/2010/main" val="275224929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209</a:t>
            </a:fld>
            <a:endParaRPr lang="zh-CN" altLang="en-US"/>
          </a:p>
        </p:txBody>
      </p:sp>
    </p:spTree>
    <p:extLst>
      <p:ext uri="{BB962C8B-B14F-4D97-AF65-F5344CB8AC3E}">
        <p14:creationId xmlns:p14="http://schemas.microsoft.com/office/powerpoint/2010/main" val="301526330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210</a:t>
            </a:fld>
            <a:endParaRPr lang="zh-CN" altLang="en-US"/>
          </a:p>
        </p:txBody>
      </p:sp>
    </p:spTree>
    <p:extLst>
      <p:ext uri="{BB962C8B-B14F-4D97-AF65-F5344CB8AC3E}">
        <p14:creationId xmlns:p14="http://schemas.microsoft.com/office/powerpoint/2010/main" val="399194605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213</a:t>
            </a:fld>
            <a:endParaRPr lang="zh-CN" altLang="en-US"/>
          </a:p>
        </p:txBody>
      </p:sp>
    </p:spTree>
    <p:extLst>
      <p:ext uri="{BB962C8B-B14F-4D97-AF65-F5344CB8AC3E}">
        <p14:creationId xmlns:p14="http://schemas.microsoft.com/office/powerpoint/2010/main" val="374670298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214</a:t>
            </a:fld>
            <a:endParaRPr lang="zh-CN" altLang="en-US"/>
          </a:p>
        </p:txBody>
      </p:sp>
    </p:spTree>
    <p:extLst>
      <p:ext uri="{BB962C8B-B14F-4D97-AF65-F5344CB8AC3E}">
        <p14:creationId xmlns:p14="http://schemas.microsoft.com/office/powerpoint/2010/main" val="364386242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215</a:t>
            </a:fld>
            <a:endParaRPr lang="zh-CN" altLang="en-US"/>
          </a:p>
        </p:txBody>
      </p:sp>
    </p:spTree>
    <p:extLst>
      <p:ext uri="{BB962C8B-B14F-4D97-AF65-F5344CB8AC3E}">
        <p14:creationId xmlns:p14="http://schemas.microsoft.com/office/powerpoint/2010/main" val="2712985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216</a:t>
            </a:fld>
            <a:endParaRPr lang="zh-CN" altLang="en-US"/>
          </a:p>
        </p:txBody>
      </p:sp>
    </p:spTree>
    <p:extLst>
      <p:ext uri="{BB962C8B-B14F-4D97-AF65-F5344CB8AC3E}">
        <p14:creationId xmlns:p14="http://schemas.microsoft.com/office/powerpoint/2010/main" val="3293343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a:t>
            </a:fld>
            <a:endParaRPr lang="zh-CN" altLang="en-US"/>
          </a:p>
        </p:txBody>
      </p:sp>
    </p:spTree>
    <p:extLst>
      <p:ext uri="{BB962C8B-B14F-4D97-AF65-F5344CB8AC3E}">
        <p14:creationId xmlns:p14="http://schemas.microsoft.com/office/powerpoint/2010/main" val="141181435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217</a:t>
            </a:fld>
            <a:endParaRPr lang="zh-CN" altLang="en-US"/>
          </a:p>
        </p:txBody>
      </p:sp>
    </p:spTree>
    <p:extLst>
      <p:ext uri="{BB962C8B-B14F-4D97-AF65-F5344CB8AC3E}">
        <p14:creationId xmlns:p14="http://schemas.microsoft.com/office/powerpoint/2010/main" val="294157102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219</a:t>
            </a:fld>
            <a:endParaRPr lang="zh-CN" altLang="en-US"/>
          </a:p>
        </p:txBody>
      </p:sp>
    </p:spTree>
    <p:extLst>
      <p:ext uri="{BB962C8B-B14F-4D97-AF65-F5344CB8AC3E}">
        <p14:creationId xmlns:p14="http://schemas.microsoft.com/office/powerpoint/2010/main" val="176993165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220</a:t>
            </a:fld>
            <a:endParaRPr lang="zh-CN" altLang="en-US"/>
          </a:p>
        </p:txBody>
      </p:sp>
    </p:spTree>
    <p:extLst>
      <p:ext uri="{BB962C8B-B14F-4D97-AF65-F5344CB8AC3E}">
        <p14:creationId xmlns:p14="http://schemas.microsoft.com/office/powerpoint/2010/main" val="47107183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221</a:t>
            </a:fld>
            <a:endParaRPr lang="zh-CN" altLang="en-US"/>
          </a:p>
        </p:txBody>
      </p:sp>
    </p:spTree>
    <p:extLst>
      <p:ext uri="{BB962C8B-B14F-4D97-AF65-F5344CB8AC3E}">
        <p14:creationId xmlns:p14="http://schemas.microsoft.com/office/powerpoint/2010/main" val="157677725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223</a:t>
            </a:fld>
            <a:endParaRPr lang="zh-CN" altLang="en-US"/>
          </a:p>
        </p:txBody>
      </p:sp>
    </p:spTree>
    <p:extLst>
      <p:ext uri="{BB962C8B-B14F-4D97-AF65-F5344CB8AC3E}">
        <p14:creationId xmlns:p14="http://schemas.microsoft.com/office/powerpoint/2010/main" val="180553580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224</a:t>
            </a:fld>
            <a:endParaRPr lang="zh-CN" altLang="en-US"/>
          </a:p>
        </p:txBody>
      </p:sp>
    </p:spTree>
    <p:extLst>
      <p:ext uri="{BB962C8B-B14F-4D97-AF65-F5344CB8AC3E}">
        <p14:creationId xmlns:p14="http://schemas.microsoft.com/office/powerpoint/2010/main" val="387001572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225</a:t>
            </a:fld>
            <a:endParaRPr lang="zh-CN" altLang="en-US"/>
          </a:p>
        </p:txBody>
      </p:sp>
    </p:spTree>
    <p:extLst>
      <p:ext uri="{BB962C8B-B14F-4D97-AF65-F5344CB8AC3E}">
        <p14:creationId xmlns:p14="http://schemas.microsoft.com/office/powerpoint/2010/main" val="347327982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226</a:t>
            </a:fld>
            <a:endParaRPr lang="zh-CN" altLang="en-US"/>
          </a:p>
        </p:txBody>
      </p:sp>
    </p:spTree>
    <p:extLst>
      <p:ext uri="{BB962C8B-B14F-4D97-AF65-F5344CB8AC3E}">
        <p14:creationId xmlns:p14="http://schemas.microsoft.com/office/powerpoint/2010/main" val="366341283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227</a:t>
            </a:fld>
            <a:endParaRPr lang="zh-CN" altLang="en-US"/>
          </a:p>
        </p:txBody>
      </p:sp>
    </p:spTree>
    <p:extLst>
      <p:ext uri="{BB962C8B-B14F-4D97-AF65-F5344CB8AC3E}">
        <p14:creationId xmlns:p14="http://schemas.microsoft.com/office/powerpoint/2010/main" val="130987119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229</a:t>
            </a:fld>
            <a:endParaRPr lang="zh-CN" altLang="en-US"/>
          </a:p>
        </p:txBody>
      </p:sp>
    </p:spTree>
    <p:extLst>
      <p:ext uri="{BB962C8B-B14F-4D97-AF65-F5344CB8AC3E}">
        <p14:creationId xmlns:p14="http://schemas.microsoft.com/office/powerpoint/2010/main" val="3119890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a:t>
            </a:fld>
            <a:endParaRPr lang="zh-CN" altLang="en-US"/>
          </a:p>
        </p:txBody>
      </p:sp>
    </p:spTree>
    <p:extLst>
      <p:ext uri="{BB962C8B-B14F-4D97-AF65-F5344CB8AC3E}">
        <p14:creationId xmlns:p14="http://schemas.microsoft.com/office/powerpoint/2010/main" val="29703784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231</a:t>
            </a:fld>
            <a:endParaRPr lang="zh-CN" altLang="en-US"/>
          </a:p>
        </p:txBody>
      </p:sp>
    </p:spTree>
    <p:extLst>
      <p:ext uri="{BB962C8B-B14F-4D97-AF65-F5344CB8AC3E}">
        <p14:creationId xmlns:p14="http://schemas.microsoft.com/office/powerpoint/2010/main" val="55548760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232</a:t>
            </a:fld>
            <a:endParaRPr lang="zh-CN" altLang="en-US"/>
          </a:p>
        </p:txBody>
      </p:sp>
    </p:spTree>
    <p:extLst>
      <p:ext uri="{BB962C8B-B14F-4D97-AF65-F5344CB8AC3E}">
        <p14:creationId xmlns:p14="http://schemas.microsoft.com/office/powerpoint/2010/main" val="4367484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233</a:t>
            </a:fld>
            <a:endParaRPr lang="zh-CN" altLang="en-US"/>
          </a:p>
        </p:txBody>
      </p:sp>
    </p:spTree>
    <p:extLst>
      <p:ext uri="{BB962C8B-B14F-4D97-AF65-F5344CB8AC3E}">
        <p14:creationId xmlns:p14="http://schemas.microsoft.com/office/powerpoint/2010/main" val="31306067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234</a:t>
            </a:fld>
            <a:endParaRPr lang="zh-CN" altLang="en-US"/>
          </a:p>
        </p:txBody>
      </p:sp>
    </p:spTree>
    <p:extLst>
      <p:ext uri="{BB962C8B-B14F-4D97-AF65-F5344CB8AC3E}">
        <p14:creationId xmlns:p14="http://schemas.microsoft.com/office/powerpoint/2010/main" val="347822588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235</a:t>
            </a:fld>
            <a:endParaRPr lang="zh-CN" altLang="en-US"/>
          </a:p>
        </p:txBody>
      </p:sp>
    </p:spTree>
    <p:extLst>
      <p:ext uri="{BB962C8B-B14F-4D97-AF65-F5344CB8AC3E}">
        <p14:creationId xmlns:p14="http://schemas.microsoft.com/office/powerpoint/2010/main" val="284759913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236</a:t>
            </a:fld>
            <a:endParaRPr lang="zh-CN" altLang="en-US"/>
          </a:p>
        </p:txBody>
      </p:sp>
    </p:spTree>
    <p:extLst>
      <p:ext uri="{BB962C8B-B14F-4D97-AF65-F5344CB8AC3E}">
        <p14:creationId xmlns:p14="http://schemas.microsoft.com/office/powerpoint/2010/main" val="134812067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237</a:t>
            </a:fld>
            <a:endParaRPr lang="zh-CN" altLang="en-US"/>
          </a:p>
        </p:txBody>
      </p:sp>
    </p:spTree>
    <p:extLst>
      <p:ext uri="{BB962C8B-B14F-4D97-AF65-F5344CB8AC3E}">
        <p14:creationId xmlns:p14="http://schemas.microsoft.com/office/powerpoint/2010/main" val="367347557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238</a:t>
            </a:fld>
            <a:endParaRPr lang="zh-CN" altLang="en-US"/>
          </a:p>
        </p:txBody>
      </p:sp>
    </p:spTree>
    <p:extLst>
      <p:ext uri="{BB962C8B-B14F-4D97-AF65-F5344CB8AC3E}">
        <p14:creationId xmlns:p14="http://schemas.microsoft.com/office/powerpoint/2010/main" val="33463880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239</a:t>
            </a:fld>
            <a:endParaRPr lang="zh-CN" altLang="en-US"/>
          </a:p>
        </p:txBody>
      </p:sp>
    </p:spTree>
    <p:extLst>
      <p:ext uri="{BB962C8B-B14F-4D97-AF65-F5344CB8AC3E}">
        <p14:creationId xmlns:p14="http://schemas.microsoft.com/office/powerpoint/2010/main" val="82667665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240</a:t>
            </a:fld>
            <a:endParaRPr lang="zh-CN" altLang="en-US"/>
          </a:p>
        </p:txBody>
      </p:sp>
    </p:spTree>
    <p:extLst>
      <p:ext uri="{BB962C8B-B14F-4D97-AF65-F5344CB8AC3E}">
        <p14:creationId xmlns:p14="http://schemas.microsoft.com/office/powerpoint/2010/main" val="388466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a:t>
            </a:fld>
            <a:endParaRPr lang="zh-CN" altLang="en-US"/>
          </a:p>
        </p:txBody>
      </p:sp>
    </p:spTree>
    <p:extLst>
      <p:ext uri="{BB962C8B-B14F-4D97-AF65-F5344CB8AC3E}">
        <p14:creationId xmlns:p14="http://schemas.microsoft.com/office/powerpoint/2010/main" val="137658321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242</a:t>
            </a:fld>
            <a:endParaRPr lang="zh-CN" altLang="en-US"/>
          </a:p>
        </p:txBody>
      </p:sp>
    </p:spTree>
    <p:extLst>
      <p:ext uri="{BB962C8B-B14F-4D97-AF65-F5344CB8AC3E}">
        <p14:creationId xmlns:p14="http://schemas.microsoft.com/office/powerpoint/2010/main" val="250511072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243</a:t>
            </a:fld>
            <a:endParaRPr lang="zh-CN" altLang="en-US"/>
          </a:p>
        </p:txBody>
      </p:sp>
    </p:spTree>
    <p:extLst>
      <p:ext uri="{BB962C8B-B14F-4D97-AF65-F5344CB8AC3E}">
        <p14:creationId xmlns:p14="http://schemas.microsoft.com/office/powerpoint/2010/main" val="396860525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245</a:t>
            </a:fld>
            <a:endParaRPr lang="zh-CN" altLang="en-US"/>
          </a:p>
        </p:txBody>
      </p:sp>
    </p:spTree>
    <p:extLst>
      <p:ext uri="{BB962C8B-B14F-4D97-AF65-F5344CB8AC3E}">
        <p14:creationId xmlns:p14="http://schemas.microsoft.com/office/powerpoint/2010/main" val="277316478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246</a:t>
            </a:fld>
            <a:endParaRPr lang="zh-CN" altLang="en-US"/>
          </a:p>
        </p:txBody>
      </p:sp>
    </p:spTree>
    <p:extLst>
      <p:ext uri="{BB962C8B-B14F-4D97-AF65-F5344CB8AC3E}">
        <p14:creationId xmlns:p14="http://schemas.microsoft.com/office/powerpoint/2010/main" val="180273610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248</a:t>
            </a:fld>
            <a:endParaRPr lang="zh-CN" altLang="en-US"/>
          </a:p>
        </p:txBody>
      </p:sp>
    </p:spTree>
    <p:extLst>
      <p:ext uri="{BB962C8B-B14F-4D97-AF65-F5344CB8AC3E}">
        <p14:creationId xmlns:p14="http://schemas.microsoft.com/office/powerpoint/2010/main" val="286113870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249</a:t>
            </a:fld>
            <a:endParaRPr lang="zh-CN" altLang="en-US"/>
          </a:p>
        </p:txBody>
      </p:sp>
    </p:spTree>
    <p:extLst>
      <p:ext uri="{BB962C8B-B14F-4D97-AF65-F5344CB8AC3E}">
        <p14:creationId xmlns:p14="http://schemas.microsoft.com/office/powerpoint/2010/main" val="111675635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250</a:t>
            </a:fld>
            <a:endParaRPr lang="zh-CN" altLang="en-US"/>
          </a:p>
        </p:txBody>
      </p:sp>
    </p:spTree>
    <p:extLst>
      <p:ext uri="{BB962C8B-B14F-4D97-AF65-F5344CB8AC3E}">
        <p14:creationId xmlns:p14="http://schemas.microsoft.com/office/powerpoint/2010/main" val="39616204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251</a:t>
            </a:fld>
            <a:endParaRPr lang="zh-CN" altLang="en-US"/>
          </a:p>
        </p:txBody>
      </p:sp>
    </p:spTree>
    <p:extLst>
      <p:ext uri="{BB962C8B-B14F-4D97-AF65-F5344CB8AC3E}">
        <p14:creationId xmlns:p14="http://schemas.microsoft.com/office/powerpoint/2010/main" val="36757918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252</a:t>
            </a:fld>
            <a:endParaRPr lang="zh-CN" altLang="en-US"/>
          </a:p>
        </p:txBody>
      </p:sp>
    </p:spTree>
    <p:extLst>
      <p:ext uri="{BB962C8B-B14F-4D97-AF65-F5344CB8AC3E}">
        <p14:creationId xmlns:p14="http://schemas.microsoft.com/office/powerpoint/2010/main" val="105765418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253</a:t>
            </a:fld>
            <a:endParaRPr lang="zh-CN" altLang="en-US"/>
          </a:p>
        </p:txBody>
      </p:sp>
    </p:spTree>
    <p:extLst>
      <p:ext uri="{BB962C8B-B14F-4D97-AF65-F5344CB8AC3E}">
        <p14:creationId xmlns:p14="http://schemas.microsoft.com/office/powerpoint/2010/main" val="1191400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a:t>
            </a:fld>
            <a:endParaRPr lang="zh-CN" altLang="en-US"/>
          </a:p>
        </p:txBody>
      </p:sp>
    </p:spTree>
    <p:extLst>
      <p:ext uri="{BB962C8B-B14F-4D97-AF65-F5344CB8AC3E}">
        <p14:creationId xmlns:p14="http://schemas.microsoft.com/office/powerpoint/2010/main" val="211227910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255</a:t>
            </a:fld>
            <a:endParaRPr lang="zh-CN" altLang="en-US"/>
          </a:p>
        </p:txBody>
      </p:sp>
    </p:spTree>
    <p:extLst>
      <p:ext uri="{BB962C8B-B14F-4D97-AF65-F5344CB8AC3E}">
        <p14:creationId xmlns:p14="http://schemas.microsoft.com/office/powerpoint/2010/main" val="49785321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256</a:t>
            </a:fld>
            <a:endParaRPr lang="zh-CN" altLang="en-US"/>
          </a:p>
        </p:txBody>
      </p:sp>
    </p:spTree>
    <p:extLst>
      <p:ext uri="{BB962C8B-B14F-4D97-AF65-F5344CB8AC3E}">
        <p14:creationId xmlns:p14="http://schemas.microsoft.com/office/powerpoint/2010/main" val="154293440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257</a:t>
            </a:fld>
            <a:endParaRPr lang="zh-CN" altLang="en-US"/>
          </a:p>
        </p:txBody>
      </p:sp>
    </p:spTree>
    <p:extLst>
      <p:ext uri="{BB962C8B-B14F-4D97-AF65-F5344CB8AC3E}">
        <p14:creationId xmlns:p14="http://schemas.microsoft.com/office/powerpoint/2010/main" val="66485734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258</a:t>
            </a:fld>
            <a:endParaRPr lang="zh-CN" altLang="en-US"/>
          </a:p>
        </p:txBody>
      </p:sp>
    </p:spTree>
    <p:extLst>
      <p:ext uri="{BB962C8B-B14F-4D97-AF65-F5344CB8AC3E}">
        <p14:creationId xmlns:p14="http://schemas.microsoft.com/office/powerpoint/2010/main" val="20533202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260</a:t>
            </a:fld>
            <a:endParaRPr lang="zh-CN" altLang="en-US"/>
          </a:p>
        </p:txBody>
      </p:sp>
    </p:spTree>
    <p:extLst>
      <p:ext uri="{BB962C8B-B14F-4D97-AF65-F5344CB8AC3E}">
        <p14:creationId xmlns:p14="http://schemas.microsoft.com/office/powerpoint/2010/main" val="276203245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261</a:t>
            </a:fld>
            <a:endParaRPr lang="zh-CN" altLang="en-US"/>
          </a:p>
        </p:txBody>
      </p:sp>
    </p:spTree>
    <p:extLst>
      <p:ext uri="{BB962C8B-B14F-4D97-AF65-F5344CB8AC3E}">
        <p14:creationId xmlns:p14="http://schemas.microsoft.com/office/powerpoint/2010/main" val="296435131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262</a:t>
            </a:fld>
            <a:endParaRPr lang="zh-CN" altLang="en-US"/>
          </a:p>
        </p:txBody>
      </p:sp>
    </p:spTree>
    <p:extLst>
      <p:ext uri="{BB962C8B-B14F-4D97-AF65-F5344CB8AC3E}">
        <p14:creationId xmlns:p14="http://schemas.microsoft.com/office/powerpoint/2010/main" val="382001134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263</a:t>
            </a:fld>
            <a:endParaRPr lang="zh-CN" altLang="en-US"/>
          </a:p>
        </p:txBody>
      </p:sp>
    </p:spTree>
    <p:extLst>
      <p:ext uri="{BB962C8B-B14F-4D97-AF65-F5344CB8AC3E}">
        <p14:creationId xmlns:p14="http://schemas.microsoft.com/office/powerpoint/2010/main" val="159992734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264</a:t>
            </a:fld>
            <a:endParaRPr lang="zh-CN" altLang="en-US"/>
          </a:p>
        </p:txBody>
      </p:sp>
    </p:spTree>
    <p:extLst>
      <p:ext uri="{BB962C8B-B14F-4D97-AF65-F5344CB8AC3E}">
        <p14:creationId xmlns:p14="http://schemas.microsoft.com/office/powerpoint/2010/main" val="352755248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265</a:t>
            </a:fld>
            <a:endParaRPr lang="zh-CN" altLang="en-US"/>
          </a:p>
        </p:txBody>
      </p:sp>
    </p:spTree>
    <p:extLst>
      <p:ext uri="{BB962C8B-B14F-4D97-AF65-F5344CB8AC3E}">
        <p14:creationId xmlns:p14="http://schemas.microsoft.com/office/powerpoint/2010/main" val="2700088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a:t>
            </a:fld>
            <a:endParaRPr lang="zh-CN" altLang="en-US"/>
          </a:p>
        </p:txBody>
      </p:sp>
    </p:spTree>
    <p:extLst>
      <p:ext uri="{BB962C8B-B14F-4D97-AF65-F5344CB8AC3E}">
        <p14:creationId xmlns:p14="http://schemas.microsoft.com/office/powerpoint/2010/main" val="4266433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36</a:t>
            </a:fld>
            <a:endParaRPr lang="zh-CN" altLang="en-US"/>
          </a:p>
        </p:txBody>
      </p:sp>
    </p:spTree>
    <p:extLst>
      <p:ext uri="{BB962C8B-B14F-4D97-AF65-F5344CB8AC3E}">
        <p14:creationId xmlns:p14="http://schemas.microsoft.com/office/powerpoint/2010/main" val="846625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266</a:t>
            </a:fld>
            <a:endParaRPr lang="zh-CN" altLang="en-US"/>
          </a:p>
        </p:txBody>
      </p:sp>
    </p:spTree>
    <p:extLst>
      <p:ext uri="{BB962C8B-B14F-4D97-AF65-F5344CB8AC3E}">
        <p14:creationId xmlns:p14="http://schemas.microsoft.com/office/powerpoint/2010/main" val="43736434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267</a:t>
            </a:fld>
            <a:endParaRPr lang="zh-CN" altLang="en-US"/>
          </a:p>
        </p:txBody>
      </p:sp>
    </p:spTree>
    <p:extLst>
      <p:ext uri="{BB962C8B-B14F-4D97-AF65-F5344CB8AC3E}">
        <p14:creationId xmlns:p14="http://schemas.microsoft.com/office/powerpoint/2010/main" val="107061075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268</a:t>
            </a:fld>
            <a:endParaRPr lang="zh-CN" altLang="en-US"/>
          </a:p>
        </p:txBody>
      </p:sp>
    </p:spTree>
    <p:extLst>
      <p:ext uri="{BB962C8B-B14F-4D97-AF65-F5344CB8AC3E}">
        <p14:creationId xmlns:p14="http://schemas.microsoft.com/office/powerpoint/2010/main" val="361662381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269</a:t>
            </a:fld>
            <a:endParaRPr lang="zh-CN" altLang="en-US"/>
          </a:p>
        </p:txBody>
      </p:sp>
    </p:spTree>
    <p:extLst>
      <p:ext uri="{BB962C8B-B14F-4D97-AF65-F5344CB8AC3E}">
        <p14:creationId xmlns:p14="http://schemas.microsoft.com/office/powerpoint/2010/main" val="382645068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271</a:t>
            </a:fld>
            <a:endParaRPr lang="zh-CN" altLang="en-US"/>
          </a:p>
        </p:txBody>
      </p:sp>
    </p:spTree>
    <p:extLst>
      <p:ext uri="{BB962C8B-B14F-4D97-AF65-F5344CB8AC3E}">
        <p14:creationId xmlns:p14="http://schemas.microsoft.com/office/powerpoint/2010/main" val="330774176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272</a:t>
            </a:fld>
            <a:endParaRPr lang="zh-CN" altLang="en-US"/>
          </a:p>
        </p:txBody>
      </p:sp>
    </p:spTree>
    <p:extLst>
      <p:ext uri="{BB962C8B-B14F-4D97-AF65-F5344CB8AC3E}">
        <p14:creationId xmlns:p14="http://schemas.microsoft.com/office/powerpoint/2010/main" val="382920673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273</a:t>
            </a:fld>
            <a:endParaRPr lang="zh-CN" altLang="en-US"/>
          </a:p>
        </p:txBody>
      </p:sp>
    </p:spTree>
    <p:extLst>
      <p:ext uri="{BB962C8B-B14F-4D97-AF65-F5344CB8AC3E}">
        <p14:creationId xmlns:p14="http://schemas.microsoft.com/office/powerpoint/2010/main" val="367642692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274</a:t>
            </a:fld>
            <a:endParaRPr lang="zh-CN" altLang="en-US"/>
          </a:p>
        </p:txBody>
      </p:sp>
    </p:spTree>
    <p:extLst>
      <p:ext uri="{BB962C8B-B14F-4D97-AF65-F5344CB8AC3E}">
        <p14:creationId xmlns:p14="http://schemas.microsoft.com/office/powerpoint/2010/main" val="347833812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276</a:t>
            </a:fld>
            <a:endParaRPr lang="zh-CN" altLang="en-US"/>
          </a:p>
        </p:txBody>
      </p:sp>
    </p:spTree>
    <p:extLst>
      <p:ext uri="{BB962C8B-B14F-4D97-AF65-F5344CB8AC3E}">
        <p14:creationId xmlns:p14="http://schemas.microsoft.com/office/powerpoint/2010/main" val="118320804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277</a:t>
            </a:fld>
            <a:endParaRPr lang="zh-CN" altLang="en-US"/>
          </a:p>
        </p:txBody>
      </p:sp>
    </p:spTree>
    <p:extLst>
      <p:ext uri="{BB962C8B-B14F-4D97-AF65-F5344CB8AC3E}">
        <p14:creationId xmlns:p14="http://schemas.microsoft.com/office/powerpoint/2010/main" val="618443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40</a:t>
            </a:fld>
            <a:endParaRPr lang="zh-CN" altLang="en-US"/>
          </a:p>
        </p:txBody>
      </p:sp>
    </p:spTree>
    <p:extLst>
      <p:ext uri="{BB962C8B-B14F-4D97-AF65-F5344CB8AC3E}">
        <p14:creationId xmlns:p14="http://schemas.microsoft.com/office/powerpoint/2010/main" val="171649195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278</a:t>
            </a:fld>
            <a:endParaRPr lang="zh-CN" altLang="en-US"/>
          </a:p>
        </p:txBody>
      </p:sp>
    </p:spTree>
    <p:extLst>
      <p:ext uri="{BB962C8B-B14F-4D97-AF65-F5344CB8AC3E}">
        <p14:creationId xmlns:p14="http://schemas.microsoft.com/office/powerpoint/2010/main" val="354061778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279</a:t>
            </a:fld>
            <a:endParaRPr lang="zh-CN" altLang="en-US"/>
          </a:p>
        </p:txBody>
      </p:sp>
    </p:spTree>
    <p:extLst>
      <p:ext uri="{BB962C8B-B14F-4D97-AF65-F5344CB8AC3E}">
        <p14:creationId xmlns:p14="http://schemas.microsoft.com/office/powerpoint/2010/main" val="131504493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281</a:t>
            </a:fld>
            <a:endParaRPr lang="zh-CN" altLang="en-US"/>
          </a:p>
        </p:txBody>
      </p:sp>
    </p:spTree>
    <p:extLst>
      <p:ext uri="{BB962C8B-B14F-4D97-AF65-F5344CB8AC3E}">
        <p14:creationId xmlns:p14="http://schemas.microsoft.com/office/powerpoint/2010/main" val="389041765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282</a:t>
            </a:fld>
            <a:endParaRPr lang="zh-CN" altLang="en-US"/>
          </a:p>
        </p:txBody>
      </p:sp>
    </p:spTree>
    <p:extLst>
      <p:ext uri="{BB962C8B-B14F-4D97-AF65-F5344CB8AC3E}">
        <p14:creationId xmlns:p14="http://schemas.microsoft.com/office/powerpoint/2010/main" val="11668164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283</a:t>
            </a:fld>
            <a:endParaRPr lang="zh-CN" altLang="en-US"/>
          </a:p>
        </p:txBody>
      </p:sp>
    </p:spTree>
    <p:extLst>
      <p:ext uri="{BB962C8B-B14F-4D97-AF65-F5344CB8AC3E}">
        <p14:creationId xmlns:p14="http://schemas.microsoft.com/office/powerpoint/2010/main" val="97343015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284</a:t>
            </a:fld>
            <a:endParaRPr lang="zh-CN" altLang="en-US"/>
          </a:p>
        </p:txBody>
      </p:sp>
    </p:spTree>
    <p:extLst>
      <p:ext uri="{BB962C8B-B14F-4D97-AF65-F5344CB8AC3E}">
        <p14:creationId xmlns:p14="http://schemas.microsoft.com/office/powerpoint/2010/main" val="146377210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285</a:t>
            </a:fld>
            <a:endParaRPr lang="zh-CN" altLang="en-US"/>
          </a:p>
        </p:txBody>
      </p:sp>
    </p:spTree>
    <p:extLst>
      <p:ext uri="{BB962C8B-B14F-4D97-AF65-F5344CB8AC3E}">
        <p14:creationId xmlns:p14="http://schemas.microsoft.com/office/powerpoint/2010/main" val="57891740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287</a:t>
            </a:fld>
            <a:endParaRPr lang="zh-CN" altLang="en-US"/>
          </a:p>
        </p:txBody>
      </p:sp>
    </p:spTree>
    <p:extLst>
      <p:ext uri="{BB962C8B-B14F-4D97-AF65-F5344CB8AC3E}">
        <p14:creationId xmlns:p14="http://schemas.microsoft.com/office/powerpoint/2010/main" val="332542713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288</a:t>
            </a:fld>
            <a:endParaRPr lang="zh-CN" altLang="en-US"/>
          </a:p>
        </p:txBody>
      </p:sp>
    </p:spTree>
    <p:extLst>
      <p:ext uri="{BB962C8B-B14F-4D97-AF65-F5344CB8AC3E}">
        <p14:creationId xmlns:p14="http://schemas.microsoft.com/office/powerpoint/2010/main" val="237461703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289</a:t>
            </a:fld>
            <a:endParaRPr lang="zh-CN" altLang="en-US"/>
          </a:p>
        </p:txBody>
      </p:sp>
    </p:spTree>
    <p:extLst>
      <p:ext uri="{BB962C8B-B14F-4D97-AF65-F5344CB8AC3E}">
        <p14:creationId xmlns:p14="http://schemas.microsoft.com/office/powerpoint/2010/main" val="1830167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41</a:t>
            </a:fld>
            <a:endParaRPr lang="zh-CN" altLang="en-US"/>
          </a:p>
        </p:txBody>
      </p:sp>
    </p:spTree>
    <p:extLst>
      <p:ext uri="{BB962C8B-B14F-4D97-AF65-F5344CB8AC3E}">
        <p14:creationId xmlns:p14="http://schemas.microsoft.com/office/powerpoint/2010/main" val="108107142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290</a:t>
            </a:fld>
            <a:endParaRPr lang="zh-CN" altLang="en-US"/>
          </a:p>
        </p:txBody>
      </p:sp>
    </p:spTree>
    <p:extLst>
      <p:ext uri="{BB962C8B-B14F-4D97-AF65-F5344CB8AC3E}">
        <p14:creationId xmlns:p14="http://schemas.microsoft.com/office/powerpoint/2010/main" val="50616846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292</a:t>
            </a:fld>
            <a:endParaRPr lang="zh-CN" altLang="en-US"/>
          </a:p>
        </p:txBody>
      </p:sp>
    </p:spTree>
    <p:extLst>
      <p:ext uri="{BB962C8B-B14F-4D97-AF65-F5344CB8AC3E}">
        <p14:creationId xmlns:p14="http://schemas.microsoft.com/office/powerpoint/2010/main" val="14242395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293</a:t>
            </a:fld>
            <a:endParaRPr lang="zh-CN" altLang="en-US"/>
          </a:p>
        </p:txBody>
      </p:sp>
    </p:spTree>
    <p:extLst>
      <p:ext uri="{BB962C8B-B14F-4D97-AF65-F5344CB8AC3E}">
        <p14:creationId xmlns:p14="http://schemas.microsoft.com/office/powerpoint/2010/main" val="56611324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294</a:t>
            </a:fld>
            <a:endParaRPr lang="zh-CN" altLang="en-US"/>
          </a:p>
        </p:txBody>
      </p:sp>
    </p:spTree>
    <p:extLst>
      <p:ext uri="{BB962C8B-B14F-4D97-AF65-F5344CB8AC3E}">
        <p14:creationId xmlns:p14="http://schemas.microsoft.com/office/powerpoint/2010/main" val="396990510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295</a:t>
            </a:fld>
            <a:endParaRPr lang="zh-CN" altLang="en-US"/>
          </a:p>
        </p:txBody>
      </p:sp>
    </p:spTree>
    <p:extLst>
      <p:ext uri="{BB962C8B-B14F-4D97-AF65-F5344CB8AC3E}">
        <p14:creationId xmlns:p14="http://schemas.microsoft.com/office/powerpoint/2010/main" val="295404997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300</a:t>
            </a:fld>
            <a:endParaRPr lang="zh-CN" altLang="en-US"/>
          </a:p>
        </p:txBody>
      </p:sp>
    </p:spTree>
    <p:extLst>
      <p:ext uri="{BB962C8B-B14F-4D97-AF65-F5344CB8AC3E}">
        <p14:creationId xmlns:p14="http://schemas.microsoft.com/office/powerpoint/2010/main" val="240183571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301</a:t>
            </a:fld>
            <a:endParaRPr lang="zh-CN" altLang="en-US"/>
          </a:p>
        </p:txBody>
      </p:sp>
    </p:spTree>
    <p:extLst>
      <p:ext uri="{BB962C8B-B14F-4D97-AF65-F5344CB8AC3E}">
        <p14:creationId xmlns:p14="http://schemas.microsoft.com/office/powerpoint/2010/main" val="11656666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303</a:t>
            </a:fld>
            <a:endParaRPr lang="zh-CN" altLang="en-US"/>
          </a:p>
        </p:txBody>
      </p:sp>
    </p:spTree>
    <p:extLst>
      <p:ext uri="{BB962C8B-B14F-4D97-AF65-F5344CB8AC3E}">
        <p14:creationId xmlns:p14="http://schemas.microsoft.com/office/powerpoint/2010/main" val="133344651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304</a:t>
            </a:fld>
            <a:endParaRPr lang="zh-CN" altLang="en-US"/>
          </a:p>
        </p:txBody>
      </p:sp>
    </p:spTree>
    <p:extLst>
      <p:ext uri="{BB962C8B-B14F-4D97-AF65-F5344CB8AC3E}">
        <p14:creationId xmlns:p14="http://schemas.microsoft.com/office/powerpoint/2010/main" val="63887163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305</a:t>
            </a:fld>
            <a:endParaRPr lang="zh-CN" altLang="en-US"/>
          </a:p>
        </p:txBody>
      </p:sp>
    </p:spTree>
    <p:extLst>
      <p:ext uri="{BB962C8B-B14F-4D97-AF65-F5344CB8AC3E}">
        <p14:creationId xmlns:p14="http://schemas.microsoft.com/office/powerpoint/2010/main" val="883988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43</a:t>
            </a:fld>
            <a:endParaRPr lang="zh-CN" altLang="en-US"/>
          </a:p>
        </p:txBody>
      </p:sp>
    </p:spTree>
    <p:extLst>
      <p:ext uri="{BB962C8B-B14F-4D97-AF65-F5344CB8AC3E}">
        <p14:creationId xmlns:p14="http://schemas.microsoft.com/office/powerpoint/2010/main" val="19009026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306</a:t>
            </a:fld>
            <a:endParaRPr lang="zh-CN" altLang="en-US"/>
          </a:p>
        </p:txBody>
      </p:sp>
    </p:spTree>
    <p:extLst>
      <p:ext uri="{BB962C8B-B14F-4D97-AF65-F5344CB8AC3E}">
        <p14:creationId xmlns:p14="http://schemas.microsoft.com/office/powerpoint/2010/main" val="247365433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307</a:t>
            </a:fld>
            <a:endParaRPr lang="zh-CN" altLang="en-US"/>
          </a:p>
        </p:txBody>
      </p:sp>
    </p:spTree>
    <p:extLst>
      <p:ext uri="{BB962C8B-B14F-4D97-AF65-F5344CB8AC3E}">
        <p14:creationId xmlns:p14="http://schemas.microsoft.com/office/powerpoint/2010/main" val="361979745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308</a:t>
            </a:fld>
            <a:endParaRPr lang="zh-CN" altLang="en-US"/>
          </a:p>
        </p:txBody>
      </p:sp>
    </p:spTree>
    <p:extLst>
      <p:ext uri="{BB962C8B-B14F-4D97-AF65-F5344CB8AC3E}">
        <p14:creationId xmlns:p14="http://schemas.microsoft.com/office/powerpoint/2010/main" val="409856155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309</a:t>
            </a:fld>
            <a:endParaRPr lang="zh-CN" altLang="en-US"/>
          </a:p>
        </p:txBody>
      </p:sp>
    </p:spTree>
    <p:extLst>
      <p:ext uri="{BB962C8B-B14F-4D97-AF65-F5344CB8AC3E}">
        <p14:creationId xmlns:p14="http://schemas.microsoft.com/office/powerpoint/2010/main" val="152107353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311</a:t>
            </a:fld>
            <a:endParaRPr lang="zh-CN" altLang="en-US"/>
          </a:p>
        </p:txBody>
      </p:sp>
    </p:spTree>
    <p:extLst>
      <p:ext uri="{BB962C8B-B14F-4D97-AF65-F5344CB8AC3E}">
        <p14:creationId xmlns:p14="http://schemas.microsoft.com/office/powerpoint/2010/main" val="369318200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312</a:t>
            </a:fld>
            <a:endParaRPr lang="zh-CN" altLang="en-US"/>
          </a:p>
        </p:txBody>
      </p:sp>
    </p:spTree>
    <p:extLst>
      <p:ext uri="{BB962C8B-B14F-4D97-AF65-F5344CB8AC3E}">
        <p14:creationId xmlns:p14="http://schemas.microsoft.com/office/powerpoint/2010/main" val="8923701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313</a:t>
            </a:fld>
            <a:endParaRPr lang="zh-CN" altLang="en-US"/>
          </a:p>
        </p:txBody>
      </p:sp>
    </p:spTree>
    <p:extLst>
      <p:ext uri="{BB962C8B-B14F-4D97-AF65-F5344CB8AC3E}">
        <p14:creationId xmlns:p14="http://schemas.microsoft.com/office/powerpoint/2010/main" val="34038410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314</a:t>
            </a:fld>
            <a:endParaRPr lang="zh-CN" altLang="en-US"/>
          </a:p>
        </p:txBody>
      </p:sp>
    </p:spTree>
    <p:extLst>
      <p:ext uri="{BB962C8B-B14F-4D97-AF65-F5344CB8AC3E}">
        <p14:creationId xmlns:p14="http://schemas.microsoft.com/office/powerpoint/2010/main" val="268405967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315</a:t>
            </a:fld>
            <a:endParaRPr lang="zh-CN" altLang="en-US"/>
          </a:p>
        </p:txBody>
      </p:sp>
    </p:spTree>
    <p:extLst>
      <p:ext uri="{BB962C8B-B14F-4D97-AF65-F5344CB8AC3E}">
        <p14:creationId xmlns:p14="http://schemas.microsoft.com/office/powerpoint/2010/main" val="231388995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316</a:t>
            </a:fld>
            <a:endParaRPr lang="zh-CN" altLang="en-US"/>
          </a:p>
        </p:txBody>
      </p:sp>
    </p:spTree>
    <p:extLst>
      <p:ext uri="{BB962C8B-B14F-4D97-AF65-F5344CB8AC3E}">
        <p14:creationId xmlns:p14="http://schemas.microsoft.com/office/powerpoint/2010/main" val="403956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45</a:t>
            </a:fld>
            <a:endParaRPr lang="zh-CN" altLang="en-US"/>
          </a:p>
        </p:txBody>
      </p:sp>
    </p:spTree>
    <p:extLst>
      <p:ext uri="{BB962C8B-B14F-4D97-AF65-F5344CB8AC3E}">
        <p14:creationId xmlns:p14="http://schemas.microsoft.com/office/powerpoint/2010/main" val="243536735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317</a:t>
            </a:fld>
            <a:endParaRPr lang="zh-CN" altLang="en-US"/>
          </a:p>
        </p:txBody>
      </p:sp>
    </p:spTree>
    <p:extLst>
      <p:ext uri="{BB962C8B-B14F-4D97-AF65-F5344CB8AC3E}">
        <p14:creationId xmlns:p14="http://schemas.microsoft.com/office/powerpoint/2010/main" val="304316061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318</a:t>
            </a:fld>
            <a:endParaRPr lang="zh-CN" altLang="en-US"/>
          </a:p>
        </p:txBody>
      </p:sp>
    </p:spTree>
    <p:extLst>
      <p:ext uri="{BB962C8B-B14F-4D97-AF65-F5344CB8AC3E}">
        <p14:creationId xmlns:p14="http://schemas.microsoft.com/office/powerpoint/2010/main" val="7818528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320</a:t>
            </a:fld>
            <a:endParaRPr lang="zh-CN" altLang="en-US"/>
          </a:p>
        </p:txBody>
      </p:sp>
    </p:spTree>
    <p:extLst>
      <p:ext uri="{BB962C8B-B14F-4D97-AF65-F5344CB8AC3E}">
        <p14:creationId xmlns:p14="http://schemas.microsoft.com/office/powerpoint/2010/main" val="301666011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321</a:t>
            </a:fld>
            <a:endParaRPr lang="zh-CN" altLang="en-US"/>
          </a:p>
        </p:txBody>
      </p:sp>
    </p:spTree>
    <p:extLst>
      <p:ext uri="{BB962C8B-B14F-4D97-AF65-F5344CB8AC3E}">
        <p14:creationId xmlns:p14="http://schemas.microsoft.com/office/powerpoint/2010/main" val="83330199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323</a:t>
            </a:fld>
            <a:endParaRPr lang="zh-CN" altLang="en-US"/>
          </a:p>
        </p:txBody>
      </p:sp>
    </p:spTree>
    <p:extLst>
      <p:ext uri="{BB962C8B-B14F-4D97-AF65-F5344CB8AC3E}">
        <p14:creationId xmlns:p14="http://schemas.microsoft.com/office/powerpoint/2010/main" val="409922171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325</a:t>
            </a:fld>
            <a:endParaRPr lang="zh-CN" altLang="en-US"/>
          </a:p>
        </p:txBody>
      </p:sp>
    </p:spTree>
    <p:extLst>
      <p:ext uri="{BB962C8B-B14F-4D97-AF65-F5344CB8AC3E}">
        <p14:creationId xmlns:p14="http://schemas.microsoft.com/office/powerpoint/2010/main" val="138102567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327</a:t>
            </a:fld>
            <a:endParaRPr lang="zh-CN" altLang="en-US"/>
          </a:p>
        </p:txBody>
      </p:sp>
    </p:spTree>
    <p:extLst>
      <p:ext uri="{BB962C8B-B14F-4D97-AF65-F5344CB8AC3E}">
        <p14:creationId xmlns:p14="http://schemas.microsoft.com/office/powerpoint/2010/main" val="4160644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46</a:t>
            </a:fld>
            <a:endParaRPr lang="zh-CN" altLang="en-US"/>
          </a:p>
        </p:txBody>
      </p:sp>
    </p:spTree>
    <p:extLst>
      <p:ext uri="{BB962C8B-B14F-4D97-AF65-F5344CB8AC3E}">
        <p14:creationId xmlns:p14="http://schemas.microsoft.com/office/powerpoint/2010/main" val="4005344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47</a:t>
            </a:fld>
            <a:endParaRPr lang="zh-CN" altLang="en-US"/>
          </a:p>
        </p:txBody>
      </p:sp>
    </p:spTree>
    <p:extLst>
      <p:ext uri="{BB962C8B-B14F-4D97-AF65-F5344CB8AC3E}">
        <p14:creationId xmlns:p14="http://schemas.microsoft.com/office/powerpoint/2010/main" val="1453922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48</a:t>
            </a:fld>
            <a:endParaRPr lang="zh-CN" altLang="en-US"/>
          </a:p>
        </p:txBody>
      </p:sp>
    </p:spTree>
    <p:extLst>
      <p:ext uri="{BB962C8B-B14F-4D97-AF65-F5344CB8AC3E}">
        <p14:creationId xmlns:p14="http://schemas.microsoft.com/office/powerpoint/2010/main" val="3275670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49</a:t>
            </a:fld>
            <a:endParaRPr lang="zh-CN" altLang="en-US"/>
          </a:p>
        </p:txBody>
      </p:sp>
    </p:spTree>
    <p:extLst>
      <p:ext uri="{BB962C8B-B14F-4D97-AF65-F5344CB8AC3E}">
        <p14:creationId xmlns:p14="http://schemas.microsoft.com/office/powerpoint/2010/main" val="2543681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50</a:t>
            </a:fld>
            <a:endParaRPr lang="zh-CN" altLang="en-US"/>
          </a:p>
        </p:txBody>
      </p:sp>
    </p:spTree>
    <p:extLst>
      <p:ext uri="{BB962C8B-B14F-4D97-AF65-F5344CB8AC3E}">
        <p14:creationId xmlns:p14="http://schemas.microsoft.com/office/powerpoint/2010/main" val="2943041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a:t>
            </a:fld>
            <a:endParaRPr lang="zh-CN" altLang="en-US"/>
          </a:p>
        </p:txBody>
      </p:sp>
    </p:spTree>
    <p:extLst>
      <p:ext uri="{BB962C8B-B14F-4D97-AF65-F5344CB8AC3E}">
        <p14:creationId xmlns:p14="http://schemas.microsoft.com/office/powerpoint/2010/main" val="3115334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52</a:t>
            </a:fld>
            <a:endParaRPr lang="zh-CN" altLang="en-US"/>
          </a:p>
        </p:txBody>
      </p:sp>
    </p:spTree>
    <p:extLst>
      <p:ext uri="{BB962C8B-B14F-4D97-AF65-F5344CB8AC3E}">
        <p14:creationId xmlns:p14="http://schemas.microsoft.com/office/powerpoint/2010/main" val="4229724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54</a:t>
            </a:fld>
            <a:endParaRPr lang="zh-CN" altLang="en-US"/>
          </a:p>
        </p:txBody>
      </p:sp>
    </p:spTree>
    <p:extLst>
      <p:ext uri="{BB962C8B-B14F-4D97-AF65-F5344CB8AC3E}">
        <p14:creationId xmlns:p14="http://schemas.microsoft.com/office/powerpoint/2010/main" val="606122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57</a:t>
            </a:fld>
            <a:endParaRPr lang="zh-CN" altLang="en-US"/>
          </a:p>
        </p:txBody>
      </p:sp>
    </p:spTree>
    <p:extLst>
      <p:ext uri="{BB962C8B-B14F-4D97-AF65-F5344CB8AC3E}">
        <p14:creationId xmlns:p14="http://schemas.microsoft.com/office/powerpoint/2010/main" val="3896013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58</a:t>
            </a:fld>
            <a:endParaRPr lang="zh-CN" altLang="en-US"/>
          </a:p>
        </p:txBody>
      </p:sp>
    </p:spTree>
    <p:extLst>
      <p:ext uri="{BB962C8B-B14F-4D97-AF65-F5344CB8AC3E}">
        <p14:creationId xmlns:p14="http://schemas.microsoft.com/office/powerpoint/2010/main" val="755584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59</a:t>
            </a:fld>
            <a:endParaRPr lang="zh-CN" altLang="en-US"/>
          </a:p>
        </p:txBody>
      </p:sp>
    </p:spTree>
    <p:extLst>
      <p:ext uri="{BB962C8B-B14F-4D97-AF65-F5344CB8AC3E}">
        <p14:creationId xmlns:p14="http://schemas.microsoft.com/office/powerpoint/2010/main" val="3355671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60</a:t>
            </a:fld>
            <a:endParaRPr lang="zh-CN" altLang="en-US"/>
          </a:p>
        </p:txBody>
      </p:sp>
    </p:spTree>
    <p:extLst>
      <p:ext uri="{BB962C8B-B14F-4D97-AF65-F5344CB8AC3E}">
        <p14:creationId xmlns:p14="http://schemas.microsoft.com/office/powerpoint/2010/main" val="3415065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61</a:t>
            </a:fld>
            <a:endParaRPr lang="zh-CN" altLang="en-US"/>
          </a:p>
        </p:txBody>
      </p:sp>
    </p:spTree>
    <p:extLst>
      <p:ext uri="{BB962C8B-B14F-4D97-AF65-F5344CB8AC3E}">
        <p14:creationId xmlns:p14="http://schemas.microsoft.com/office/powerpoint/2010/main" val="1572623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63</a:t>
            </a:fld>
            <a:endParaRPr lang="zh-CN" altLang="en-US"/>
          </a:p>
        </p:txBody>
      </p:sp>
    </p:spTree>
    <p:extLst>
      <p:ext uri="{BB962C8B-B14F-4D97-AF65-F5344CB8AC3E}">
        <p14:creationId xmlns:p14="http://schemas.microsoft.com/office/powerpoint/2010/main" val="483939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64</a:t>
            </a:fld>
            <a:endParaRPr lang="zh-CN" altLang="en-US"/>
          </a:p>
        </p:txBody>
      </p:sp>
    </p:spTree>
    <p:extLst>
      <p:ext uri="{BB962C8B-B14F-4D97-AF65-F5344CB8AC3E}">
        <p14:creationId xmlns:p14="http://schemas.microsoft.com/office/powerpoint/2010/main" val="311698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65</a:t>
            </a:fld>
            <a:endParaRPr lang="zh-CN" altLang="en-US"/>
          </a:p>
        </p:txBody>
      </p:sp>
    </p:spTree>
    <p:extLst>
      <p:ext uri="{BB962C8B-B14F-4D97-AF65-F5344CB8AC3E}">
        <p14:creationId xmlns:p14="http://schemas.microsoft.com/office/powerpoint/2010/main" val="386619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a:t>
            </a:fld>
            <a:endParaRPr lang="zh-CN" altLang="en-US"/>
          </a:p>
        </p:txBody>
      </p:sp>
    </p:spTree>
    <p:extLst>
      <p:ext uri="{BB962C8B-B14F-4D97-AF65-F5344CB8AC3E}">
        <p14:creationId xmlns:p14="http://schemas.microsoft.com/office/powerpoint/2010/main" val="3864643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66</a:t>
            </a:fld>
            <a:endParaRPr lang="zh-CN" altLang="en-US"/>
          </a:p>
        </p:txBody>
      </p:sp>
    </p:spTree>
    <p:extLst>
      <p:ext uri="{BB962C8B-B14F-4D97-AF65-F5344CB8AC3E}">
        <p14:creationId xmlns:p14="http://schemas.microsoft.com/office/powerpoint/2010/main" val="2092535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68</a:t>
            </a:fld>
            <a:endParaRPr lang="zh-CN" altLang="en-US"/>
          </a:p>
        </p:txBody>
      </p:sp>
    </p:spTree>
    <p:extLst>
      <p:ext uri="{BB962C8B-B14F-4D97-AF65-F5344CB8AC3E}">
        <p14:creationId xmlns:p14="http://schemas.microsoft.com/office/powerpoint/2010/main" val="2658100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69</a:t>
            </a:fld>
            <a:endParaRPr lang="zh-CN" altLang="en-US"/>
          </a:p>
        </p:txBody>
      </p:sp>
    </p:spTree>
    <p:extLst>
      <p:ext uri="{BB962C8B-B14F-4D97-AF65-F5344CB8AC3E}">
        <p14:creationId xmlns:p14="http://schemas.microsoft.com/office/powerpoint/2010/main" val="1597441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70</a:t>
            </a:fld>
            <a:endParaRPr lang="zh-CN" altLang="en-US"/>
          </a:p>
        </p:txBody>
      </p:sp>
    </p:spTree>
    <p:extLst>
      <p:ext uri="{BB962C8B-B14F-4D97-AF65-F5344CB8AC3E}">
        <p14:creationId xmlns:p14="http://schemas.microsoft.com/office/powerpoint/2010/main" val="638209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71</a:t>
            </a:fld>
            <a:endParaRPr lang="zh-CN" altLang="en-US"/>
          </a:p>
        </p:txBody>
      </p:sp>
    </p:spTree>
    <p:extLst>
      <p:ext uri="{BB962C8B-B14F-4D97-AF65-F5344CB8AC3E}">
        <p14:creationId xmlns:p14="http://schemas.microsoft.com/office/powerpoint/2010/main" val="2273621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72</a:t>
            </a:fld>
            <a:endParaRPr lang="zh-CN" altLang="en-US"/>
          </a:p>
        </p:txBody>
      </p:sp>
    </p:spTree>
    <p:extLst>
      <p:ext uri="{BB962C8B-B14F-4D97-AF65-F5344CB8AC3E}">
        <p14:creationId xmlns:p14="http://schemas.microsoft.com/office/powerpoint/2010/main" val="26984381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73</a:t>
            </a:fld>
            <a:endParaRPr lang="zh-CN" altLang="en-US"/>
          </a:p>
        </p:txBody>
      </p:sp>
    </p:spTree>
    <p:extLst>
      <p:ext uri="{BB962C8B-B14F-4D97-AF65-F5344CB8AC3E}">
        <p14:creationId xmlns:p14="http://schemas.microsoft.com/office/powerpoint/2010/main" val="1540381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74</a:t>
            </a:fld>
            <a:endParaRPr lang="zh-CN" altLang="en-US"/>
          </a:p>
        </p:txBody>
      </p:sp>
    </p:spTree>
    <p:extLst>
      <p:ext uri="{BB962C8B-B14F-4D97-AF65-F5344CB8AC3E}">
        <p14:creationId xmlns:p14="http://schemas.microsoft.com/office/powerpoint/2010/main" val="20862455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75</a:t>
            </a:fld>
            <a:endParaRPr lang="zh-CN" altLang="en-US"/>
          </a:p>
        </p:txBody>
      </p:sp>
    </p:spTree>
    <p:extLst>
      <p:ext uri="{BB962C8B-B14F-4D97-AF65-F5344CB8AC3E}">
        <p14:creationId xmlns:p14="http://schemas.microsoft.com/office/powerpoint/2010/main" val="30630574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77</a:t>
            </a:fld>
            <a:endParaRPr lang="zh-CN" altLang="en-US"/>
          </a:p>
        </p:txBody>
      </p:sp>
    </p:spTree>
    <p:extLst>
      <p:ext uri="{BB962C8B-B14F-4D97-AF65-F5344CB8AC3E}">
        <p14:creationId xmlns:p14="http://schemas.microsoft.com/office/powerpoint/2010/main" val="189235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a:t>
            </a:fld>
            <a:endParaRPr lang="zh-CN" altLang="en-US"/>
          </a:p>
        </p:txBody>
      </p:sp>
    </p:spTree>
    <p:extLst>
      <p:ext uri="{BB962C8B-B14F-4D97-AF65-F5344CB8AC3E}">
        <p14:creationId xmlns:p14="http://schemas.microsoft.com/office/powerpoint/2010/main" val="3824608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79</a:t>
            </a:fld>
            <a:endParaRPr lang="zh-CN" altLang="en-US"/>
          </a:p>
        </p:txBody>
      </p:sp>
    </p:spTree>
    <p:extLst>
      <p:ext uri="{BB962C8B-B14F-4D97-AF65-F5344CB8AC3E}">
        <p14:creationId xmlns:p14="http://schemas.microsoft.com/office/powerpoint/2010/main" val="4076067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80</a:t>
            </a:fld>
            <a:endParaRPr lang="zh-CN" altLang="en-US"/>
          </a:p>
        </p:txBody>
      </p:sp>
    </p:spTree>
    <p:extLst>
      <p:ext uri="{BB962C8B-B14F-4D97-AF65-F5344CB8AC3E}">
        <p14:creationId xmlns:p14="http://schemas.microsoft.com/office/powerpoint/2010/main" val="1189013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81</a:t>
            </a:fld>
            <a:endParaRPr lang="zh-CN" altLang="en-US"/>
          </a:p>
        </p:txBody>
      </p:sp>
    </p:spTree>
    <p:extLst>
      <p:ext uri="{BB962C8B-B14F-4D97-AF65-F5344CB8AC3E}">
        <p14:creationId xmlns:p14="http://schemas.microsoft.com/office/powerpoint/2010/main" val="13572188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83</a:t>
            </a:fld>
            <a:endParaRPr lang="zh-CN" altLang="en-US"/>
          </a:p>
        </p:txBody>
      </p:sp>
    </p:spTree>
    <p:extLst>
      <p:ext uri="{BB962C8B-B14F-4D97-AF65-F5344CB8AC3E}">
        <p14:creationId xmlns:p14="http://schemas.microsoft.com/office/powerpoint/2010/main" val="1948336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84</a:t>
            </a:fld>
            <a:endParaRPr lang="zh-CN" altLang="en-US"/>
          </a:p>
        </p:txBody>
      </p:sp>
    </p:spTree>
    <p:extLst>
      <p:ext uri="{BB962C8B-B14F-4D97-AF65-F5344CB8AC3E}">
        <p14:creationId xmlns:p14="http://schemas.microsoft.com/office/powerpoint/2010/main" val="343244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85</a:t>
            </a:fld>
            <a:endParaRPr lang="zh-CN" altLang="en-US"/>
          </a:p>
        </p:txBody>
      </p:sp>
    </p:spTree>
    <p:extLst>
      <p:ext uri="{BB962C8B-B14F-4D97-AF65-F5344CB8AC3E}">
        <p14:creationId xmlns:p14="http://schemas.microsoft.com/office/powerpoint/2010/main" val="22702137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86</a:t>
            </a:fld>
            <a:endParaRPr lang="zh-CN" altLang="en-US"/>
          </a:p>
        </p:txBody>
      </p:sp>
    </p:spTree>
    <p:extLst>
      <p:ext uri="{BB962C8B-B14F-4D97-AF65-F5344CB8AC3E}">
        <p14:creationId xmlns:p14="http://schemas.microsoft.com/office/powerpoint/2010/main" val="3090017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87</a:t>
            </a:fld>
            <a:endParaRPr lang="zh-CN" altLang="en-US"/>
          </a:p>
        </p:txBody>
      </p:sp>
    </p:spTree>
    <p:extLst>
      <p:ext uri="{BB962C8B-B14F-4D97-AF65-F5344CB8AC3E}">
        <p14:creationId xmlns:p14="http://schemas.microsoft.com/office/powerpoint/2010/main" val="18078480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89</a:t>
            </a:fld>
            <a:endParaRPr lang="zh-CN" altLang="en-US"/>
          </a:p>
        </p:txBody>
      </p:sp>
    </p:spTree>
    <p:extLst>
      <p:ext uri="{BB962C8B-B14F-4D97-AF65-F5344CB8AC3E}">
        <p14:creationId xmlns:p14="http://schemas.microsoft.com/office/powerpoint/2010/main" val="37450403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90</a:t>
            </a:fld>
            <a:endParaRPr lang="zh-CN" altLang="en-US"/>
          </a:p>
        </p:txBody>
      </p:sp>
    </p:spTree>
    <p:extLst>
      <p:ext uri="{BB962C8B-B14F-4D97-AF65-F5344CB8AC3E}">
        <p14:creationId xmlns:p14="http://schemas.microsoft.com/office/powerpoint/2010/main" val="799302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a:t>
            </a:fld>
            <a:endParaRPr lang="zh-CN" altLang="en-US"/>
          </a:p>
        </p:txBody>
      </p:sp>
    </p:spTree>
    <p:extLst>
      <p:ext uri="{BB962C8B-B14F-4D97-AF65-F5344CB8AC3E}">
        <p14:creationId xmlns:p14="http://schemas.microsoft.com/office/powerpoint/2010/main" val="9408645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92</a:t>
            </a:fld>
            <a:endParaRPr lang="zh-CN" altLang="en-US"/>
          </a:p>
        </p:txBody>
      </p:sp>
    </p:spTree>
    <p:extLst>
      <p:ext uri="{BB962C8B-B14F-4D97-AF65-F5344CB8AC3E}">
        <p14:creationId xmlns:p14="http://schemas.microsoft.com/office/powerpoint/2010/main" val="4586627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93</a:t>
            </a:fld>
            <a:endParaRPr lang="zh-CN" altLang="en-US"/>
          </a:p>
        </p:txBody>
      </p:sp>
    </p:spTree>
    <p:extLst>
      <p:ext uri="{BB962C8B-B14F-4D97-AF65-F5344CB8AC3E}">
        <p14:creationId xmlns:p14="http://schemas.microsoft.com/office/powerpoint/2010/main" val="768633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94</a:t>
            </a:fld>
            <a:endParaRPr lang="zh-CN" altLang="en-US"/>
          </a:p>
        </p:txBody>
      </p:sp>
    </p:spTree>
    <p:extLst>
      <p:ext uri="{BB962C8B-B14F-4D97-AF65-F5344CB8AC3E}">
        <p14:creationId xmlns:p14="http://schemas.microsoft.com/office/powerpoint/2010/main" val="13466848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95</a:t>
            </a:fld>
            <a:endParaRPr lang="zh-CN" altLang="en-US"/>
          </a:p>
        </p:txBody>
      </p:sp>
    </p:spTree>
    <p:extLst>
      <p:ext uri="{BB962C8B-B14F-4D97-AF65-F5344CB8AC3E}">
        <p14:creationId xmlns:p14="http://schemas.microsoft.com/office/powerpoint/2010/main" val="2456773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97</a:t>
            </a:fld>
            <a:endParaRPr lang="zh-CN" altLang="en-US"/>
          </a:p>
        </p:txBody>
      </p:sp>
    </p:spTree>
    <p:extLst>
      <p:ext uri="{BB962C8B-B14F-4D97-AF65-F5344CB8AC3E}">
        <p14:creationId xmlns:p14="http://schemas.microsoft.com/office/powerpoint/2010/main" val="2805903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98</a:t>
            </a:fld>
            <a:endParaRPr lang="zh-CN" altLang="en-US"/>
          </a:p>
        </p:txBody>
      </p:sp>
    </p:spTree>
    <p:extLst>
      <p:ext uri="{BB962C8B-B14F-4D97-AF65-F5344CB8AC3E}">
        <p14:creationId xmlns:p14="http://schemas.microsoft.com/office/powerpoint/2010/main" val="39032423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100</a:t>
            </a:fld>
            <a:endParaRPr lang="zh-CN" altLang="en-US"/>
          </a:p>
        </p:txBody>
      </p:sp>
    </p:spTree>
    <p:extLst>
      <p:ext uri="{BB962C8B-B14F-4D97-AF65-F5344CB8AC3E}">
        <p14:creationId xmlns:p14="http://schemas.microsoft.com/office/powerpoint/2010/main" val="5197817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101</a:t>
            </a:fld>
            <a:endParaRPr lang="zh-CN" altLang="en-US"/>
          </a:p>
        </p:txBody>
      </p:sp>
    </p:spTree>
    <p:extLst>
      <p:ext uri="{BB962C8B-B14F-4D97-AF65-F5344CB8AC3E}">
        <p14:creationId xmlns:p14="http://schemas.microsoft.com/office/powerpoint/2010/main" val="185681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102</a:t>
            </a:fld>
            <a:endParaRPr lang="zh-CN" altLang="en-US"/>
          </a:p>
        </p:txBody>
      </p:sp>
    </p:spTree>
    <p:extLst>
      <p:ext uri="{BB962C8B-B14F-4D97-AF65-F5344CB8AC3E}">
        <p14:creationId xmlns:p14="http://schemas.microsoft.com/office/powerpoint/2010/main" val="39342204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104</a:t>
            </a:fld>
            <a:endParaRPr lang="zh-CN" altLang="en-US"/>
          </a:p>
        </p:txBody>
      </p:sp>
    </p:spTree>
    <p:extLst>
      <p:ext uri="{BB962C8B-B14F-4D97-AF65-F5344CB8AC3E}">
        <p14:creationId xmlns:p14="http://schemas.microsoft.com/office/powerpoint/2010/main" val="155537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a:t>
            </a:fld>
            <a:endParaRPr lang="zh-CN" altLang="en-US"/>
          </a:p>
        </p:txBody>
      </p:sp>
    </p:spTree>
    <p:extLst>
      <p:ext uri="{BB962C8B-B14F-4D97-AF65-F5344CB8AC3E}">
        <p14:creationId xmlns:p14="http://schemas.microsoft.com/office/powerpoint/2010/main" val="32939257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105</a:t>
            </a:fld>
            <a:endParaRPr lang="zh-CN" altLang="en-US"/>
          </a:p>
        </p:txBody>
      </p:sp>
    </p:spTree>
    <p:extLst>
      <p:ext uri="{BB962C8B-B14F-4D97-AF65-F5344CB8AC3E}">
        <p14:creationId xmlns:p14="http://schemas.microsoft.com/office/powerpoint/2010/main" val="33013194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107</a:t>
            </a:fld>
            <a:endParaRPr lang="zh-CN" altLang="en-US"/>
          </a:p>
        </p:txBody>
      </p:sp>
    </p:spTree>
    <p:extLst>
      <p:ext uri="{BB962C8B-B14F-4D97-AF65-F5344CB8AC3E}">
        <p14:creationId xmlns:p14="http://schemas.microsoft.com/office/powerpoint/2010/main" val="27464026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108</a:t>
            </a:fld>
            <a:endParaRPr lang="zh-CN" altLang="en-US"/>
          </a:p>
        </p:txBody>
      </p:sp>
    </p:spTree>
    <p:extLst>
      <p:ext uri="{BB962C8B-B14F-4D97-AF65-F5344CB8AC3E}">
        <p14:creationId xmlns:p14="http://schemas.microsoft.com/office/powerpoint/2010/main" val="11083838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109</a:t>
            </a:fld>
            <a:endParaRPr lang="zh-CN" altLang="en-US"/>
          </a:p>
        </p:txBody>
      </p:sp>
    </p:spTree>
    <p:extLst>
      <p:ext uri="{BB962C8B-B14F-4D97-AF65-F5344CB8AC3E}">
        <p14:creationId xmlns:p14="http://schemas.microsoft.com/office/powerpoint/2010/main" val="6011094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111</a:t>
            </a:fld>
            <a:endParaRPr lang="zh-CN" altLang="en-US"/>
          </a:p>
        </p:txBody>
      </p:sp>
    </p:spTree>
    <p:extLst>
      <p:ext uri="{BB962C8B-B14F-4D97-AF65-F5344CB8AC3E}">
        <p14:creationId xmlns:p14="http://schemas.microsoft.com/office/powerpoint/2010/main" val="3555944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112</a:t>
            </a:fld>
            <a:endParaRPr lang="zh-CN" altLang="en-US"/>
          </a:p>
        </p:txBody>
      </p:sp>
    </p:spTree>
    <p:extLst>
      <p:ext uri="{BB962C8B-B14F-4D97-AF65-F5344CB8AC3E}">
        <p14:creationId xmlns:p14="http://schemas.microsoft.com/office/powerpoint/2010/main" val="5733358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113</a:t>
            </a:fld>
            <a:endParaRPr lang="zh-CN" altLang="en-US"/>
          </a:p>
        </p:txBody>
      </p:sp>
    </p:spTree>
    <p:extLst>
      <p:ext uri="{BB962C8B-B14F-4D97-AF65-F5344CB8AC3E}">
        <p14:creationId xmlns:p14="http://schemas.microsoft.com/office/powerpoint/2010/main" val="10551354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114</a:t>
            </a:fld>
            <a:endParaRPr lang="zh-CN" altLang="en-US"/>
          </a:p>
        </p:txBody>
      </p:sp>
    </p:spTree>
    <p:extLst>
      <p:ext uri="{BB962C8B-B14F-4D97-AF65-F5344CB8AC3E}">
        <p14:creationId xmlns:p14="http://schemas.microsoft.com/office/powerpoint/2010/main" val="22359274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116</a:t>
            </a:fld>
            <a:endParaRPr lang="zh-CN" altLang="en-US"/>
          </a:p>
        </p:txBody>
      </p:sp>
    </p:spTree>
    <p:extLst>
      <p:ext uri="{BB962C8B-B14F-4D97-AF65-F5344CB8AC3E}">
        <p14:creationId xmlns:p14="http://schemas.microsoft.com/office/powerpoint/2010/main" val="39555182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118</a:t>
            </a:fld>
            <a:endParaRPr lang="zh-CN" altLang="en-US"/>
          </a:p>
        </p:txBody>
      </p:sp>
    </p:spTree>
    <p:extLst>
      <p:ext uri="{BB962C8B-B14F-4D97-AF65-F5344CB8AC3E}">
        <p14:creationId xmlns:p14="http://schemas.microsoft.com/office/powerpoint/2010/main" val="737752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a:t>
            </a:fld>
            <a:endParaRPr lang="zh-CN" altLang="en-US"/>
          </a:p>
        </p:txBody>
      </p:sp>
    </p:spTree>
    <p:extLst>
      <p:ext uri="{BB962C8B-B14F-4D97-AF65-F5344CB8AC3E}">
        <p14:creationId xmlns:p14="http://schemas.microsoft.com/office/powerpoint/2010/main" val="23681753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119</a:t>
            </a:fld>
            <a:endParaRPr lang="zh-CN" altLang="en-US"/>
          </a:p>
        </p:txBody>
      </p:sp>
    </p:spTree>
    <p:extLst>
      <p:ext uri="{BB962C8B-B14F-4D97-AF65-F5344CB8AC3E}">
        <p14:creationId xmlns:p14="http://schemas.microsoft.com/office/powerpoint/2010/main" val="40501285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120</a:t>
            </a:fld>
            <a:endParaRPr lang="zh-CN" altLang="en-US"/>
          </a:p>
        </p:txBody>
      </p:sp>
    </p:spTree>
    <p:extLst>
      <p:ext uri="{BB962C8B-B14F-4D97-AF65-F5344CB8AC3E}">
        <p14:creationId xmlns:p14="http://schemas.microsoft.com/office/powerpoint/2010/main" val="32173342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122</a:t>
            </a:fld>
            <a:endParaRPr lang="zh-CN" altLang="en-US"/>
          </a:p>
        </p:txBody>
      </p:sp>
    </p:spTree>
    <p:extLst>
      <p:ext uri="{BB962C8B-B14F-4D97-AF65-F5344CB8AC3E}">
        <p14:creationId xmlns:p14="http://schemas.microsoft.com/office/powerpoint/2010/main" val="33304622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123</a:t>
            </a:fld>
            <a:endParaRPr lang="zh-CN" altLang="en-US"/>
          </a:p>
        </p:txBody>
      </p:sp>
    </p:spTree>
    <p:extLst>
      <p:ext uri="{BB962C8B-B14F-4D97-AF65-F5344CB8AC3E}">
        <p14:creationId xmlns:p14="http://schemas.microsoft.com/office/powerpoint/2010/main" val="28895923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124</a:t>
            </a:fld>
            <a:endParaRPr lang="zh-CN" altLang="en-US"/>
          </a:p>
        </p:txBody>
      </p:sp>
    </p:spTree>
    <p:extLst>
      <p:ext uri="{BB962C8B-B14F-4D97-AF65-F5344CB8AC3E}">
        <p14:creationId xmlns:p14="http://schemas.microsoft.com/office/powerpoint/2010/main" val="1087329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126</a:t>
            </a:fld>
            <a:endParaRPr lang="zh-CN" altLang="en-US"/>
          </a:p>
        </p:txBody>
      </p:sp>
    </p:spTree>
    <p:extLst>
      <p:ext uri="{BB962C8B-B14F-4D97-AF65-F5344CB8AC3E}">
        <p14:creationId xmlns:p14="http://schemas.microsoft.com/office/powerpoint/2010/main" val="12679593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127</a:t>
            </a:fld>
            <a:endParaRPr lang="zh-CN" altLang="en-US"/>
          </a:p>
        </p:txBody>
      </p:sp>
    </p:spTree>
    <p:extLst>
      <p:ext uri="{BB962C8B-B14F-4D97-AF65-F5344CB8AC3E}">
        <p14:creationId xmlns:p14="http://schemas.microsoft.com/office/powerpoint/2010/main" val="22987133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128</a:t>
            </a:fld>
            <a:endParaRPr lang="zh-CN" altLang="en-US"/>
          </a:p>
        </p:txBody>
      </p:sp>
    </p:spTree>
    <p:extLst>
      <p:ext uri="{BB962C8B-B14F-4D97-AF65-F5344CB8AC3E}">
        <p14:creationId xmlns:p14="http://schemas.microsoft.com/office/powerpoint/2010/main" val="19258967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129</a:t>
            </a:fld>
            <a:endParaRPr lang="zh-CN" altLang="en-US"/>
          </a:p>
        </p:txBody>
      </p:sp>
    </p:spTree>
    <p:extLst>
      <p:ext uri="{BB962C8B-B14F-4D97-AF65-F5344CB8AC3E}">
        <p14:creationId xmlns:p14="http://schemas.microsoft.com/office/powerpoint/2010/main" val="1041856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130</a:t>
            </a:fld>
            <a:endParaRPr lang="zh-CN" altLang="en-US"/>
          </a:p>
        </p:txBody>
      </p:sp>
    </p:spTree>
    <p:extLst>
      <p:ext uri="{BB962C8B-B14F-4D97-AF65-F5344CB8AC3E}">
        <p14:creationId xmlns:p14="http://schemas.microsoft.com/office/powerpoint/2010/main" val="26806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a:t>
            </a:fld>
            <a:endParaRPr lang="zh-CN" altLang="en-US"/>
          </a:p>
        </p:txBody>
      </p:sp>
    </p:spTree>
    <p:extLst>
      <p:ext uri="{BB962C8B-B14F-4D97-AF65-F5344CB8AC3E}">
        <p14:creationId xmlns:p14="http://schemas.microsoft.com/office/powerpoint/2010/main" val="2524451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132</a:t>
            </a:fld>
            <a:endParaRPr lang="zh-CN" altLang="en-US"/>
          </a:p>
        </p:txBody>
      </p:sp>
    </p:spTree>
    <p:extLst>
      <p:ext uri="{BB962C8B-B14F-4D97-AF65-F5344CB8AC3E}">
        <p14:creationId xmlns:p14="http://schemas.microsoft.com/office/powerpoint/2010/main" val="24670618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133</a:t>
            </a:fld>
            <a:endParaRPr lang="zh-CN" altLang="en-US"/>
          </a:p>
        </p:txBody>
      </p:sp>
    </p:spTree>
    <p:extLst>
      <p:ext uri="{BB962C8B-B14F-4D97-AF65-F5344CB8AC3E}">
        <p14:creationId xmlns:p14="http://schemas.microsoft.com/office/powerpoint/2010/main" val="33648264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134</a:t>
            </a:fld>
            <a:endParaRPr lang="zh-CN" altLang="en-US"/>
          </a:p>
        </p:txBody>
      </p:sp>
    </p:spTree>
    <p:extLst>
      <p:ext uri="{BB962C8B-B14F-4D97-AF65-F5344CB8AC3E}">
        <p14:creationId xmlns:p14="http://schemas.microsoft.com/office/powerpoint/2010/main" val="27333011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136</a:t>
            </a:fld>
            <a:endParaRPr lang="zh-CN" altLang="en-US"/>
          </a:p>
        </p:txBody>
      </p:sp>
    </p:spTree>
    <p:extLst>
      <p:ext uri="{BB962C8B-B14F-4D97-AF65-F5344CB8AC3E}">
        <p14:creationId xmlns:p14="http://schemas.microsoft.com/office/powerpoint/2010/main" val="17231394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137</a:t>
            </a:fld>
            <a:endParaRPr lang="zh-CN" altLang="en-US"/>
          </a:p>
        </p:txBody>
      </p:sp>
    </p:spTree>
    <p:extLst>
      <p:ext uri="{BB962C8B-B14F-4D97-AF65-F5344CB8AC3E}">
        <p14:creationId xmlns:p14="http://schemas.microsoft.com/office/powerpoint/2010/main" val="22721364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141</a:t>
            </a:fld>
            <a:endParaRPr lang="zh-CN" altLang="en-US"/>
          </a:p>
        </p:txBody>
      </p:sp>
    </p:spTree>
    <p:extLst>
      <p:ext uri="{BB962C8B-B14F-4D97-AF65-F5344CB8AC3E}">
        <p14:creationId xmlns:p14="http://schemas.microsoft.com/office/powerpoint/2010/main" val="38711934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142</a:t>
            </a:fld>
            <a:endParaRPr lang="zh-CN" altLang="en-US"/>
          </a:p>
        </p:txBody>
      </p:sp>
    </p:spTree>
    <p:extLst>
      <p:ext uri="{BB962C8B-B14F-4D97-AF65-F5344CB8AC3E}">
        <p14:creationId xmlns:p14="http://schemas.microsoft.com/office/powerpoint/2010/main" val="10189573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144</a:t>
            </a:fld>
            <a:endParaRPr lang="zh-CN" altLang="en-US"/>
          </a:p>
        </p:txBody>
      </p:sp>
    </p:spTree>
    <p:extLst>
      <p:ext uri="{BB962C8B-B14F-4D97-AF65-F5344CB8AC3E}">
        <p14:creationId xmlns:p14="http://schemas.microsoft.com/office/powerpoint/2010/main" val="28811471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145</a:t>
            </a:fld>
            <a:endParaRPr lang="zh-CN" altLang="en-US"/>
          </a:p>
        </p:txBody>
      </p:sp>
    </p:spTree>
    <p:extLst>
      <p:ext uri="{BB962C8B-B14F-4D97-AF65-F5344CB8AC3E}">
        <p14:creationId xmlns:p14="http://schemas.microsoft.com/office/powerpoint/2010/main" val="7351893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146</a:t>
            </a:fld>
            <a:endParaRPr lang="zh-CN" altLang="en-US"/>
          </a:p>
        </p:txBody>
      </p:sp>
    </p:spTree>
    <p:extLst>
      <p:ext uri="{BB962C8B-B14F-4D97-AF65-F5344CB8AC3E}">
        <p14:creationId xmlns:p14="http://schemas.microsoft.com/office/powerpoint/2010/main" val="76772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590102"/>
            <a:ext cx="10749598" cy="3850540"/>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03185"/>
            <a:ext cx="10719120" cy="3819718"/>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28517"/>
            <a:ext cx="10748057" cy="3922461"/>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1598036"/>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1618707"/>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625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455DD043-453D-F04F-965C-A5E686829A6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extLst>
      <p:ext uri="{BB962C8B-B14F-4D97-AF65-F5344CB8AC3E}">
        <p14:creationId xmlns:p14="http://schemas.microsoft.com/office/powerpoint/2010/main" val="2806330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60146"/>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A6C6B16B-7FC0-904C-B475-F9CF5C74E36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extLst>
      <p:ext uri="{BB962C8B-B14F-4D97-AF65-F5344CB8AC3E}">
        <p14:creationId xmlns:p14="http://schemas.microsoft.com/office/powerpoint/2010/main" val="245584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4782"/>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1FD7787D-704C-E74D-B53E-A392EAB4805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extLst>
      <p:ext uri="{BB962C8B-B14F-4D97-AF65-F5344CB8AC3E}">
        <p14:creationId xmlns:p14="http://schemas.microsoft.com/office/powerpoint/2010/main" val="141458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2782273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4170094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1917201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7489947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418829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小结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329213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768043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4087674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031950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5.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6.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D63DA79-7D60-4A42-A1B3-9BB10C9E054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13018" y="5296483"/>
            <a:ext cx="3565964" cy="582073"/>
          </a:xfrm>
          <a:prstGeom prst="rect">
            <a:avLst/>
          </a:prstGeom>
        </p:spPr>
      </p:pic>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 id="2147483718" r:id="rId2"/>
    <p:sldLayoutId id="2147483719" r:id="rId3"/>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 id="214748371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图形 8">
            <a:extLst>
              <a:ext uri="{FF2B5EF4-FFF2-40B4-BE49-F238E27FC236}">
                <a16:creationId xmlns:a16="http://schemas.microsoft.com/office/drawing/2014/main" id="{942E7471-620D-FA4E-A59B-D8C1A79C3F33}"/>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479B63A-0E02-2349-8BED-44C85C23E17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9" name="矩形 18">
            <a:extLst>
              <a:ext uri="{FF2B5EF4-FFF2-40B4-BE49-F238E27FC236}">
                <a16:creationId xmlns:a16="http://schemas.microsoft.com/office/drawing/2014/main" id="{EACD341D-631E-1C41-AA57-E78DF51FD162}"/>
              </a:ext>
            </a:extLst>
          </p:cNvPr>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多一句没有，少一句不行，用最短时间，教会最实用的技术！</a:t>
            </a:r>
          </a:p>
        </p:txBody>
      </p:sp>
      <p:sp>
        <p:nvSpPr>
          <p:cNvPr id="21" name="矩形 20">
            <a:extLst>
              <a:ext uri="{FF2B5EF4-FFF2-40B4-BE49-F238E27FC236}">
                <a16:creationId xmlns:a16="http://schemas.microsoft.com/office/drawing/2014/main" id="{FA13C4AB-ADA7-6942-8140-5DC8E0577838}"/>
              </a:ext>
            </a:extLst>
          </p:cNvPr>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D04C7863-89B5-3040-9FC7-D2B2A900C20B}"/>
              </a:ext>
            </a:extLst>
          </p:cNvPr>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3EF68358-2C42-514C-A18F-D22A7C3B0412}"/>
              </a:ext>
            </a:extLst>
          </p:cNvPr>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D7A90E8C-99EA-674B-BE48-642DDFA26B82}"/>
              </a:ext>
            </a:extLst>
          </p:cNvPr>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a:extLst>
              <a:ext uri="{FF2B5EF4-FFF2-40B4-BE49-F238E27FC236}">
                <a16:creationId xmlns:a16="http://schemas.microsoft.com/office/drawing/2014/main" id="{DC5CCC4C-800E-9040-97B5-C1E1BE251216}"/>
              </a:ext>
            </a:extLst>
          </p:cNvPr>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a:extLst>
              <a:ext uri="{FF2B5EF4-FFF2-40B4-BE49-F238E27FC236}">
                <a16:creationId xmlns:a16="http://schemas.microsoft.com/office/drawing/2014/main" id="{36B7D234-E207-414F-8E81-F360C01EFFF1}"/>
              </a:ext>
            </a:extLst>
          </p:cNvPr>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endParaRPr lang="zh-CN" altLang="en-US" sz="2400" dirty="0">
              <a:latin typeface="Segoe UI" pitchFamily="34" charset="0"/>
              <a:ea typeface="微软雅黑" pitchFamily="34" charset="-122"/>
            </a:endParaRPr>
          </a:p>
        </p:txBody>
      </p:sp>
      <p:sp>
        <p:nvSpPr>
          <p:cNvPr id="27" name="矩形 14">
            <a:extLst>
              <a:ext uri="{FF2B5EF4-FFF2-40B4-BE49-F238E27FC236}">
                <a16:creationId xmlns:a16="http://schemas.microsoft.com/office/drawing/2014/main" id="{CBF3DED2-69B0-F340-BDFB-E540327A7264}"/>
              </a:ext>
            </a:extLst>
          </p:cNvPr>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 fmla="*/ 0 w 2202525"/>
              <a:gd name="connsiteY0" fmla="*/ 0 h 275631"/>
              <a:gd name="connsiteX1" fmla="*/ 2202525 w 2202525"/>
              <a:gd name="connsiteY1" fmla="*/ 0 h 275631"/>
              <a:gd name="connsiteX2" fmla="*/ 2202525 w 2202525"/>
              <a:gd name="connsiteY2" fmla="*/ 275631 h 275631"/>
              <a:gd name="connsiteX3" fmla="*/ 104775 w 2202525"/>
              <a:gd name="connsiteY3" fmla="*/ 272456 h 275631"/>
              <a:gd name="connsiteX4" fmla="*/ 0 w 2202525"/>
              <a:gd name="connsiteY4" fmla="*/ 0 h 27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sz="2400">
              <a:latin typeface="Segoe UI" pitchFamily="34" charset="0"/>
              <a:ea typeface="微软雅黑" pitchFamily="34" charset="-122"/>
            </a:endParaRPr>
          </a:p>
        </p:txBody>
      </p:sp>
      <p:sp>
        <p:nvSpPr>
          <p:cNvPr id="28" name="矩形 27">
            <a:extLst>
              <a:ext uri="{FF2B5EF4-FFF2-40B4-BE49-F238E27FC236}">
                <a16:creationId xmlns:a16="http://schemas.microsoft.com/office/drawing/2014/main" id="{B5840A94-AFCB-F14C-AC1D-7BFA5CCE05BC}"/>
              </a:ext>
            </a:extLst>
          </p:cNvPr>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STKaiti" panose="02010600040101010101" pitchFamily="2" charset="-122"/>
                <a:ea typeface="STKaiti" panose="02010600040101010101" pitchFamily="2" charset="-122"/>
                <a:cs typeface="Alibaba PuHuiTi" pitchFamily="18" charset="-122"/>
              </a:rPr>
              <a:t>高级软件人才培训专家</a:t>
            </a:r>
          </a:p>
        </p:txBody>
      </p:sp>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0" r:id="rId14"/>
    <p:sldLayoutId id="2147483706" r:id="rId15"/>
    <p:sldLayoutId id="2147483711" r:id="rId16"/>
    <p:sldLayoutId id="2147483713" r:id="rId17"/>
    <p:sldLayoutId id="2147483716" r:id="rId18"/>
    <p:sldLayoutId id="2147483717" r:id="rId19"/>
    <p:sldLayoutId id="2147483720" r:id="rId20"/>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227BF9-01FA-AE4B-9DB9-E3DAB164E50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11989" y="2322246"/>
            <a:ext cx="3168023" cy="1308460"/>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hyperlink" Target="https://www.mongodb.com/try/download" TargetMode="External"/><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4.xml"/><Relationship Id="rId1" Type="http://schemas.openxmlformats.org/officeDocument/2006/relationships/slideLayout" Target="../slideLayouts/slideLayout11.xml"/><Relationship Id="rId4" Type="http://schemas.openxmlformats.org/officeDocument/2006/relationships/image" Target="../media/image29.jpg"/></Relationships>
</file>

<file path=ppt/slides/_rels/slide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11.xml"/><Relationship Id="rId5" Type="http://schemas.openxmlformats.org/officeDocument/2006/relationships/image" Target="../media/image32.jpeg"/><Relationship Id="rId4" Type="http://schemas.openxmlformats.org/officeDocument/2006/relationships/image" Target="../media/image31.jpg"/></Relationships>
</file>

<file path=ppt/slides/_rels/slide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7.xml"/><Relationship Id="rId1" Type="http://schemas.openxmlformats.org/officeDocument/2006/relationships/slideLayout" Target="../slideLayouts/slideLayout11.xml"/><Relationship Id="rId5" Type="http://schemas.openxmlformats.org/officeDocument/2006/relationships/image" Target="../media/image34.jpeg"/><Relationship Id="rId4" Type="http://schemas.openxmlformats.org/officeDocument/2006/relationships/image" Target="../media/image33.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elastic.co/cn/downloads/elasticsearch" TargetMode="External"/><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cs.spring.io/spring-boot/docs/current/reference/html/spring-boot-features.html#boot-features-external-config" TargetMode="Externa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3.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6.xml"/><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0.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1.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notesSlide" Target="../notesSlides/notesSlide172.xml"/><Relationship Id="rId1" Type="http://schemas.openxmlformats.org/officeDocument/2006/relationships/slideLayout" Target="../slideLayouts/slideLayout1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 Id="rId9" Type="http://schemas.openxmlformats.org/officeDocument/2006/relationships/image" Target="../media/image40.png"/></Relationships>
</file>

<file path=ppt/slides/_rels/slide2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3.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1.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5.xml.rels><?xml version="1.0" encoding="UTF-8" standalone="yes"?>
<Relationships xmlns="http://schemas.openxmlformats.org/package/2006/relationships"><Relationship Id="rId3" Type="http://schemas.openxmlformats.org/officeDocument/2006/relationships/hyperlink" Target="https://activemq.apache.org/components/classic/download/" TargetMode="External"/><Relationship Id="rId2" Type="http://schemas.openxmlformats.org/officeDocument/2006/relationships/notesSlide" Target="../notesSlides/notesSlide182.xml"/><Relationship Id="rId1" Type="http://schemas.openxmlformats.org/officeDocument/2006/relationships/slideLayout" Target="../slideLayouts/slideLayout11.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1.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5.xml.rels><?xml version="1.0" encoding="UTF-8" standalone="yes"?>
<Relationships xmlns="http://schemas.openxmlformats.org/package/2006/relationships"><Relationship Id="rId3" Type="http://schemas.openxmlformats.org/officeDocument/2006/relationships/hyperlink" Target="https://www.erlang.org/downloads" TargetMode="External"/><Relationship Id="rId2" Type="http://schemas.openxmlformats.org/officeDocument/2006/relationships/notesSlide" Target="../notesSlides/notesSlide190.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56.xml.rels><?xml version="1.0" encoding="UTF-8" standalone="yes"?>
<Relationships xmlns="http://schemas.openxmlformats.org/package/2006/relationships"><Relationship Id="rId3" Type="http://schemas.openxmlformats.org/officeDocument/2006/relationships/hyperlink" Target="https://rabbitmq.com/install-windows.html" TargetMode="External"/><Relationship Id="rId2" Type="http://schemas.openxmlformats.org/officeDocument/2006/relationships/notesSlide" Target="../notesSlides/notesSlide191.xml"/><Relationship Id="rId1" Type="http://schemas.openxmlformats.org/officeDocument/2006/relationships/slideLayout" Target="../slideLayouts/slideLayout11.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1.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1.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1.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1.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6.xml.rels><?xml version="1.0" encoding="UTF-8" standalone="yes"?>
<Relationships xmlns="http://schemas.openxmlformats.org/package/2006/relationships"><Relationship Id="rId3" Type="http://schemas.openxmlformats.org/officeDocument/2006/relationships/hyperlink" Target="https://rocketmq.apache.org/" TargetMode="External"/><Relationship Id="rId2" Type="http://schemas.openxmlformats.org/officeDocument/2006/relationships/notesSlide" Target="../notesSlides/notesSlide208.xml"/><Relationship Id="rId1" Type="http://schemas.openxmlformats.org/officeDocument/2006/relationships/slideLayout" Target="../slideLayouts/slideLayout11.xml"/></Relationships>
</file>

<file path=ppt/slides/_rels/slide2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9.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1.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7.xml.rels><?xml version="1.0" encoding="UTF-8" standalone="yes"?>
<Relationships xmlns="http://schemas.openxmlformats.org/package/2006/relationships"><Relationship Id="rId3" Type="http://schemas.openxmlformats.org/officeDocument/2006/relationships/hyperlink" Target="https://kafka.apache.org/downloads" TargetMode="External"/><Relationship Id="rId2" Type="http://schemas.openxmlformats.org/officeDocument/2006/relationships/notesSlide" Target="../notesSlides/notesSlide217.xml"/><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1.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1.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1.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1.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1.xml"/></Relationships>
</file>

<file path=ppt/slides/_rels/slide3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6.xml"/><Relationship Id="rId1" Type="http://schemas.openxmlformats.org/officeDocument/2006/relationships/slideLayout" Target="../slideLayouts/slideLayout1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1.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1.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1.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1.xml"/></Relationships>
</file>

<file path=ppt/slides/_rels/slide3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1.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1.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1.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1.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1.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1.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1.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1.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1.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65.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B16EC87-9B0D-CD4B-997D-0A66FE90B29E}"/>
              </a:ext>
            </a:extLst>
          </p:cNvPr>
          <p:cNvSpPr>
            <a:spLocks noGrp="1"/>
          </p:cNvSpPr>
          <p:nvPr>
            <p:ph type="title"/>
          </p:nvPr>
        </p:nvSpPr>
        <p:spPr>
          <a:xfrm>
            <a:off x="0" y="1"/>
            <a:ext cx="12192000" cy="6858000"/>
          </a:xfrm>
        </p:spPr>
        <p:txBody>
          <a:bodyPr/>
          <a:lstStyle/>
          <a:p>
            <a:r>
              <a:rPr kumimoji="1" lang="en-US" altLang="zh-CN" dirty="0">
                <a:latin typeface="Consolas" panose="020B0609020204030204" pitchFamily="49" charset="0"/>
                <a:sym typeface="Consolas" panose="020B0609020204030204" pitchFamily="49" charset="0"/>
              </a:rPr>
              <a:t>Spring Boot</a:t>
            </a:r>
            <a:br>
              <a:rPr kumimoji="1" lang="en-US" altLang="zh-CN" dirty="0">
                <a:latin typeface="Consolas" panose="020B0609020204030204" pitchFamily="49" charset="0"/>
                <a:sym typeface="Consolas" panose="020B0609020204030204" pitchFamily="49" charset="0"/>
              </a:rPr>
            </a:br>
            <a:r>
              <a:rPr kumimoji="1" lang="zh-CN" altLang="en-US" sz="4800" dirty="0">
                <a:latin typeface="Consolas" panose="020B0609020204030204" pitchFamily="49" charset="0"/>
                <a:sym typeface="Consolas" panose="020B0609020204030204" pitchFamily="49" charset="0"/>
              </a:rPr>
              <a:t>开发实用篇</a:t>
            </a:r>
            <a:endParaRPr kumimoji="1" lang="zh-CN" altLang="en-US" sz="40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460252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自动启动热部署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激活方式：</a:t>
            </a:r>
            <a:r>
              <a:rPr lang="en-US" altLang="zh-CN" dirty="0"/>
              <a:t>Idea</a:t>
            </a:r>
            <a:r>
              <a:rPr lang="zh-CN" altLang="en-US" dirty="0"/>
              <a:t>失去焦点</a:t>
            </a:r>
            <a:r>
              <a:rPr lang="en-US" altLang="zh-CN" dirty="0"/>
              <a:t>5</a:t>
            </a:r>
            <a:r>
              <a:rPr lang="zh-CN" altLang="en-US" dirty="0"/>
              <a:t>秒后启动热部署</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8378313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Windows</a:t>
            </a:r>
            <a:r>
              <a:rPr lang="zh-CN" altLang="en-US" dirty="0"/>
              <a:t>版</a:t>
            </a:r>
            <a:r>
              <a:rPr lang="en-US" altLang="zh-CN" dirty="0"/>
              <a:t>Mongo</a:t>
            </a:r>
            <a:r>
              <a:rPr lang="zh-CN" altLang="en-US" dirty="0"/>
              <a:t>下载</a:t>
            </a:r>
            <a:endParaRPr lang="en-US" altLang="zh-CN" dirty="0"/>
          </a:p>
          <a:p>
            <a:pPr lvl="1">
              <a:buFont typeface="Wingdings" panose="05000000000000000000" pitchFamily="2" charset="2"/>
              <a:buChar char="u"/>
            </a:pPr>
            <a:r>
              <a:rPr lang="zh-CN" altLang="en-US" dirty="0">
                <a:hlinkClick r:id="rId3"/>
              </a:rPr>
              <a:t>https://www.mongodb.com/try/download</a:t>
            </a:r>
            <a:endParaRPr lang="zh-CN" altLang="en-US" dirty="0"/>
          </a:p>
          <a:p>
            <a:pPr>
              <a:buFont typeface="Wingdings" panose="05000000000000000000" pitchFamily="2" charset="2"/>
              <a:buChar char="l"/>
            </a:pPr>
            <a:r>
              <a:rPr lang="en-US" altLang="zh-CN" dirty="0"/>
              <a:t>Windows</a:t>
            </a:r>
            <a:r>
              <a:rPr lang="zh-CN" altLang="en-US" dirty="0"/>
              <a:t>版</a:t>
            </a:r>
            <a:r>
              <a:rPr lang="en-US" altLang="zh-CN" dirty="0"/>
              <a:t>Mongo</a:t>
            </a:r>
            <a:r>
              <a:rPr lang="zh-CN" altLang="en-US" dirty="0"/>
              <a:t>安装</a:t>
            </a:r>
            <a:endParaRPr lang="en-US" altLang="zh-CN" dirty="0"/>
          </a:p>
          <a:p>
            <a:pPr lvl="1">
              <a:buFont typeface="Wingdings" panose="05000000000000000000" pitchFamily="2" charset="2"/>
              <a:buChar char="u"/>
            </a:pPr>
            <a:r>
              <a:rPr lang="zh-CN" altLang="en-US" dirty="0"/>
              <a:t>解压缩后设置数据目录</a:t>
            </a:r>
            <a:endParaRPr lang="en-US" altLang="zh-CN" dirty="0"/>
          </a:p>
          <a:p>
            <a:pPr>
              <a:buFont typeface="Wingdings" panose="05000000000000000000" pitchFamily="2" charset="2"/>
              <a:buChar char="l"/>
            </a:pPr>
            <a:r>
              <a:rPr lang="en-US" altLang="zh-CN" dirty="0"/>
              <a:t>Windows</a:t>
            </a:r>
            <a:r>
              <a:rPr lang="zh-CN" altLang="en-US" dirty="0"/>
              <a:t>版</a:t>
            </a:r>
            <a:r>
              <a:rPr lang="en-US" altLang="zh-CN" dirty="0"/>
              <a:t>Mongo</a:t>
            </a:r>
            <a:r>
              <a:rPr lang="zh-CN" altLang="en-US" dirty="0"/>
              <a:t>启动</a:t>
            </a:r>
            <a:endParaRPr lang="en-US" altLang="zh-CN" dirty="0"/>
          </a:p>
          <a:p>
            <a:pPr lvl="1">
              <a:buFont typeface="Wingdings" panose="05000000000000000000" pitchFamily="2" charset="2"/>
              <a:buChar char="u"/>
            </a:pPr>
            <a:r>
              <a:rPr lang="zh-CN" altLang="en-US" dirty="0"/>
              <a:t>服务端启动</a:t>
            </a:r>
            <a:endParaRPr lang="en-US" altLang="zh-CN" dirty="0"/>
          </a:p>
          <a:p>
            <a:pPr>
              <a:buFont typeface="Wingdings" panose="05000000000000000000" pitchFamily="2" charset="2"/>
              <a:buChar char="l"/>
            </a:pPr>
            <a:endParaRPr lang="en-US" altLang="zh-CN" dirty="0"/>
          </a:p>
          <a:p>
            <a:pPr lvl="1">
              <a:buFont typeface="Wingdings" panose="05000000000000000000" pitchFamily="2" charset="2"/>
              <a:buChar char="u"/>
            </a:pPr>
            <a:r>
              <a:rPr lang="zh-CN" altLang="en-US" dirty="0"/>
              <a:t>客户端启动</a:t>
            </a:r>
            <a:endParaRPr lang="en-US" altLang="zh-CN" dirty="0"/>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370856" y="4005134"/>
            <a:ext cx="9360784"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err="1">
                <a:solidFill>
                  <a:srgbClr val="0033B3"/>
                </a:solidFill>
                <a:latin typeface="Consolas" panose="020B0609020204030204" pitchFamily="49" charset="0"/>
              </a:rPr>
              <a:t>mongod</a:t>
            </a:r>
            <a:r>
              <a:rPr lang="en-US" altLang="zh-CN" sz="1400" dirty="0">
                <a:solidFill>
                  <a:srgbClr val="0033B3"/>
                </a:solidFill>
                <a:latin typeface="Consolas" panose="020B0609020204030204" pitchFamily="49" charset="0"/>
              </a:rPr>
              <a:t> --</a:t>
            </a:r>
            <a:r>
              <a:rPr lang="en-US" altLang="zh-CN" sz="1400" dirty="0" err="1">
                <a:solidFill>
                  <a:srgbClr val="0033B3"/>
                </a:solidFill>
                <a:latin typeface="Consolas" panose="020B0609020204030204" pitchFamily="49" charset="0"/>
              </a:rPr>
              <a:t>dbpath</a:t>
            </a:r>
            <a:r>
              <a:rPr lang="en-US" altLang="zh-CN" sz="1400" dirty="0">
                <a:solidFill>
                  <a:srgbClr val="0033B3"/>
                </a:solidFill>
                <a:latin typeface="Consolas" panose="020B0609020204030204" pitchFamily="49" charset="0"/>
              </a:rPr>
              <a:t>=..\data\</a:t>
            </a:r>
            <a:r>
              <a:rPr lang="en-US" altLang="zh-CN" sz="1400" dirty="0" err="1">
                <a:solidFill>
                  <a:srgbClr val="0033B3"/>
                </a:solidFill>
                <a:latin typeface="Consolas" panose="020B0609020204030204" pitchFamily="49" charset="0"/>
              </a:rPr>
              <a:t>db</a:t>
            </a:r>
            <a:endParaRPr lang="en-US" altLang="zh-CN" sz="1400" dirty="0">
              <a:solidFill>
                <a:srgbClr val="0033B3"/>
              </a:solidFill>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351160" y="4797239"/>
            <a:ext cx="9360784"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a:solidFill>
                  <a:srgbClr val="0033B3"/>
                </a:solidFill>
                <a:latin typeface="Consolas" panose="020B0609020204030204" pitchFamily="49" charset="0"/>
              </a:rPr>
              <a:t>mongo --host=127.0.0.1 --port=27017</a:t>
            </a:r>
          </a:p>
        </p:txBody>
      </p:sp>
    </p:spTree>
    <p:extLst>
      <p:ext uri="{BB962C8B-B14F-4D97-AF65-F5344CB8AC3E}">
        <p14:creationId xmlns:p14="http://schemas.microsoft.com/office/powerpoint/2010/main" val="9553591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Windows</a:t>
            </a:r>
            <a:r>
              <a:rPr lang="zh-CN" altLang="en-US" dirty="0"/>
              <a:t>版</a:t>
            </a:r>
            <a:r>
              <a:rPr lang="en-US" altLang="zh-CN" dirty="0"/>
              <a:t>Mongo</a:t>
            </a:r>
            <a:r>
              <a:rPr lang="zh-CN" altLang="en-US" dirty="0"/>
              <a:t>安装问题及解决方案</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lvl="1">
              <a:buFont typeface="Wingdings" panose="05000000000000000000" pitchFamily="2" charset="2"/>
              <a:buChar char="u"/>
            </a:pPr>
            <a:r>
              <a:rPr lang="zh-CN" altLang="en-US" dirty="0"/>
              <a:t>步骤一：下载对应的</a:t>
            </a:r>
            <a:r>
              <a:rPr lang="en-US" altLang="zh-CN" dirty="0" err="1"/>
              <a:t>dll</a:t>
            </a:r>
            <a:r>
              <a:rPr lang="zh-CN" altLang="en-US" dirty="0"/>
              <a:t>文件（通过互联网搜索即可）</a:t>
            </a:r>
          </a:p>
          <a:p>
            <a:pPr lvl="1">
              <a:buFont typeface="Wingdings" panose="05000000000000000000" pitchFamily="2" charset="2"/>
              <a:buChar char="u"/>
            </a:pPr>
            <a:r>
              <a:rPr lang="zh-CN" altLang="en-US" dirty="0"/>
              <a:t>步骤二：拷贝到</a:t>
            </a:r>
            <a:r>
              <a:rPr lang="en-US" altLang="zh-CN" dirty="0"/>
              <a:t>windows</a:t>
            </a:r>
            <a:r>
              <a:rPr lang="zh-CN" altLang="en-US" dirty="0"/>
              <a:t>安装路径下的</a:t>
            </a:r>
            <a:r>
              <a:rPr lang="en-US" altLang="zh-CN" dirty="0"/>
              <a:t>system32</a:t>
            </a:r>
            <a:r>
              <a:rPr lang="zh-CN" altLang="en-US" dirty="0"/>
              <a:t>目录中</a:t>
            </a:r>
          </a:p>
          <a:p>
            <a:pPr lvl="1">
              <a:buFont typeface="Wingdings" panose="05000000000000000000" pitchFamily="2" charset="2"/>
              <a:buChar char="u"/>
            </a:pPr>
            <a:r>
              <a:rPr lang="zh-CN" altLang="en-US" dirty="0"/>
              <a:t>步骤三：执行命令注册对应</a:t>
            </a:r>
            <a:r>
              <a:rPr lang="en-US" altLang="zh-CN" dirty="0" err="1"/>
              <a:t>dll</a:t>
            </a:r>
            <a:r>
              <a:rPr lang="zh-CN" altLang="en-US" dirty="0"/>
              <a:t>文件</a:t>
            </a:r>
          </a:p>
          <a:p>
            <a:pPr>
              <a:buFont typeface="Wingdings" panose="05000000000000000000" pitchFamily="2" charset="2"/>
              <a:buChar char="l"/>
            </a:pPr>
            <a:endParaRPr lang="en-US" altLang="zh-CN" dirty="0"/>
          </a:p>
        </p:txBody>
      </p:sp>
      <p:sp>
        <p:nvSpPr>
          <p:cNvPr id="6" name="TextBox 3">
            <a:extLst>
              <a:ext uri="{FF2B5EF4-FFF2-40B4-BE49-F238E27FC236}">
                <a16:creationId xmlns:a16="http://schemas.microsoft.com/office/drawing/2014/main" id="{0C998B78-AB18-3C47-A1C7-25AE9A3A40B0}"/>
              </a:ext>
            </a:extLst>
          </p:cNvPr>
          <p:cNvSpPr txBox="1"/>
          <p:nvPr/>
        </p:nvSpPr>
        <p:spPr>
          <a:xfrm>
            <a:off x="1351160" y="5721687"/>
            <a:ext cx="9360784" cy="38087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a:solidFill>
                  <a:srgbClr val="0033B3"/>
                </a:solidFill>
                <a:latin typeface="Consolas" panose="020B0609020204030204" pitchFamily="49" charset="0"/>
              </a:rPr>
              <a:t>regsvr32 vcruntime140_1.dll</a:t>
            </a:r>
          </a:p>
        </p:txBody>
      </p:sp>
      <p:pic>
        <p:nvPicPr>
          <p:cNvPr id="9" name="图片 8"/>
          <p:cNvPicPr>
            <a:picLocks noChangeAspect="1"/>
          </p:cNvPicPr>
          <p:nvPr/>
        </p:nvPicPr>
        <p:blipFill>
          <a:blip r:embed="rId3"/>
          <a:stretch>
            <a:fillRect/>
          </a:stretch>
        </p:blipFill>
        <p:spPr>
          <a:xfrm>
            <a:off x="1370856" y="2179758"/>
            <a:ext cx="6124575" cy="2181225"/>
          </a:xfrm>
          <a:prstGeom prst="rect">
            <a:avLst/>
          </a:prstGeom>
        </p:spPr>
      </p:pic>
    </p:spTree>
    <p:extLst>
      <p:ext uri="{BB962C8B-B14F-4D97-AF65-F5344CB8AC3E}">
        <p14:creationId xmlns:p14="http://schemas.microsoft.com/office/powerpoint/2010/main" val="2136449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可视化客户端</a:t>
            </a:r>
            <a:r>
              <a:rPr lang="en-US" altLang="zh-CN" dirty="0"/>
              <a:t>——</a:t>
            </a:r>
            <a:r>
              <a:rPr lang="en-US" altLang="zh-CN" dirty="0" err="1"/>
              <a:t>Robo</a:t>
            </a:r>
            <a:r>
              <a:rPr lang="en-US" altLang="zh-CN" dirty="0"/>
              <a:t> 3T</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10" name="图片 9"/>
          <p:cNvPicPr>
            <a:picLocks noChangeAspect="1"/>
          </p:cNvPicPr>
          <p:nvPr/>
        </p:nvPicPr>
        <p:blipFill rotWithShape="1">
          <a:blip r:embed="rId3"/>
          <a:srcRect l="1131" r="774" b="1955"/>
          <a:stretch/>
        </p:blipFill>
        <p:spPr>
          <a:xfrm>
            <a:off x="1370856" y="2179758"/>
            <a:ext cx="4875210" cy="2925126"/>
          </a:xfrm>
          <a:prstGeom prst="rect">
            <a:avLst/>
          </a:prstGeom>
        </p:spPr>
      </p:pic>
      <p:pic>
        <p:nvPicPr>
          <p:cNvPr id="11" name="图片 10"/>
          <p:cNvPicPr>
            <a:picLocks noChangeAspect="1"/>
          </p:cNvPicPr>
          <p:nvPr/>
        </p:nvPicPr>
        <p:blipFill rotWithShape="1">
          <a:blip r:embed="rId4"/>
          <a:srcRect l="1335" r="1148" b="2379"/>
          <a:stretch/>
        </p:blipFill>
        <p:spPr>
          <a:xfrm>
            <a:off x="3232397" y="3199262"/>
            <a:ext cx="4186945" cy="2925126"/>
          </a:xfrm>
          <a:prstGeom prst="rect">
            <a:avLst/>
          </a:prstGeom>
        </p:spPr>
      </p:pic>
    </p:spTree>
    <p:extLst>
      <p:ext uri="{BB962C8B-B14F-4D97-AF65-F5344CB8AC3E}">
        <p14:creationId xmlns:p14="http://schemas.microsoft.com/office/powerpoint/2010/main" val="160508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Mongodb</a:t>
            </a:r>
            <a:r>
              <a:rPr lang="zh-CN" altLang="en-US" sz="1600" dirty="0">
                <a:solidFill>
                  <a:srgbClr val="080808"/>
                </a:solidFill>
                <a:latin typeface="Consolas" panose="020B0609020204030204" pitchFamily="49" charset="0"/>
              </a:rPr>
              <a:t>安装、启动</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可视化客户端</a:t>
            </a:r>
            <a:r>
              <a:rPr lang="en-US" altLang="zh-CN" sz="1600" b="0" dirty="0" err="1">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Robo</a:t>
            </a:r>
            <a:r>
              <a:rPr lang="en-US" altLang="zh-CN"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 3T</a:t>
            </a:r>
            <a:r>
              <a:rPr lang="zh-CN" altLang="en-US"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安装与连接</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5149733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新增</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修改</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删除</a:t>
            </a: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370856" y="2126090"/>
            <a:ext cx="9360784" cy="385490"/>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.insert/save/</a:t>
            </a:r>
            <a:r>
              <a:rPr lang="en-US" altLang="zh-CN" sz="1400" dirty="0" err="1">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insertOne</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文档</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351160" y="2918195"/>
            <a:ext cx="9360784" cy="385490"/>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.remove(</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351160" y="3710300"/>
            <a:ext cx="9360784" cy="385490"/>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.update(</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操作种类</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文档</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en-US"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8495347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1481119"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defRPr/>
            </a:pPr>
            <a:r>
              <a:rPr lang="zh-CN" altLang="en-US" sz="1400" dirty="0">
                <a:latin typeface="Consolas" panose="020B0609020204030204" pitchFamily="49" charset="0"/>
              </a:rPr>
              <a:t>基础查询</a:t>
            </a:r>
            <a:endParaRPr lang="en-US" altLang="zh-CN" sz="1400" dirty="0">
              <a:latin typeface="Consolas" panose="020B0609020204030204" pitchFamily="49" charset="0"/>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查询全部：</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查第一条：</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dirty="0" err="1">
                <a:latin typeface="Consolas" panose="020B0609020204030204" pitchFamily="49" charset="0"/>
                <a:ea typeface="阿里巴巴普惠体" panose="00020600040101010101" pitchFamily="18" charset="-122"/>
                <a:cs typeface="阿里巴巴普惠体" panose="00020600040101010101" pitchFamily="18" charset="-122"/>
              </a:rPr>
              <a:t>findOne</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查询指定数量文档：</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.find().limit(10)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查</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10</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条文档</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跳过指定数量文档：</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.find().skip(20)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跳过</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20</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条文档</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统计：</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.count()</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排序：</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.sort({age:1})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按</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age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升序排序</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投影：</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集合名称</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,{name:1,age:1})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仅保留</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name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与</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age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400" dirty="0">
                <a:latin typeface="Consolas" panose="020B0609020204030204" pitchFamily="49" charset="0"/>
              </a:rPr>
              <a:t>条件查询</a:t>
            </a:r>
            <a:endParaRPr lang="en-US" altLang="zh-CN" sz="1400" dirty="0">
              <a:latin typeface="Consolas" panose="020B0609020204030204" pitchFamily="49" charset="0"/>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基本格式：</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模糊查询：</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域名</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正则表达式</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like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，比</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like</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强大，可以执行正则所有规则</a:t>
            </a:r>
            <a:endPar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endParaRP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条件比较运算：</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域名</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dirty="0" err="1">
                <a:latin typeface="Consolas" panose="020B0609020204030204" pitchFamily="49" charset="0"/>
                <a:ea typeface="阿里巴巴普惠体" panose="00020600040101010101" pitchFamily="18" charset="-122"/>
                <a:cs typeface="阿里巴巴普惠体" panose="00020600040101010101" pitchFamily="18" charset="-122"/>
              </a:rPr>
              <a:t>gt</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值</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中的数值比较操作，例如：</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name&gt;18</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包含查询：</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域名</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:{$in:[</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值</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1</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，值</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2]}})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等同于</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in</a:t>
            </a:r>
          </a:p>
          <a:p>
            <a:pPr marL="990575" lvl="1" indent="-380990">
              <a:buFont typeface="Wingdings" panose="05000000000000000000" pitchFamily="2" charset="2"/>
              <a:buChar char="u"/>
              <a:defRPr/>
            </a:pP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条件连接查询：</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db.</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集合</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.find({$and:[{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1},{</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条件</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2}]})	//</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等同于</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SQL</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中的</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and</a:t>
            </a:r>
            <a:r>
              <a:rPr lang="zh-CN" altLang="en-US" dirty="0">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dirty="0">
                <a:latin typeface="Consolas" panose="020B0609020204030204" pitchFamily="49" charset="0"/>
                <a:ea typeface="阿里巴巴普惠体" panose="00020600040101010101" pitchFamily="18" charset="-122"/>
                <a:cs typeface="阿里巴巴普惠体" panose="00020600040101010101" pitchFamily="18" charset="-122"/>
              </a:rPr>
              <a:t>or</a:t>
            </a:r>
            <a:endParaRPr lang="en-US" altLang="zh-CN" sz="24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6615970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Mongodb</a:t>
            </a:r>
            <a:r>
              <a:rPr lang="zh-CN" altLang="en-US" sz="1600" dirty="0">
                <a:solidFill>
                  <a:srgbClr val="080808"/>
                </a:solidFill>
                <a:latin typeface="Consolas" panose="020B0609020204030204" pitchFamily="49" charset="0"/>
              </a:rPr>
              <a:t>基础</a:t>
            </a:r>
            <a:r>
              <a:rPr lang="en-US" altLang="zh-CN" sz="1600" dirty="0">
                <a:solidFill>
                  <a:srgbClr val="080808"/>
                </a:solidFill>
                <a:latin typeface="Consolas" panose="020B0609020204030204" pitchFamily="49" charset="0"/>
              </a:rPr>
              <a:t>CRUD</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505611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Mongodb</a:t>
            </a:r>
            <a:r>
              <a:rPr lang="zh-CN" altLang="en-US" dirty="0"/>
              <a:t>驱动</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8499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&gt;spring-boot-starter-data-mongodb&lt;/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71207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mongodb</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uri</a:t>
            </a:r>
            <a:r>
              <a:rPr lang="zh-CN" altLang="zh-CN" sz="1400" dirty="0">
                <a:solidFill>
                  <a:srgbClr val="080808"/>
                </a:solidFill>
                <a:latin typeface="Consolas" panose="020B0609020204030204" pitchFamily="49" charset="0"/>
              </a:rPr>
              <a:t>: mongodb://localhost/itheima</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078761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客户端读写</a:t>
            </a:r>
            <a:r>
              <a:rPr lang="en-US" altLang="zh-CN" dirty="0" err="1"/>
              <a:t>Mongodb</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testSave</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MongoTemplate </a:t>
            </a:r>
            <a:r>
              <a:rPr lang="zh-CN" altLang="zh-CN" sz="1400" dirty="0">
                <a:solidFill>
                  <a:srgbClr val="080808"/>
                </a:solidFill>
                <a:latin typeface="Consolas" panose="020B0609020204030204" pitchFamily="49" charset="0"/>
              </a:rPr>
              <a:t>mongoTemplate){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Book();</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.setId(</a:t>
            </a:r>
            <a:r>
              <a:rPr lang="zh-CN" altLang="zh-CN" sz="1400" dirty="0">
                <a:solidFill>
                  <a:srgbClr val="1750EB"/>
                </a:solidFill>
                <a:latin typeface="Consolas" panose="020B0609020204030204" pitchFamily="49" charset="0"/>
              </a:rPr>
              <a:t>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.setType(</a:t>
            </a:r>
            <a:r>
              <a:rPr lang="zh-CN" altLang="zh-CN" sz="1400" dirty="0">
                <a:solidFill>
                  <a:srgbClr val="067D17"/>
                </a:solidFill>
                <a:latin typeface="Consolas" panose="020B0609020204030204" pitchFamily="49" charset="0"/>
              </a:rPr>
              <a:t>"springboot"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.setName(</a:t>
            </a:r>
            <a:r>
              <a:rPr lang="zh-CN" altLang="zh-CN" sz="1400" dirty="0">
                <a:solidFill>
                  <a:srgbClr val="067D17"/>
                </a:solidFill>
                <a:latin typeface="Consolas" panose="020B0609020204030204" pitchFamily="49" charset="0"/>
              </a:rPr>
              <a:t>"springboot"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.setDescription(</a:t>
            </a:r>
            <a:r>
              <a:rPr lang="zh-CN" altLang="zh-CN" sz="1400" dirty="0">
                <a:solidFill>
                  <a:srgbClr val="067D17"/>
                </a:solidFill>
                <a:latin typeface="Consolas" panose="020B0609020204030204" pitchFamily="49" charset="0"/>
              </a:rPr>
              <a:t>"springboot"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mongoTemplate.save(</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testFind</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MongoTemplate </a:t>
            </a:r>
            <a:r>
              <a:rPr lang="zh-CN" altLang="zh-CN" sz="1400" dirty="0">
                <a:solidFill>
                  <a:srgbClr val="080808"/>
                </a:solidFill>
                <a:latin typeface="Consolas" panose="020B0609020204030204" pitchFamily="49" charset="0"/>
              </a:rPr>
              <a:t>mongoTemplate){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List</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all </a:t>
            </a:r>
            <a:r>
              <a:rPr lang="zh-CN" altLang="zh-CN" sz="1400" dirty="0">
                <a:solidFill>
                  <a:srgbClr val="080808"/>
                </a:solidFill>
                <a:latin typeface="Consolas" panose="020B0609020204030204" pitchFamily="49" charset="0"/>
              </a:rPr>
              <a:t>= mongoTemplate.findAll(</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all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83249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latin typeface="Consolas" panose="020B0609020204030204" pitchFamily="49" charset="0"/>
                <a:sym typeface="Consolas" panose="020B0609020204030204" pitchFamily="49" charset="0"/>
              </a:rPr>
              <a:t>设置自动构建用于自动热部署</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8442893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Mongodb</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导入</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Mongodb</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对应的</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starter</a:t>
            </a: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配置</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mongodb</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访问</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uri</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提供操作</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Mongodb</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接口对象</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MongoTemplate</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41330609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cstate="hqprint">
            <a:extLst>
              <a:ext uri="{28A0092B-C50C-407E-A947-70E740481C1C}">
                <a14:useLocalDpi xmlns:a14="http://schemas.microsoft.com/office/drawing/2010/main" val="0"/>
              </a:ext>
            </a:extLst>
          </a:blip>
          <a:srcRect t="36058" b="4398"/>
          <a:stretch/>
        </p:blipFill>
        <p:spPr>
          <a:xfrm>
            <a:off x="1157202" y="3892550"/>
            <a:ext cx="2167018" cy="2867394"/>
          </a:xfrm>
          <a:prstGeom prst="rect">
            <a:avLst/>
          </a:prstGeom>
        </p:spPr>
      </p:pic>
      <p:sp>
        <p:nvSpPr>
          <p:cNvPr id="19" name="矩形 18"/>
          <p:cNvSpPr/>
          <p:nvPr/>
        </p:nvSpPr>
        <p:spPr>
          <a:xfrm>
            <a:off x="1000659" y="806450"/>
            <a:ext cx="2438401" cy="3111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3" cstate="hqprint">
            <a:extLst>
              <a:ext uri="{28A0092B-C50C-407E-A947-70E740481C1C}">
                <a14:useLocalDpi xmlns:a14="http://schemas.microsoft.com/office/drawing/2010/main" val="0"/>
              </a:ext>
            </a:extLst>
          </a:blip>
          <a:srcRect t="-1" b="63926"/>
          <a:stretch/>
        </p:blipFill>
        <p:spPr>
          <a:xfrm>
            <a:off x="1157202" y="2156098"/>
            <a:ext cx="2167018" cy="1737246"/>
          </a:xfrm>
          <a:prstGeom prst="rect">
            <a:avLst/>
          </a:prstGeom>
        </p:spPr>
      </p:pic>
      <p:pic>
        <p:nvPicPr>
          <p:cNvPr id="13" name="图片 12"/>
          <p:cNvPicPr>
            <a:picLocks noChangeAspect="1"/>
          </p:cNvPicPr>
          <p:nvPr/>
        </p:nvPicPr>
        <p:blipFill rotWithShape="1">
          <a:blip r:embed="rId4" cstate="hqprint">
            <a:extLst>
              <a:ext uri="{28A0092B-C50C-407E-A947-70E740481C1C}">
                <a14:useLocalDpi xmlns:a14="http://schemas.microsoft.com/office/drawing/2010/main" val="0"/>
              </a:ext>
            </a:extLst>
          </a:blip>
          <a:srcRect t="30083" b="12226"/>
          <a:stretch/>
        </p:blipFill>
        <p:spPr>
          <a:xfrm>
            <a:off x="1157307" y="6729550"/>
            <a:ext cx="2166807" cy="2777849"/>
          </a:xfrm>
          <a:prstGeom prst="rect">
            <a:avLst/>
          </a:prstGeom>
        </p:spPr>
      </p:pic>
      <p:sp>
        <p:nvSpPr>
          <p:cNvPr id="6" name="矩形 5"/>
          <p:cNvSpPr/>
          <p:nvPr/>
        </p:nvSpPr>
        <p:spPr>
          <a:xfrm>
            <a:off x="1479291" y="2475705"/>
            <a:ext cx="366713" cy="147639"/>
          </a:xfrm>
          <a:prstGeom prst="rect">
            <a:avLst/>
          </a:prstGeom>
          <a:noFill/>
          <a:ln>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Elasticsearch</a:t>
            </a:r>
            <a:r>
              <a:rPr lang="zh-CN" altLang="en-US" dirty="0"/>
              <a:t>是一个分布式全文搜索引擎</a:t>
            </a:r>
            <a:endParaRPr lang="en-US" altLang="zh-CN" dirty="0"/>
          </a:p>
        </p:txBody>
      </p:sp>
      <p:sp>
        <p:nvSpPr>
          <p:cNvPr id="26" name="矩形 25"/>
          <p:cNvSpPr/>
          <p:nvPr/>
        </p:nvSpPr>
        <p:spPr>
          <a:xfrm>
            <a:off x="1053780" y="6786560"/>
            <a:ext cx="2340000" cy="95674"/>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53780" y="6681713"/>
            <a:ext cx="2340000" cy="956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319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5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fill="hold" nodeType="clickEffect">
                                  <p:stCondLst>
                                    <p:cond delay="0"/>
                                  </p:stCondLst>
                                  <p:childTnLst>
                                    <p:animMotion origin="layout" path="M -3.95833E-6 -3.7037E-7 L -3.95833E-6 -0.41227 " pathEditMode="relative" rAng="0" ptsTypes="AA">
                                      <p:cBhvr>
                                        <p:cTn id="19" dur="500" fill="hold"/>
                                        <p:tgtEl>
                                          <p:spTgt spid="12"/>
                                        </p:tgtEl>
                                        <p:attrNameLst>
                                          <p:attrName>ppt_x</p:attrName>
                                          <p:attrName>ppt_y</p:attrName>
                                        </p:attrNameLst>
                                      </p:cBhvr>
                                      <p:rCtr x="0" y="-20625"/>
                                    </p:animMotion>
                                  </p:childTnLst>
                                </p:cTn>
                              </p:par>
                              <p:par>
                                <p:cTn id="20" presetID="64" presetClass="path" presetSubtype="0" fill="hold" nodeType="withEffect">
                                  <p:stCondLst>
                                    <p:cond delay="0"/>
                                  </p:stCondLst>
                                  <p:childTnLst>
                                    <p:animMotion origin="layout" path="M -3.95833E-6 3.7037E-6 L -3.95833E-6 -0.40718 " pathEditMode="relative" rAng="0" ptsTypes="AA">
                                      <p:cBhvr>
                                        <p:cTn id="21" dur="500" fill="hold"/>
                                        <p:tgtEl>
                                          <p:spTgt spid="13"/>
                                        </p:tgtEl>
                                        <p:attrNameLst>
                                          <p:attrName>ppt_x</p:attrName>
                                          <p:attrName>ppt_y</p:attrName>
                                        </p:attrNameLst>
                                      </p:cBhvr>
                                      <p:rCtr x="0" y="-20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p:cNvPicPr>
            <a:picLocks noChangeAspect="1"/>
          </p:cNvPicPr>
          <p:nvPr/>
        </p:nvPicPr>
        <p:blipFill rotWithShape="1">
          <a:blip r:embed="rId3"/>
          <a:srcRect l="21476" t="6927" r="44459" b="86330"/>
          <a:stretch/>
        </p:blipFill>
        <p:spPr>
          <a:xfrm>
            <a:off x="3258667" y="3148063"/>
            <a:ext cx="3330252" cy="242887"/>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Elasticsearch</a:t>
            </a:r>
            <a:r>
              <a:rPr lang="zh-CN" altLang="en-US" dirty="0"/>
              <a:t>是一个分布式全文搜索引擎</a:t>
            </a:r>
            <a:endParaRPr lang="en-US" altLang="zh-CN" dirty="0"/>
          </a:p>
        </p:txBody>
      </p:sp>
      <p:pic>
        <p:nvPicPr>
          <p:cNvPr id="14" name="图片 13"/>
          <p:cNvPicPr>
            <a:picLocks noChangeAspect="1"/>
          </p:cNvPicPr>
          <p:nvPr/>
        </p:nvPicPr>
        <p:blipFill rotWithShape="1">
          <a:blip r:embed="rId3"/>
          <a:srcRect b="13351"/>
          <a:stretch/>
        </p:blipFill>
        <p:spPr>
          <a:xfrm>
            <a:off x="1157202" y="2897204"/>
            <a:ext cx="9775789" cy="3120752"/>
          </a:xfrm>
          <a:prstGeom prst="rect">
            <a:avLst/>
          </a:prstGeom>
        </p:spPr>
      </p:pic>
      <p:sp>
        <p:nvSpPr>
          <p:cNvPr id="2" name="圆角矩形 1"/>
          <p:cNvSpPr/>
          <p:nvPr/>
        </p:nvSpPr>
        <p:spPr>
          <a:xfrm>
            <a:off x="1157202" y="2164650"/>
            <a:ext cx="2924070" cy="51246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9504F"/>
              </a:solidFill>
              <a:latin typeface="Consolas" panose="020B0609020204030204" pitchFamily="49" charset="0"/>
            </a:endParaRPr>
          </a:p>
        </p:txBody>
      </p:sp>
      <p:sp>
        <p:nvSpPr>
          <p:cNvPr id="15" name="圆角矩形 14"/>
          <p:cNvSpPr/>
          <p:nvPr/>
        </p:nvSpPr>
        <p:spPr>
          <a:xfrm>
            <a:off x="1196133" y="2164650"/>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3" name="椭圆 2"/>
          <p:cNvSpPr/>
          <p:nvPr/>
        </p:nvSpPr>
        <p:spPr>
          <a:xfrm>
            <a:off x="3668313" y="2287889"/>
            <a:ext cx="206399" cy="206399"/>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3" idx="5"/>
          </p:cNvCxnSpPr>
          <p:nvPr/>
        </p:nvCxnSpPr>
        <p:spPr>
          <a:xfrm>
            <a:off x="3844486" y="2464062"/>
            <a:ext cx="79082" cy="86565"/>
          </a:xfrm>
          <a:prstGeom prst="lin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3270250" y="3382962"/>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270250" y="3621881"/>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70250" y="3860800"/>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270250" y="4099719"/>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591300" y="3381374"/>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896100" y="3857228"/>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981950" y="3857228"/>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81950" y="3619301"/>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950450" y="4095155"/>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335839" y="4333082"/>
            <a:ext cx="475456" cy="0"/>
          </a:xfrm>
          <a:prstGeom prst="line">
            <a:avLst/>
          </a:prstGeom>
          <a:ln w="25400">
            <a:solidFill>
              <a:srgbClr val="AD2A26"/>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52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25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par>
                                <p:cTn id="35" presetID="22" presetClass="entr" presetSubtype="8"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par>
                                <p:cTn id="38" presetID="22" presetClass="entr" presetSubtype="8"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par>
                                <p:cTn id="46" presetID="22" presetClass="entr" presetSubtype="8"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par>
                                <p:cTn id="49" presetID="22" presetClass="entr" presetSubtype="8"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8"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left)">
                                      <p:cBhvr>
                                        <p:cTn id="54" dur="500"/>
                                        <p:tgtEl>
                                          <p:spTgt spid="35"/>
                                        </p:tgtEl>
                                      </p:cBhvr>
                                    </p:animEffect>
                                  </p:childTnLst>
                                </p:cTn>
                              </p:par>
                              <p:par>
                                <p:cTn id="55" presetID="22" presetClass="entr" presetSubtype="8"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6" presetClass="exit" presetSubtype="21" fill="hold" nodeType="withEffect">
                                  <p:stCondLst>
                                    <p:cond delay="0"/>
                                  </p:stCondLst>
                                  <p:childTnLst>
                                    <p:animEffect transition="out" filter="barn(inVertical)">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6" presetClass="exit" presetSubtype="21" fill="hold" nodeType="withEffect">
                                  <p:stCondLst>
                                    <p:cond delay="0"/>
                                  </p:stCondLst>
                                  <p:childTnLst>
                                    <p:animEffect transition="out" filter="barn(inVertical)">
                                      <p:cBhvr>
                                        <p:cTn id="72" dur="500"/>
                                        <p:tgtEl>
                                          <p:spTgt spid="29"/>
                                        </p:tgtEl>
                                      </p:cBhvr>
                                    </p:animEffect>
                                    <p:set>
                                      <p:cBhvr>
                                        <p:cTn id="73" dur="1" fill="hold">
                                          <p:stCondLst>
                                            <p:cond delay="499"/>
                                          </p:stCondLst>
                                        </p:cTn>
                                        <p:tgtEl>
                                          <p:spTgt spid="29"/>
                                        </p:tgtEl>
                                        <p:attrNameLst>
                                          <p:attrName>style.visibility</p:attrName>
                                        </p:attrNameLst>
                                      </p:cBhvr>
                                      <p:to>
                                        <p:strVal val="hidden"/>
                                      </p:to>
                                    </p:set>
                                  </p:childTnLst>
                                </p:cTn>
                              </p:par>
                              <p:par>
                                <p:cTn id="74" presetID="16" presetClass="exit" presetSubtype="21" fill="hold" nodeType="withEffect">
                                  <p:stCondLst>
                                    <p:cond delay="0"/>
                                  </p:stCondLst>
                                  <p:childTnLst>
                                    <p:animEffect transition="out" filter="barn(inVertical)">
                                      <p:cBhvr>
                                        <p:cTn id="75" dur="500"/>
                                        <p:tgtEl>
                                          <p:spTgt spid="30"/>
                                        </p:tgtEl>
                                      </p:cBhvr>
                                    </p:animEffect>
                                    <p:set>
                                      <p:cBhvr>
                                        <p:cTn id="76" dur="1" fill="hold">
                                          <p:stCondLst>
                                            <p:cond delay="499"/>
                                          </p:stCondLst>
                                        </p:cTn>
                                        <p:tgtEl>
                                          <p:spTgt spid="30"/>
                                        </p:tgtEl>
                                        <p:attrNameLst>
                                          <p:attrName>style.visibility</p:attrName>
                                        </p:attrNameLst>
                                      </p:cBhvr>
                                      <p:to>
                                        <p:strVal val="hidden"/>
                                      </p:to>
                                    </p:set>
                                  </p:childTnLst>
                                </p:cTn>
                              </p:par>
                              <p:par>
                                <p:cTn id="77" presetID="16" presetClass="exit" presetSubtype="21" fill="hold" nodeType="withEffect">
                                  <p:stCondLst>
                                    <p:cond delay="0"/>
                                  </p:stCondLst>
                                  <p:childTnLst>
                                    <p:animEffect transition="out" filter="barn(inVertical)">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6" presetClass="exit" presetSubtype="21" fill="hold" nodeType="withEffect">
                                  <p:stCondLst>
                                    <p:cond delay="0"/>
                                  </p:stCondLst>
                                  <p:childTnLst>
                                    <p:animEffect transition="out" filter="barn(inVertical)">
                                      <p:cBhvr>
                                        <p:cTn id="81" dur="500"/>
                                        <p:tgtEl>
                                          <p:spTgt spid="32"/>
                                        </p:tgtEl>
                                      </p:cBhvr>
                                    </p:animEffect>
                                    <p:set>
                                      <p:cBhvr>
                                        <p:cTn id="82" dur="1" fill="hold">
                                          <p:stCondLst>
                                            <p:cond delay="499"/>
                                          </p:stCondLst>
                                        </p:cTn>
                                        <p:tgtEl>
                                          <p:spTgt spid="32"/>
                                        </p:tgtEl>
                                        <p:attrNameLst>
                                          <p:attrName>style.visibility</p:attrName>
                                        </p:attrNameLst>
                                      </p:cBhvr>
                                      <p:to>
                                        <p:strVal val="hidden"/>
                                      </p:to>
                                    </p:set>
                                  </p:childTnLst>
                                </p:cTn>
                              </p:par>
                              <p:par>
                                <p:cTn id="83" presetID="16" presetClass="exit" presetSubtype="21" fill="hold" nodeType="withEffect">
                                  <p:stCondLst>
                                    <p:cond delay="0"/>
                                  </p:stCondLst>
                                  <p:childTnLst>
                                    <p:animEffect transition="out" filter="barn(inVertical)">
                                      <p:cBhvr>
                                        <p:cTn id="84" dur="500"/>
                                        <p:tgtEl>
                                          <p:spTgt spid="33"/>
                                        </p:tgtEl>
                                      </p:cBhvr>
                                    </p:animEffect>
                                    <p:set>
                                      <p:cBhvr>
                                        <p:cTn id="85" dur="1" fill="hold">
                                          <p:stCondLst>
                                            <p:cond delay="499"/>
                                          </p:stCondLst>
                                        </p:cTn>
                                        <p:tgtEl>
                                          <p:spTgt spid="33"/>
                                        </p:tgtEl>
                                        <p:attrNameLst>
                                          <p:attrName>style.visibility</p:attrName>
                                        </p:attrNameLst>
                                      </p:cBhvr>
                                      <p:to>
                                        <p:strVal val="hidden"/>
                                      </p:to>
                                    </p:set>
                                  </p:childTnLst>
                                </p:cTn>
                              </p:par>
                              <p:par>
                                <p:cTn id="86" presetID="16" presetClass="exit" presetSubtype="21" fill="hold" nodeType="withEffect">
                                  <p:stCondLst>
                                    <p:cond delay="0"/>
                                  </p:stCondLst>
                                  <p:childTnLst>
                                    <p:animEffect transition="out" filter="barn(inVertical)">
                                      <p:cBhvr>
                                        <p:cTn id="87" dur="500"/>
                                        <p:tgtEl>
                                          <p:spTgt spid="34"/>
                                        </p:tgtEl>
                                      </p:cBhvr>
                                    </p:animEffect>
                                    <p:set>
                                      <p:cBhvr>
                                        <p:cTn id="88" dur="1" fill="hold">
                                          <p:stCondLst>
                                            <p:cond delay="499"/>
                                          </p:stCondLst>
                                        </p:cTn>
                                        <p:tgtEl>
                                          <p:spTgt spid="34"/>
                                        </p:tgtEl>
                                        <p:attrNameLst>
                                          <p:attrName>style.visibility</p:attrName>
                                        </p:attrNameLst>
                                      </p:cBhvr>
                                      <p:to>
                                        <p:strVal val="hidden"/>
                                      </p:to>
                                    </p:set>
                                  </p:childTnLst>
                                </p:cTn>
                              </p:par>
                              <p:par>
                                <p:cTn id="89" presetID="16" presetClass="exit" presetSubtype="21" fill="hold" nodeType="withEffect">
                                  <p:stCondLst>
                                    <p:cond delay="0"/>
                                  </p:stCondLst>
                                  <p:childTnLst>
                                    <p:animEffect transition="out" filter="barn(inVertical)">
                                      <p:cBhvr>
                                        <p:cTn id="90" dur="500"/>
                                        <p:tgtEl>
                                          <p:spTgt spid="35"/>
                                        </p:tgtEl>
                                      </p:cBhvr>
                                    </p:animEffect>
                                    <p:set>
                                      <p:cBhvr>
                                        <p:cTn id="91" dur="1" fill="hold">
                                          <p:stCondLst>
                                            <p:cond delay="499"/>
                                          </p:stCondLst>
                                        </p:cTn>
                                        <p:tgtEl>
                                          <p:spTgt spid="35"/>
                                        </p:tgtEl>
                                        <p:attrNameLst>
                                          <p:attrName>style.visibility</p:attrName>
                                        </p:attrNameLst>
                                      </p:cBhvr>
                                      <p:to>
                                        <p:strVal val="hidden"/>
                                      </p:to>
                                    </p:set>
                                  </p:childTnLst>
                                </p:cTn>
                              </p:par>
                              <p:par>
                                <p:cTn id="92" presetID="16" presetClass="exit" presetSubtype="21" fill="hold" nodeType="withEffect">
                                  <p:stCondLst>
                                    <p:cond delay="0"/>
                                  </p:stCondLst>
                                  <p:childTnLst>
                                    <p:animEffect transition="out" filter="barn(inVertical)">
                                      <p:cBhvr>
                                        <p:cTn id="93" dur="500"/>
                                        <p:tgtEl>
                                          <p:spTgt spid="36"/>
                                        </p:tgtEl>
                                      </p:cBhvr>
                                    </p:animEffect>
                                    <p:set>
                                      <p:cBhvr>
                                        <p:cTn id="94" dur="1" fill="hold">
                                          <p:stCondLst>
                                            <p:cond delay="499"/>
                                          </p:stCondLst>
                                        </p:cTn>
                                        <p:tgtEl>
                                          <p:spTgt spid="36"/>
                                        </p:tgtEl>
                                        <p:attrNameLst>
                                          <p:attrName>style.visibility</p:attrName>
                                        </p:attrNameLst>
                                      </p:cBhvr>
                                      <p:to>
                                        <p:strVal val="hidden"/>
                                      </p:to>
                                    </p:set>
                                  </p:childTnLst>
                                </p:cTn>
                              </p:par>
                              <p:par>
                                <p:cTn id="95" presetID="16" presetClass="exit" presetSubtype="21" fill="hold" nodeType="withEffect">
                                  <p:stCondLst>
                                    <p:cond delay="0"/>
                                  </p:stCondLst>
                                  <p:childTnLst>
                                    <p:animEffect transition="out" filter="barn(inVertical)">
                                      <p:cBhvr>
                                        <p:cTn id="96" dur="500"/>
                                        <p:tgtEl>
                                          <p:spTgt spid="37"/>
                                        </p:tgtEl>
                                      </p:cBhvr>
                                    </p:animEffect>
                                    <p:set>
                                      <p:cBhvr>
                                        <p:cTn id="9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3"/>
          <a:srcRect l="55417" t="6965" b="86292"/>
          <a:stretch/>
        </p:blipFill>
        <p:spPr>
          <a:xfrm>
            <a:off x="6574631" y="3148013"/>
            <a:ext cx="4358360" cy="242886"/>
          </a:xfrm>
          <a:prstGeom prst="rect">
            <a:avLst/>
          </a:prstGeom>
        </p:spPr>
      </p:pic>
      <p:pic>
        <p:nvPicPr>
          <p:cNvPr id="27" name="图片 26"/>
          <p:cNvPicPr>
            <a:picLocks noChangeAspect="1"/>
          </p:cNvPicPr>
          <p:nvPr/>
        </p:nvPicPr>
        <p:blipFill rotWithShape="1">
          <a:blip r:embed="rId3"/>
          <a:srcRect t="6832" r="78295" b="86308"/>
          <a:stretch/>
        </p:blipFill>
        <p:spPr>
          <a:xfrm>
            <a:off x="1154822" y="3148063"/>
            <a:ext cx="2121778" cy="247110"/>
          </a:xfrm>
          <a:prstGeom prst="rect">
            <a:avLst/>
          </a:prstGeom>
        </p:spPr>
      </p:pic>
      <p:pic>
        <p:nvPicPr>
          <p:cNvPr id="47" name="图片 46"/>
          <p:cNvPicPr>
            <a:picLocks noChangeAspect="1"/>
          </p:cNvPicPr>
          <p:nvPr/>
        </p:nvPicPr>
        <p:blipFill rotWithShape="1">
          <a:blip r:embed="rId3"/>
          <a:srcRect l="21476" t="6927" r="44459" b="86330"/>
          <a:stretch/>
        </p:blipFill>
        <p:spPr>
          <a:xfrm>
            <a:off x="3258667" y="3148063"/>
            <a:ext cx="3330252" cy="242887"/>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Elasticsearch</a:t>
            </a:r>
            <a:r>
              <a:rPr lang="zh-CN" altLang="en-US" dirty="0"/>
              <a:t>是一个分布式全文搜索引擎</a:t>
            </a:r>
            <a:endParaRPr lang="en-US" altLang="zh-CN" dirty="0"/>
          </a:p>
        </p:txBody>
      </p:sp>
      <p:sp>
        <p:nvSpPr>
          <p:cNvPr id="2" name="圆角矩形 1"/>
          <p:cNvSpPr/>
          <p:nvPr/>
        </p:nvSpPr>
        <p:spPr>
          <a:xfrm>
            <a:off x="1157202" y="2164650"/>
            <a:ext cx="2924070" cy="51246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9504F"/>
              </a:solidFill>
              <a:latin typeface="Consolas" panose="020B0609020204030204" pitchFamily="49" charset="0"/>
            </a:endParaRPr>
          </a:p>
        </p:txBody>
      </p:sp>
      <p:sp>
        <p:nvSpPr>
          <p:cNvPr id="15" name="圆角矩形 14"/>
          <p:cNvSpPr/>
          <p:nvPr/>
        </p:nvSpPr>
        <p:spPr>
          <a:xfrm>
            <a:off x="1196133" y="2164650"/>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3" name="椭圆 2"/>
          <p:cNvSpPr/>
          <p:nvPr/>
        </p:nvSpPr>
        <p:spPr>
          <a:xfrm>
            <a:off x="3668313" y="2287889"/>
            <a:ext cx="206399" cy="206399"/>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3" idx="5"/>
          </p:cNvCxnSpPr>
          <p:nvPr/>
        </p:nvCxnSpPr>
        <p:spPr>
          <a:xfrm>
            <a:off x="3844486" y="2464062"/>
            <a:ext cx="79082" cy="86565"/>
          </a:xfrm>
          <a:prstGeom prst="lin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8" name="圆角矩形 47"/>
          <p:cNvSpPr/>
          <p:nvPr/>
        </p:nvSpPr>
        <p:spPr>
          <a:xfrm>
            <a:off x="2423769" y="36873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49" name="圆角矩形 48"/>
          <p:cNvSpPr/>
          <p:nvPr/>
        </p:nvSpPr>
        <p:spPr>
          <a:xfrm>
            <a:off x="3358391" y="36873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9504F"/>
                </a:solidFill>
                <a:latin typeface="Consolas" panose="020B0609020204030204" pitchFamily="49" charset="0"/>
              </a:rPr>
              <a:t>实战</a:t>
            </a:r>
          </a:p>
        </p:txBody>
      </p:sp>
      <p:sp>
        <p:nvSpPr>
          <p:cNvPr id="50" name="圆角矩形 49"/>
          <p:cNvSpPr/>
          <p:nvPr/>
        </p:nvSpPr>
        <p:spPr>
          <a:xfrm>
            <a:off x="4293013" y="36873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9504F"/>
                </a:solidFill>
                <a:latin typeface="Consolas" panose="020B0609020204030204" pitchFamily="49" charset="0"/>
              </a:rPr>
              <a:t>第</a:t>
            </a:r>
            <a:r>
              <a:rPr lang="en-US" altLang="zh-CN" dirty="0">
                <a:solidFill>
                  <a:srgbClr val="49504F"/>
                </a:solidFill>
                <a:latin typeface="Consolas" panose="020B0609020204030204" pitchFamily="49" charset="0"/>
              </a:rPr>
              <a:t>5</a:t>
            </a:r>
            <a:r>
              <a:rPr lang="zh-CN" altLang="en-US" dirty="0">
                <a:solidFill>
                  <a:srgbClr val="49504F"/>
                </a:solidFill>
                <a:latin typeface="Consolas" panose="020B0609020204030204" pitchFamily="49" charset="0"/>
              </a:rPr>
              <a:t>版</a:t>
            </a:r>
          </a:p>
        </p:txBody>
      </p:sp>
      <p:pic>
        <p:nvPicPr>
          <p:cNvPr id="39" name="图片 38"/>
          <p:cNvPicPr>
            <a:picLocks noChangeAspect="1"/>
          </p:cNvPicPr>
          <p:nvPr/>
        </p:nvPicPr>
        <p:blipFill rotWithShape="1">
          <a:blip r:embed="rId4" cstate="print">
            <a:extLst>
              <a:ext uri="{28A0092B-C50C-407E-A947-70E740481C1C}">
                <a14:useLocalDpi xmlns:a14="http://schemas.microsoft.com/office/drawing/2010/main" val="0"/>
              </a:ext>
            </a:extLst>
          </a:blip>
          <a:srcRect t="5097" b="13291"/>
          <a:stretch/>
        </p:blipFill>
        <p:spPr>
          <a:xfrm>
            <a:off x="8658530" y="1023439"/>
            <a:ext cx="3086100" cy="5596932"/>
          </a:xfrm>
          <a:prstGeom prst="rect">
            <a:avLst/>
          </a:prstGeom>
        </p:spPr>
      </p:pic>
      <p:pic>
        <p:nvPicPr>
          <p:cNvPr id="40" name="图片 39"/>
          <p:cNvPicPr>
            <a:picLocks noChangeAspect="1"/>
          </p:cNvPicPr>
          <p:nvPr/>
        </p:nvPicPr>
        <p:blipFill rotWithShape="1">
          <a:blip r:embed="rId5" cstate="print">
            <a:extLst>
              <a:ext uri="{28A0092B-C50C-407E-A947-70E740481C1C}">
                <a14:useLocalDpi xmlns:a14="http://schemas.microsoft.com/office/drawing/2010/main" val="0"/>
              </a:ext>
            </a:extLst>
          </a:blip>
          <a:srcRect t="14391" b="9206"/>
          <a:stretch/>
        </p:blipFill>
        <p:spPr>
          <a:xfrm>
            <a:off x="5393525" y="1023439"/>
            <a:ext cx="3086100" cy="5239659"/>
          </a:xfrm>
          <a:prstGeom prst="rect">
            <a:avLst/>
          </a:prstGeom>
        </p:spPr>
      </p:pic>
      <p:pic>
        <p:nvPicPr>
          <p:cNvPr id="59" name="图片 58"/>
          <p:cNvPicPr>
            <a:picLocks noChangeAspect="1"/>
          </p:cNvPicPr>
          <p:nvPr/>
        </p:nvPicPr>
        <p:blipFill rotWithShape="1">
          <a:blip r:embed="rId5" cstate="print">
            <a:extLst>
              <a:ext uri="{28A0092B-C50C-407E-A947-70E740481C1C}">
                <a14:useLocalDpi xmlns:a14="http://schemas.microsoft.com/office/drawing/2010/main" val="0"/>
              </a:ext>
            </a:extLst>
          </a:blip>
          <a:srcRect t="33930" b="47468"/>
          <a:stretch/>
        </p:blipFill>
        <p:spPr>
          <a:xfrm>
            <a:off x="5394617" y="2362513"/>
            <a:ext cx="3086100" cy="1275733"/>
          </a:xfrm>
          <a:prstGeom prst="rect">
            <a:avLst/>
          </a:prstGeom>
        </p:spPr>
      </p:pic>
    </p:spTree>
    <p:extLst>
      <p:ext uri="{BB962C8B-B14F-4D97-AF65-F5344CB8AC3E}">
        <p14:creationId xmlns:p14="http://schemas.microsoft.com/office/powerpoint/2010/main" val="428685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25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25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25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2"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repeatCount="5000" fill="hold" nodeType="clickEffect">
                                  <p:stCondLst>
                                    <p:cond delay="0"/>
                                  </p:stCondLst>
                                  <p:childTnLst>
                                    <p:animEffect transition="out" filter="fade">
                                      <p:cBhvr>
                                        <p:cTn id="39" dur="250" tmFilter="0, 0; .2, .5; .8, .5; 1, 0"/>
                                        <p:tgtEl>
                                          <p:spTgt spid="59"/>
                                        </p:tgtEl>
                                      </p:cBhvr>
                                    </p:animEffect>
                                    <p:animScale>
                                      <p:cBhvr>
                                        <p:cTn id="40" dur="125" autoRev="1" fill="hold"/>
                                        <p:tgtEl>
                                          <p:spTgt spid="59"/>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63" presetClass="path" presetSubtype="0" fill="hold" nodeType="clickEffect">
                                  <p:stCondLst>
                                    <p:cond delay="0"/>
                                  </p:stCondLst>
                                  <p:childTnLst>
                                    <p:animMotion origin="layout" path="M -4.16667E-7 5.55112E-17 L 0.26849 0.11968 " pathEditMode="relative" rAng="0" ptsTypes="AA">
                                      <p:cBhvr>
                                        <p:cTn id="44" dur="500" fill="hold"/>
                                        <p:tgtEl>
                                          <p:spTgt spid="59"/>
                                        </p:tgtEl>
                                        <p:attrNameLst>
                                          <p:attrName>ppt_x</p:attrName>
                                          <p:attrName>ppt_y</p:attrName>
                                        </p:attrNameLst>
                                      </p:cBhvr>
                                      <p:rCtr x="13424" y="5972"/>
                                    </p:animMotion>
                                  </p:childTnLst>
                                </p:cTn>
                              </p:par>
                              <p:par>
                                <p:cTn id="45" presetID="6" presetClass="emph" presetSubtype="0" fill="hold" nodeType="withEffect">
                                  <p:stCondLst>
                                    <p:cond delay="0"/>
                                  </p:stCondLst>
                                  <p:childTnLst>
                                    <p:animScale>
                                      <p:cBhvr>
                                        <p:cTn id="46" dur="500" fill="hold"/>
                                        <p:tgtEl>
                                          <p:spTgt spid="59"/>
                                        </p:tgtEl>
                                      </p:cBhvr>
                                      <p:by x="100000" y="10000"/>
                                    </p:animScale>
                                  </p:childTnLst>
                                </p:cTn>
                              </p:par>
                              <p:par>
                                <p:cTn id="47" presetID="10" presetClass="exit" presetSubtype="0" fill="hold" nodeType="withEffect">
                                  <p:stCondLst>
                                    <p:cond delay="250"/>
                                  </p:stCondLst>
                                  <p:childTnLst>
                                    <p:animEffect transition="out" filter="fade">
                                      <p:cBhvr>
                                        <p:cTn id="48" dur="400"/>
                                        <p:tgtEl>
                                          <p:spTgt spid="59"/>
                                        </p:tgtEl>
                                      </p:cBhvr>
                                    </p:animEffect>
                                    <p:set>
                                      <p:cBhvr>
                                        <p:cTn id="49" dur="1" fill="hold">
                                          <p:stCondLst>
                                            <p:cond delay="399"/>
                                          </p:stCondLst>
                                        </p:cTn>
                                        <p:tgtEl>
                                          <p:spTgt spid="59"/>
                                        </p:tgtEl>
                                        <p:attrNameLst>
                                          <p:attrName>style.visibility</p:attrName>
                                        </p:attrNameLst>
                                      </p:cBhvr>
                                      <p:to>
                                        <p:strVal val="hidden"/>
                                      </p:to>
                                    </p:set>
                                  </p:childTnLst>
                                </p:cTn>
                              </p:par>
                            </p:childTnLst>
                          </p:cTn>
                        </p:par>
                        <p:par>
                          <p:cTn id="50" fill="hold">
                            <p:stCondLst>
                              <p:cond delay="650"/>
                            </p:stCondLst>
                            <p:childTnLst>
                              <p:par>
                                <p:cTn id="51" presetID="16" presetClass="entr" presetSubtype="42"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barn(outHorizontal)">
                                      <p:cBhvr>
                                        <p:cTn id="5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b="52864"/>
          <a:stretch/>
        </p:blipFill>
        <p:spPr>
          <a:xfrm>
            <a:off x="1157202" y="2897204"/>
            <a:ext cx="9775789" cy="1697656"/>
          </a:xfrm>
          <a:prstGeom prst="rect">
            <a:avLst/>
          </a:prstGeom>
        </p:spPr>
      </p:pic>
      <p:pic>
        <p:nvPicPr>
          <p:cNvPr id="25" name="图片 24"/>
          <p:cNvPicPr>
            <a:picLocks noChangeAspect="1"/>
          </p:cNvPicPr>
          <p:nvPr/>
        </p:nvPicPr>
        <p:blipFill rotWithShape="1">
          <a:blip r:embed="rId3"/>
          <a:srcRect l="55417" t="6965" b="86292"/>
          <a:stretch/>
        </p:blipFill>
        <p:spPr>
          <a:xfrm>
            <a:off x="6574631" y="3148013"/>
            <a:ext cx="4358360" cy="242886"/>
          </a:xfrm>
          <a:prstGeom prst="rect">
            <a:avLst/>
          </a:prstGeom>
        </p:spPr>
      </p:pic>
      <p:pic>
        <p:nvPicPr>
          <p:cNvPr id="27" name="图片 26"/>
          <p:cNvPicPr>
            <a:picLocks noChangeAspect="1"/>
          </p:cNvPicPr>
          <p:nvPr/>
        </p:nvPicPr>
        <p:blipFill rotWithShape="1">
          <a:blip r:embed="rId3"/>
          <a:srcRect t="6832" r="78295" b="86308"/>
          <a:stretch/>
        </p:blipFill>
        <p:spPr>
          <a:xfrm>
            <a:off x="1154822" y="3148063"/>
            <a:ext cx="2121778" cy="247110"/>
          </a:xfrm>
          <a:prstGeom prst="rect">
            <a:avLst/>
          </a:prstGeom>
        </p:spPr>
      </p:pic>
      <p:pic>
        <p:nvPicPr>
          <p:cNvPr id="47" name="图片 46"/>
          <p:cNvPicPr>
            <a:picLocks noChangeAspect="1"/>
          </p:cNvPicPr>
          <p:nvPr/>
        </p:nvPicPr>
        <p:blipFill rotWithShape="1">
          <a:blip r:embed="rId3"/>
          <a:srcRect l="21476" t="6927" r="44459" b="86330"/>
          <a:stretch/>
        </p:blipFill>
        <p:spPr>
          <a:xfrm>
            <a:off x="3258667" y="3148063"/>
            <a:ext cx="3330252" cy="242887"/>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Elasticsearch</a:t>
            </a:r>
            <a:r>
              <a:rPr lang="zh-CN" altLang="en-US" dirty="0"/>
              <a:t>是一个分布式全文搜索引擎</a:t>
            </a:r>
            <a:endParaRPr lang="en-US" altLang="zh-CN" dirty="0"/>
          </a:p>
        </p:txBody>
      </p:sp>
      <p:sp>
        <p:nvSpPr>
          <p:cNvPr id="48" name="圆角矩形 47"/>
          <p:cNvSpPr/>
          <p:nvPr/>
        </p:nvSpPr>
        <p:spPr>
          <a:xfrm>
            <a:off x="1154822" y="4668391"/>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Spring</a:t>
            </a:r>
            <a:endParaRPr lang="zh-CN" altLang="en-US" dirty="0">
              <a:solidFill>
                <a:srgbClr val="49504F"/>
              </a:solidFill>
              <a:latin typeface="Consolas" panose="020B0609020204030204" pitchFamily="49" charset="0"/>
            </a:endParaRPr>
          </a:p>
        </p:txBody>
      </p:sp>
      <p:sp>
        <p:nvSpPr>
          <p:cNvPr id="49" name="圆角矩形 48"/>
          <p:cNvSpPr/>
          <p:nvPr/>
        </p:nvSpPr>
        <p:spPr>
          <a:xfrm>
            <a:off x="1154822" y="5378004"/>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9504F"/>
                </a:solidFill>
                <a:latin typeface="Consolas" panose="020B0609020204030204" pitchFamily="49" charset="0"/>
              </a:rPr>
              <a:t>实战</a:t>
            </a:r>
          </a:p>
        </p:txBody>
      </p:sp>
      <p:sp>
        <p:nvSpPr>
          <p:cNvPr id="50" name="圆角矩形 49"/>
          <p:cNvSpPr/>
          <p:nvPr/>
        </p:nvSpPr>
        <p:spPr>
          <a:xfrm>
            <a:off x="1154822" y="6087616"/>
            <a:ext cx="1066389"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49504F"/>
                </a:solidFill>
                <a:latin typeface="Consolas" panose="020B0609020204030204" pitchFamily="49" charset="0"/>
              </a:rPr>
              <a:t>第</a:t>
            </a:r>
            <a:r>
              <a:rPr lang="en-US" altLang="zh-CN" dirty="0">
                <a:solidFill>
                  <a:srgbClr val="49504F"/>
                </a:solidFill>
                <a:latin typeface="Consolas" panose="020B0609020204030204" pitchFamily="49" charset="0"/>
              </a:rPr>
              <a:t>5</a:t>
            </a:r>
            <a:r>
              <a:rPr lang="zh-CN" altLang="en-US" dirty="0">
                <a:solidFill>
                  <a:srgbClr val="49504F"/>
                </a:solidFill>
                <a:latin typeface="Consolas" panose="020B0609020204030204" pitchFamily="49" charset="0"/>
              </a:rPr>
              <a:t>版</a:t>
            </a:r>
          </a:p>
        </p:txBody>
      </p:sp>
      <p:cxnSp>
        <p:nvCxnSpPr>
          <p:cNvPr id="6" name="直接箭头连接符 5"/>
          <p:cNvCxnSpPr/>
          <p:nvPr/>
        </p:nvCxnSpPr>
        <p:spPr>
          <a:xfrm flipH="1">
            <a:off x="2065020" y="3390899"/>
            <a:ext cx="1430655" cy="145542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1962150" y="3390899"/>
            <a:ext cx="1938956" cy="217170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1962150" y="3390899"/>
            <a:ext cx="2331554" cy="2934099"/>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221211" y="4924624"/>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221211" y="5624811"/>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2221211" y="6324998"/>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3760508" y="4668391"/>
            <a:ext cx="1478242"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1,2,3,4,5</a:t>
            </a:r>
            <a:endParaRPr lang="zh-CN" altLang="en-US" dirty="0">
              <a:solidFill>
                <a:srgbClr val="49504F"/>
              </a:solidFill>
              <a:latin typeface="Consolas" panose="020B0609020204030204" pitchFamily="49" charset="0"/>
            </a:endParaRPr>
          </a:p>
        </p:txBody>
      </p:sp>
      <p:sp>
        <p:nvSpPr>
          <p:cNvPr id="30" name="圆角矩形 29"/>
          <p:cNvSpPr/>
          <p:nvPr/>
        </p:nvSpPr>
        <p:spPr>
          <a:xfrm>
            <a:off x="3760508" y="5378004"/>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a:t>
            </a:r>
            <a:endParaRPr lang="zh-CN" altLang="en-US" dirty="0">
              <a:solidFill>
                <a:srgbClr val="49504F"/>
              </a:solidFill>
              <a:latin typeface="Consolas" panose="020B0609020204030204" pitchFamily="49" charset="0"/>
            </a:endParaRPr>
          </a:p>
        </p:txBody>
      </p:sp>
      <p:sp>
        <p:nvSpPr>
          <p:cNvPr id="31" name="圆角矩形 30"/>
          <p:cNvSpPr/>
          <p:nvPr/>
        </p:nvSpPr>
        <p:spPr>
          <a:xfrm>
            <a:off x="3760508" y="6087616"/>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a:t>
            </a:r>
            <a:endParaRPr lang="zh-CN" altLang="en-US" dirty="0">
              <a:solidFill>
                <a:srgbClr val="49504F"/>
              </a:solidFill>
              <a:latin typeface="Consolas" panose="020B0609020204030204" pitchFamily="49" charset="0"/>
            </a:endParaRPr>
          </a:p>
        </p:txBody>
      </p:sp>
      <p:cxnSp>
        <p:nvCxnSpPr>
          <p:cNvPr id="37" name="直接箭头连接符 36"/>
          <p:cNvCxnSpPr/>
          <p:nvPr/>
        </p:nvCxnSpPr>
        <p:spPr>
          <a:xfrm>
            <a:off x="5238750" y="4924624"/>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5238750" y="5624811"/>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5238750" y="6324998"/>
            <a:ext cx="1493539"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6778047" y="5378004"/>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1x,xx,xx</a:t>
            </a:r>
            <a:endParaRPr lang="zh-CN" altLang="en-US" dirty="0">
              <a:solidFill>
                <a:srgbClr val="49504F"/>
              </a:solidFill>
              <a:latin typeface="Consolas" panose="020B0609020204030204" pitchFamily="49" charset="0"/>
            </a:endParaRPr>
          </a:p>
        </p:txBody>
      </p:sp>
      <p:sp>
        <p:nvSpPr>
          <p:cNvPr id="45" name="圆角矩形 44"/>
          <p:cNvSpPr/>
          <p:nvPr/>
        </p:nvSpPr>
        <p:spPr>
          <a:xfrm>
            <a:off x="6778047" y="6087616"/>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1x,xx,xx</a:t>
            </a:r>
            <a:endParaRPr lang="zh-CN" altLang="en-US" dirty="0">
              <a:solidFill>
                <a:srgbClr val="49504F"/>
              </a:solidFill>
              <a:latin typeface="Consolas" panose="020B0609020204030204" pitchFamily="49" charset="0"/>
            </a:endParaRPr>
          </a:p>
        </p:txBody>
      </p:sp>
      <p:sp>
        <p:nvSpPr>
          <p:cNvPr id="46" name="圆角矩形 45"/>
          <p:cNvSpPr/>
          <p:nvPr/>
        </p:nvSpPr>
        <p:spPr>
          <a:xfrm>
            <a:off x="6798991" y="4664062"/>
            <a:ext cx="1340523" cy="5124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49504F"/>
                </a:solidFill>
                <a:latin typeface="Consolas" panose="020B0609020204030204" pitchFamily="49" charset="0"/>
              </a:rPr>
              <a:t>1x,xx,xx</a:t>
            </a:r>
            <a:endParaRPr lang="zh-CN" altLang="en-US" dirty="0">
              <a:solidFill>
                <a:srgbClr val="49504F"/>
              </a:solidFill>
              <a:latin typeface="Consolas" panose="020B0609020204030204" pitchFamily="49" charset="0"/>
            </a:endParaRPr>
          </a:p>
        </p:txBody>
      </p:sp>
      <p:pic>
        <p:nvPicPr>
          <p:cNvPr id="51" name="图片 50"/>
          <p:cNvPicPr>
            <a:picLocks noChangeAspect="1"/>
          </p:cNvPicPr>
          <p:nvPr/>
        </p:nvPicPr>
        <p:blipFill rotWithShape="1">
          <a:blip r:embed="rId4" cstate="hqprint">
            <a:extLst>
              <a:ext uri="{28A0092B-C50C-407E-A947-70E740481C1C}">
                <a14:useLocalDpi xmlns:a14="http://schemas.microsoft.com/office/drawing/2010/main" val="0"/>
              </a:ext>
            </a:extLst>
          </a:blip>
          <a:srcRect t="33930" b="47468"/>
          <a:stretch/>
        </p:blipFill>
        <p:spPr>
          <a:xfrm>
            <a:off x="6915766" y="5033447"/>
            <a:ext cx="1162116" cy="480396"/>
          </a:xfrm>
          <a:prstGeom prst="rect">
            <a:avLst/>
          </a:prstGeom>
        </p:spPr>
      </p:pic>
      <p:pic>
        <p:nvPicPr>
          <p:cNvPr id="52" name="图片 51"/>
          <p:cNvPicPr>
            <a:picLocks noChangeAspect="1"/>
          </p:cNvPicPr>
          <p:nvPr/>
        </p:nvPicPr>
        <p:blipFill rotWithShape="1">
          <a:blip r:embed="rId5" cstate="hqprint">
            <a:extLst>
              <a:ext uri="{28A0092B-C50C-407E-A947-70E740481C1C}">
                <a14:useLocalDpi xmlns:a14="http://schemas.microsoft.com/office/drawing/2010/main" val="0"/>
              </a:ext>
            </a:extLst>
          </a:blip>
          <a:srcRect t="5097" b="13291"/>
          <a:stretch/>
        </p:blipFill>
        <p:spPr>
          <a:xfrm>
            <a:off x="8727435" y="4749707"/>
            <a:ext cx="1020281" cy="1850375"/>
          </a:xfrm>
          <a:prstGeom prst="rect">
            <a:avLst/>
          </a:prstGeom>
        </p:spPr>
      </p:pic>
      <p:cxnSp>
        <p:nvCxnSpPr>
          <p:cNvPr id="53" name="直接箭头连接符 52"/>
          <p:cNvCxnSpPr/>
          <p:nvPr/>
        </p:nvCxnSpPr>
        <p:spPr>
          <a:xfrm>
            <a:off x="8007041" y="5342008"/>
            <a:ext cx="720394"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1107197" y="4670412"/>
            <a:ext cx="7074778" cy="1936020"/>
          </a:xfrm>
          <a:prstGeom prst="roundRect">
            <a:avLst>
              <a:gd name="adj" fmla="val 12075"/>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3190876" y="3112209"/>
            <a:ext cx="3383756" cy="278689"/>
          </a:xfrm>
          <a:prstGeom prst="roundRect">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箭头连接符 54"/>
          <p:cNvCxnSpPr/>
          <p:nvPr/>
        </p:nvCxnSpPr>
        <p:spPr>
          <a:xfrm flipH="1">
            <a:off x="2090355" y="3429249"/>
            <a:ext cx="1458938" cy="1197459"/>
          </a:xfrm>
          <a:prstGeom prst="straightConnector1">
            <a:avLst/>
          </a:prstGeom>
          <a:ln w="762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1201109" y="4763142"/>
            <a:ext cx="898189" cy="1750681"/>
          </a:xfrm>
          <a:prstGeom prst="roundRect">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1356067" y="5430902"/>
            <a:ext cx="618784" cy="435765"/>
          </a:xfrm>
          <a:prstGeom prst="roundRect">
            <a:avLst/>
          </a:prstGeom>
          <a:noFill/>
          <a:ln w="76200">
            <a:solidFill>
              <a:srgbClr val="AD2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弧形 23"/>
          <p:cNvSpPr/>
          <p:nvPr/>
        </p:nvSpPr>
        <p:spPr>
          <a:xfrm>
            <a:off x="1308052" y="5388656"/>
            <a:ext cx="3319856" cy="1011894"/>
          </a:xfrm>
          <a:prstGeom prst="arc">
            <a:avLst>
              <a:gd name="adj1" fmla="val 12060930"/>
              <a:gd name="adj2" fmla="val 20857900"/>
            </a:avLst>
          </a:prstGeom>
          <a:ln w="762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弧形 59"/>
          <p:cNvSpPr/>
          <p:nvPr/>
        </p:nvSpPr>
        <p:spPr>
          <a:xfrm flipV="1">
            <a:off x="1801469" y="5131721"/>
            <a:ext cx="5243684" cy="1011894"/>
          </a:xfrm>
          <a:prstGeom prst="arc">
            <a:avLst>
              <a:gd name="adj1" fmla="val 11052092"/>
              <a:gd name="adj2" fmla="val 21469955"/>
            </a:avLst>
          </a:prstGeom>
          <a:ln w="762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矩形 34"/>
          <p:cNvSpPr/>
          <p:nvPr/>
        </p:nvSpPr>
        <p:spPr>
          <a:xfrm>
            <a:off x="1356067" y="2213119"/>
            <a:ext cx="639919" cy="369332"/>
          </a:xfrm>
          <a:prstGeom prst="rect">
            <a:avLst/>
          </a:prstGeom>
        </p:spPr>
        <p:txBody>
          <a:bodyPr wrap="none">
            <a:spAutoFit/>
          </a:bodyPr>
          <a:lstStyle/>
          <a:p>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索引</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1" name="矩形 60"/>
          <p:cNvSpPr/>
          <p:nvPr/>
        </p:nvSpPr>
        <p:spPr>
          <a:xfrm>
            <a:off x="2267509" y="2213119"/>
            <a:ext cx="1095172" cy="369332"/>
          </a:xfrm>
          <a:prstGeom prst="rect">
            <a:avLst/>
          </a:prstGeom>
        </p:spPr>
        <p:txBody>
          <a:bodyPr wrap="none">
            <a:spAutoFit/>
          </a:bodyPr>
          <a:lstStyle/>
          <a:p>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倒排索引</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2" name="矩形 61"/>
          <p:cNvSpPr/>
          <p:nvPr/>
        </p:nvSpPr>
        <p:spPr>
          <a:xfrm>
            <a:off x="3634204" y="2213119"/>
            <a:ext cx="1095172" cy="369332"/>
          </a:xfrm>
          <a:prstGeom prst="rect">
            <a:avLst/>
          </a:prstGeom>
        </p:spPr>
        <p:txBody>
          <a:bodyPr wrap="none">
            <a:spAutoFit/>
          </a:bodyPr>
          <a:lstStyle/>
          <a:p>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创建文档</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3" name="矩形 62"/>
          <p:cNvSpPr/>
          <p:nvPr/>
        </p:nvSpPr>
        <p:spPr>
          <a:xfrm>
            <a:off x="5000900" y="2213119"/>
            <a:ext cx="1095172" cy="369332"/>
          </a:xfrm>
          <a:prstGeom prst="rect">
            <a:avLst/>
          </a:prstGeom>
        </p:spPr>
        <p:txBody>
          <a:bodyPr wrap="none">
            <a:spAutoFit/>
          </a:bodyPr>
          <a:lstStyle/>
          <a:p>
            <a:r>
              <a:rPr lang="zh-CN" altLang="en-US" dirty="0">
                <a:latin typeface="阿里巴巴普惠体" panose="00020600040101010101" pitchFamily="18" charset="-122"/>
                <a:ea typeface="阿里巴巴普惠体" panose="00020600040101010101" pitchFamily="18" charset="-122"/>
                <a:cs typeface="阿里巴巴普惠体" panose="00020600040101010101" pitchFamily="18" charset="-122"/>
              </a:rPr>
              <a:t>使用文档</a:t>
            </a: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00997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7"/>
                                        </p:tgtEl>
                                      </p:cBhvr>
                                    </p:animEffect>
                                    <p:animScale>
                                      <p:cBhvr>
                                        <p:cTn id="7" dur="250" autoRev="1" fill="hold"/>
                                        <p:tgtEl>
                                          <p:spTgt spid="47"/>
                                        </p:tgtEl>
                                      </p:cBhvr>
                                      <p:by x="105000" y="105000"/>
                                    </p:animScale>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par>
                                <p:cTn id="15" presetID="22" presetClass="entr" presetSubtype="1"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right)">
                                      <p:cBhvr>
                                        <p:cTn id="24" dur="500"/>
                                        <p:tgtEl>
                                          <p:spTgt spid="49"/>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right)">
                                      <p:cBhvr>
                                        <p:cTn id="27" dur="500"/>
                                        <p:tgtEl>
                                          <p:spTgt spid="50"/>
                                        </p:tgtEl>
                                      </p:cBhvr>
                                    </p:animEffect>
                                  </p:childTnLst>
                                </p:cTn>
                              </p:par>
                            </p:childTnLst>
                          </p:cTn>
                        </p:par>
                        <p:par>
                          <p:cTn id="28" fill="hold">
                            <p:stCondLst>
                              <p:cond delay="1500"/>
                            </p:stCondLst>
                            <p:childTnLst>
                              <p:par>
                                <p:cTn id="29" presetID="22" presetClass="exit" presetSubtype="1" fill="hold" nodeType="afterEffect">
                                  <p:stCondLst>
                                    <p:cond delay="0"/>
                                  </p:stCondLst>
                                  <p:childTnLst>
                                    <p:animEffect transition="out" filter="wipe(up)">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22" presetClass="exit" presetSubtype="1" fill="hold" nodeType="withEffect">
                                  <p:stCondLst>
                                    <p:cond delay="0"/>
                                  </p:stCondLst>
                                  <p:childTnLst>
                                    <p:animEffect transition="out" filter="wipe(up)">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22" presetClass="exit" presetSubtype="1" fill="hold" nodeType="withEffect">
                                  <p:stCondLst>
                                    <p:cond delay="0"/>
                                  </p:stCondLst>
                                  <p:childTnLst>
                                    <p:animEffect transition="out" filter="wipe(up)">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22" presetClass="entr" presetSubtype="8"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par>
                                <p:cTn id="46" presetID="22" presetClass="entr" presetSubtype="8"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par>
                                <p:cTn id="59" presetID="22" presetClass="entr" presetSubtype="1"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up)">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left)">
                                      <p:cBhvr>
                                        <p:cTn id="66" dur="500"/>
                                        <p:tgtEl>
                                          <p:spTgt spid="37"/>
                                        </p:tgtEl>
                                      </p:cBhvr>
                                    </p:animEffect>
                                  </p:childTnLst>
                                </p:cTn>
                              </p:par>
                              <p:par>
                                <p:cTn id="67" presetID="22" presetClass="entr" presetSubtype="8"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left)">
                                      <p:cBhvr>
                                        <p:cTn id="69" dur="500"/>
                                        <p:tgtEl>
                                          <p:spTgt spid="41"/>
                                        </p:tgtEl>
                                      </p:cBhvr>
                                    </p:animEffect>
                                  </p:childTnLst>
                                </p:cTn>
                              </p:par>
                              <p:par>
                                <p:cTn id="70" presetID="22" presetClass="entr" presetSubtype="8" fill="hold"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500"/>
                                        <p:tgtEl>
                                          <p:spTgt spid="42"/>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left)">
                                      <p:cBhvr>
                                        <p:cTn id="76" dur="500"/>
                                        <p:tgtEl>
                                          <p:spTgt spid="4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26" presetClass="emph" presetSubtype="0" fill="hold" nodeType="clickEffect">
                                  <p:stCondLst>
                                    <p:cond delay="0"/>
                                  </p:stCondLst>
                                  <p:childTnLst>
                                    <p:animEffect transition="out" filter="fade">
                                      <p:cBhvr>
                                        <p:cTn id="91" dur="500" tmFilter="0, 0; .2, .5; .8, .5; 1, 0"/>
                                        <p:tgtEl>
                                          <p:spTgt spid="51"/>
                                        </p:tgtEl>
                                      </p:cBhvr>
                                    </p:animEffect>
                                    <p:animScale>
                                      <p:cBhvr>
                                        <p:cTn id="92" dur="250" autoRev="1" fill="hold"/>
                                        <p:tgtEl>
                                          <p:spTgt spid="51"/>
                                        </p:tgtEl>
                                      </p:cBhvr>
                                      <p:by x="105000" y="105000"/>
                                    </p:animScale>
                                  </p:childTnLst>
                                </p:cTn>
                              </p:par>
                            </p:childTnLst>
                          </p:cTn>
                        </p:par>
                        <p:par>
                          <p:cTn id="93" fill="hold">
                            <p:stCondLst>
                              <p:cond delay="500"/>
                            </p:stCondLst>
                            <p:childTnLst>
                              <p:par>
                                <p:cTn id="94" presetID="22" presetClass="entr" presetSubtype="8" fill="hold" nodeType="after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wipe(left)">
                                      <p:cBhvr>
                                        <p:cTn id="96" dur="500"/>
                                        <p:tgtEl>
                                          <p:spTgt spid="53"/>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childTnLst>
                          </p:cTn>
                        </p:par>
                      </p:childTnLst>
                    </p:cTn>
                  </p:par>
                  <p:par>
                    <p:cTn id="101" fill="hold">
                      <p:stCondLst>
                        <p:cond delay="indefinite"/>
                      </p:stCondLst>
                      <p:childTnLst>
                        <p:par>
                          <p:cTn id="102" fill="hold">
                            <p:stCondLst>
                              <p:cond delay="0"/>
                            </p:stCondLst>
                            <p:childTnLst>
                              <p:par>
                                <p:cTn id="103" presetID="21" presetClass="entr" presetSubtype="1" fill="hold" grpId="0" nodeType="click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wheel(1)">
                                      <p:cBhvr>
                                        <p:cTn id="105" dur="500"/>
                                        <p:tgtEl>
                                          <p:spTgt spid="54"/>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wipe(up)">
                                      <p:cBhvr>
                                        <p:cTn id="109" dur="500"/>
                                        <p:tgtEl>
                                          <p:spTgt spid="55"/>
                                        </p:tgtEl>
                                      </p:cBhvr>
                                    </p:animEffect>
                                  </p:childTnLst>
                                </p:cTn>
                              </p:par>
                            </p:childTnLst>
                          </p:cTn>
                        </p:par>
                        <p:par>
                          <p:cTn id="110" fill="hold">
                            <p:stCondLst>
                              <p:cond delay="1000"/>
                            </p:stCondLst>
                            <p:childTnLst>
                              <p:par>
                                <p:cTn id="111" presetID="21" presetClass="entr" presetSubtype="1" fill="hold" grpId="0"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heel(1)">
                                      <p:cBhvr>
                                        <p:cTn id="113" dur="500"/>
                                        <p:tgtEl>
                                          <p:spTgt spid="57"/>
                                        </p:tgtEl>
                                      </p:cBhvr>
                                    </p:animEffect>
                                  </p:childTnLst>
                                </p:cTn>
                              </p:par>
                            </p:childTnLst>
                          </p:cTn>
                        </p:par>
                      </p:childTnLst>
                    </p:cTn>
                  </p:par>
                  <p:par>
                    <p:cTn id="114" fill="hold">
                      <p:stCondLst>
                        <p:cond delay="indefinite"/>
                      </p:stCondLst>
                      <p:childTnLst>
                        <p:par>
                          <p:cTn id="115" fill="hold">
                            <p:stCondLst>
                              <p:cond delay="0"/>
                            </p:stCondLst>
                            <p:childTnLst>
                              <p:par>
                                <p:cTn id="116" presetID="21" presetClass="entr" presetSubtype="1" fill="hold" grpId="0" nodeType="click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wheel(1)">
                                      <p:cBhvr>
                                        <p:cTn id="118" dur="500"/>
                                        <p:tgtEl>
                                          <p:spTgt spid="21"/>
                                        </p:tgtEl>
                                      </p:cBhvr>
                                    </p:animEffect>
                                  </p:childTnLst>
                                </p:cTn>
                              </p:par>
                            </p:childTnLst>
                          </p:cTn>
                        </p:par>
                      </p:childTnLst>
                    </p:cTn>
                  </p:par>
                  <p:par>
                    <p:cTn id="119" fill="hold">
                      <p:stCondLst>
                        <p:cond delay="indefinite"/>
                      </p:stCondLst>
                      <p:childTnLst>
                        <p:par>
                          <p:cTn id="120" fill="hold">
                            <p:stCondLst>
                              <p:cond delay="0"/>
                            </p:stCondLst>
                            <p:childTnLst>
                              <p:par>
                                <p:cTn id="121" presetID="21" presetClass="entr" presetSubtype="1" fill="hold" grpId="0" nodeType="click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heel(1)">
                                      <p:cBhvr>
                                        <p:cTn id="123" dur="500"/>
                                        <p:tgtEl>
                                          <p:spTgt spid="58"/>
                                        </p:tgtEl>
                                      </p:cBhvr>
                                    </p:animEffec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24"/>
                                        </p:tgtEl>
                                        <p:attrNameLst>
                                          <p:attrName>style.visibility</p:attrName>
                                        </p:attrNameLst>
                                      </p:cBhvr>
                                      <p:to>
                                        <p:strVal val="visible"/>
                                      </p:to>
                                    </p:set>
                                    <p:animEffect transition="in" filter="wipe(left)">
                                      <p:cBhvr>
                                        <p:cTn id="127" dur="500"/>
                                        <p:tgtEl>
                                          <p:spTgt spid="2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wipe(left)">
                                      <p:cBhvr>
                                        <p:cTn id="132" dur="500"/>
                                        <p:tgtEl>
                                          <p:spTgt spid="60"/>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5"/>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62"/>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29" grpId="0"/>
      <p:bldP spid="30" grpId="0"/>
      <p:bldP spid="31" grpId="0"/>
      <p:bldP spid="44" grpId="0"/>
      <p:bldP spid="45" grpId="0"/>
      <p:bldP spid="46" grpId="0"/>
      <p:bldP spid="21" grpId="0" animBg="1"/>
      <p:bldP spid="54" grpId="0" animBg="1"/>
      <p:bldP spid="57" grpId="0" animBg="1"/>
      <p:bldP spid="58" grpId="0" animBg="1"/>
      <p:bldP spid="24" grpId="0" animBg="1"/>
      <p:bldP spid="60" grpId="0" animBg="1"/>
      <p:bldP spid="35" grpId="0"/>
      <p:bldP spid="61" grpId="0"/>
      <p:bldP spid="62" grpId="0"/>
      <p:bldP spid="6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ES</a:t>
            </a:r>
            <a:r>
              <a:rPr lang="zh-CN" altLang="en-US" sz="1600" dirty="0">
                <a:solidFill>
                  <a:srgbClr val="080808"/>
                </a:solidFill>
                <a:latin typeface="Consolas" panose="020B0609020204030204" pitchFamily="49" charset="0"/>
              </a:rPr>
              <a:t>应用场景</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ES</a:t>
            </a:r>
            <a:r>
              <a:rPr lang="zh-CN" altLang="en-US" sz="1600" dirty="0">
                <a:solidFill>
                  <a:srgbClr val="080808"/>
                </a:solidFill>
                <a:latin typeface="Consolas" panose="020B0609020204030204" pitchFamily="49" charset="0"/>
              </a:rPr>
              <a:t>相关概念</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5026174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Windows</a:t>
            </a:r>
            <a:r>
              <a:rPr lang="zh-CN" altLang="en-US" dirty="0"/>
              <a:t>版</a:t>
            </a:r>
            <a:r>
              <a:rPr lang="en-US" altLang="zh-CN" dirty="0"/>
              <a:t>ES</a:t>
            </a:r>
            <a:r>
              <a:rPr lang="zh-CN" altLang="en-US" dirty="0"/>
              <a:t>下载</a:t>
            </a:r>
            <a:endParaRPr lang="en-US" altLang="zh-CN" dirty="0"/>
          </a:p>
          <a:p>
            <a:pPr lvl="1">
              <a:buFont typeface="Wingdings" panose="05000000000000000000" pitchFamily="2" charset="2"/>
              <a:buChar char="u"/>
            </a:pPr>
            <a:r>
              <a:rPr lang="en-US" altLang="zh-CN" dirty="0">
                <a:hlinkClick r:id="rId3"/>
              </a:rPr>
              <a:t>https://www.elastic.co/cn/downloads/elasticsearch</a:t>
            </a:r>
            <a:endParaRPr lang="zh-CN" altLang="en-US" dirty="0"/>
          </a:p>
          <a:p>
            <a:pPr>
              <a:buFont typeface="Wingdings" panose="05000000000000000000" pitchFamily="2" charset="2"/>
              <a:buChar char="l"/>
            </a:pPr>
            <a:r>
              <a:rPr lang="en-US" altLang="zh-CN" dirty="0"/>
              <a:t>Windows</a:t>
            </a:r>
            <a:r>
              <a:rPr lang="zh-CN" altLang="en-US" dirty="0"/>
              <a:t>版</a:t>
            </a:r>
            <a:r>
              <a:rPr lang="en-US" altLang="zh-CN" dirty="0"/>
              <a:t>ES</a:t>
            </a:r>
            <a:r>
              <a:rPr lang="zh-CN" altLang="en-US" dirty="0"/>
              <a:t>安装与启动</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902223"/>
            <a:ext cx="9860586" cy="41947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en-US" sz="1600" dirty="0">
                <a:latin typeface="Consolas" panose="020B0609020204030204" pitchFamily="49" charset="0"/>
              </a:rPr>
              <a:t>运行 </a:t>
            </a:r>
            <a:r>
              <a:rPr lang="en-US" altLang="zh-CN" sz="1600" dirty="0">
                <a:latin typeface="Consolas" panose="020B0609020204030204" pitchFamily="49" charset="0"/>
              </a:rPr>
              <a:t>elasticsearch.bat</a:t>
            </a:r>
          </a:p>
        </p:txBody>
      </p:sp>
    </p:spTree>
    <p:extLst>
      <p:ext uri="{BB962C8B-B14F-4D97-AF65-F5344CB8AC3E}">
        <p14:creationId xmlns:p14="http://schemas.microsoft.com/office/powerpoint/2010/main" val="252141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ES</a:t>
            </a:r>
            <a:r>
              <a:rPr lang="zh-CN" altLang="en-US" sz="1600" dirty="0">
                <a:solidFill>
                  <a:srgbClr val="080808"/>
                </a:solidFill>
                <a:latin typeface="Consolas" panose="020B0609020204030204" pitchFamily="49" charset="0"/>
              </a:rPr>
              <a:t>下载与安装</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766425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创建</a:t>
            </a:r>
            <a:r>
              <a:rPr lang="en-US" altLang="zh-CN" dirty="0"/>
              <a:t>/</a:t>
            </a:r>
            <a:r>
              <a:rPr lang="zh-CN" altLang="en-US" dirty="0"/>
              <a:t>查询</a:t>
            </a:r>
            <a:r>
              <a:rPr lang="en-US" altLang="zh-CN" dirty="0"/>
              <a:t>/</a:t>
            </a:r>
            <a:r>
              <a:rPr lang="zh-CN" altLang="en-US" dirty="0"/>
              <a:t>删除索引</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2965841"/>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GET	http://localhost:9200/books</a:t>
            </a:r>
            <a:endParaRPr lang="en-US" altLang="zh-CN" sz="1400" dirty="0">
              <a:solidFill>
                <a:srgbClr val="000000"/>
              </a:solidFill>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3710585"/>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DELETE	http://localhost:9200/books</a:t>
            </a:r>
            <a:endParaRPr lang="en-US" altLang="zh-CN" sz="1400" dirty="0">
              <a:solidFill>
                <a:srgbClr val="000000"/>
              </a:solidFill>
              <a:latin typeface="Consolas" panose="020B0609020204030204" pitchFamily="49" charset="0"/>
            </a:endParaRPr>
          </a:p>
        </p:txBody>
      </p:sp>
      <p:sp>
        <p:nvSpPr>
          <p:cNvPr id="13" name="TextBox 3">
            <a:extLst>
              <a:ext uri="{FF2B5EF4-FFF2-40B4-BE49-F238E27FC236}">
                <a16:creationId xmlns:a16="http://schemas.microsoft.com/office/drawing/2014/main" id="{0C998B78-AB18-3C47-A1C7-25AE9A3A40B0}"/>
              </a:ext>
            </a:extLst>
          </p:cNvPr>
          <p:cNvSpPr txBox="1"/>
          <p:nvPr/>
        </p:nvSpPr>
        <p:spPr>
          <a:xfrm>
            <a:off x="1159842" y="2149748"/>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PUT	http://localhost:9200/books</a:t>
            </a:r>
            <a:endParaRPr lang="en-US" altLang="zh-CN"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2507709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IK</a:t>
            </a:r>
            <a:r>
              <a:rPr lang="zh-CN" altLang="en-US" dirty="0"/>
              <a:t>分词器</a:t>
            </a:r>
            <a:endParaRPr lang="en-US" altLang="zh-CN" dirty="0"/>
          </a:p>
          <a:p>
            <a:pPr lvl="1">
              <a:buFont typeface="Wingdings" panose="05000000000000000000" pitchFamily="2" charset="2"/>
              <a:buChar char="u"/>
            </a:pPr>
            <a:r>
              <a:rPr lang="zh-CN" altLang="en-US" dirty="0"/>
              <a:t>下载：https://github.com/medcl/elasticsearch-analysis-ik/releases</a:t>
            </a:r>
          </a:p>
          <a:p>
            <a:pPr lvl="1">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332818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热部署范围配置</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默认不触发重启的目录列表</a:t>
            </a:r>
            <a:endParaRPr lang="en-US" altLang="zh-CN" dirty="0">
              <a:latin typeface="Consolas" panose="020B0609020204030204" pitchFamily="49" charset="0"/>
            </a:endParaRP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/META-INF/maven</a:t>
            </a: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/META-INF/resources</a:t>
            </a: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/resources</a:t>
            </a: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/static</a:t>
            </a: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/public</a:t>
            </a:r>
          </a:p>
          <a:p>
            <a:pPr lvl="1">
              <a:buFont typeface="Wingdings" panose="05000000000000000000" pitchFamily="2" charset="2"/>
              <a:buChar char="u"/>
            </a:pPr>
            <a:r>
              <a:rPr lang="en-US" altLang="zh-CN" dirty="0">
                <a:solidFill>
                  <a:schemeClr val="tx1">
                    <a:lumMod val="85000"/>
                    <a:lumOff val="15000"/>
                  </a:schemeClr>
                </a:solidFill>
                <a:latin typeface="Consolas" panose="020B0609020204030204" pitchFamily="49" charset="0"/>
              </a:rPr>
              <a:t>/templates</a:t>
            </a:r>
          </a:p>
        </p:txBody>
      </p:sp>
    </p:spTree>
    <p:extLst>
      <p:ext uri="{BB962C8B-B14F-4D97-AF65-F5344CB8AC3E}">
        <p14:creationId xmlns:p14="http://schemas.microsoft.com/office/powerpoint/2010/main" val="11305354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创建索引并指定规则</a:t>
            </a:r>
            <a:endParaRPr lang="en-US" altLang="zh-CN" dirty="0">
              <a:solidFill>
                <a:schemeClr val="tx1">
                  <a:lumMod val="85000"/>
                  <a:lumOff val="15000"/>
                </a:schemeClr>
              </a:solidFill>
            </a:endParaRPr>
          </a:p>
        </p:txBody>
      </p:sp>
      <p:sp>
        <p:nvSpPr>
          <p:cNvPr id="10"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"mappings"</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"properties"</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"id"</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"keyword</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"text</a:t>
            </a:r>
            <a:r>
              <a:rPr lang="en-US" altLang="zh-CN" sz="1400" dirty="0">
                <a:solidFill>
                  <a:srgbClr val="0451A5"/>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"analyzer"</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ik_max_word</a:t>
            </a:r>
            <a:r>
              <a:rPr lang="en-US" altLang="zh-CN" sz="1400" dirty="0">
                <a:solidFill>
                  <a:srgbClr val="0451A5"/>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copy_to"</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"all</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"type"</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"keyword</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"description"</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"text</a:t>
            </a:r>
            <a:r>
              <a:rPr lang="en-US" altLang="zh-CN" sz="1400" dirty="0">
                <a:solidFill>
                  <a:srgbClr val="0451A5"/>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"analyzer"</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ik_max_word</a:t>
            </a:r>
            <a:r>
              <a:rPr lang="en-US" altLang="zh-CN" sz="1400" dirty="0">
                <a:solidFill>
                  <a:srgbClr val="0451A5"/>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copy_to"</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"all</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"all"</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a:t>
            </a:r>
            <a:r>
              <a:rPr lang="en-US" altLang="zh-CN" sz="1400" dirty="0" err="1">
                <a:solidFill>
                  <a:srgbClr val="A31515"/>
                </a:solidFill>
                <a:latin typeface="IBMPlexMono,  Courier New"/>
              </a:rPr>
              <a:t>type"</a:t>
            </a:r>
            <a:r>
              <a:rPr lang="en-US" altLang="zh-CN" sz="1400" dirty="0" err="1">
                <a:solidFill>
                  <a:srgbClr val="000000"/>
                </a:solidFill>
                <a:latin typeface="IBMPlexMono,  Courier New"/>
              </a:rPr>
              <a:t>:</a:t>
            </a:r>
            <a:r>
              <a:rPr lang="en-US" altLang="zh-CN" sz="1400" dirty="0" err="1">
                <a:solidFill>
                  <a:srgbClr val="0451A5"/>
                </a:solidFill>
                <a:latin typeface="IBMPlexMono,  Courier New"/>
              </a:rPr>
              <a:t>"text</a:t>
            </a:r>
            <a:r>
              <a:rPr lang="en-US" altLang="zh-CN" sz="1400" dirty="0">
                <a:solidFill>
                  <a:srgbClr val="0451A5"/>
                </a:solidFill>
                <a:latin typeface="IBMPlexMono,  Courier New"/>
              </a:rPr>
              <a:t>"</a:t>
            </a:r>
            <a:r>
              <a:rPr lang="en-US" altLang="zh-CN" sz="1400" dirty="0">
                <a:solidFill>
                  <a:srgbClr val="000000"/>
                </a:solidFill>
                <a:latin typeface="IBMPlexMono,  Courier New"/>
              </a:rPr>
              <a:t>,	                </a:t>
            </a:r>
            <a:r>
              <a:rPr lang="en-US" altLang="zh-CN" sz="1400" dirty="0">
                <a:solidFill>
                  <a:srgbClr val="A31515"/>
                </a:solidFill>
                <a:latin typeface="IBMPlexMono,  Courier New"/>
              </a:rPr>
              <a:t>"analyzer"</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ik_max_word</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a:t>
            </a:r>
          </a:p>
        </p:txBody>
      </p:sp>
    </p:spTree>
    <p:extLst>
      <p:ext uri="{BB962C8B-B14F-4D97-AF65-F5344CB8AC3E}">
        <p14:creationId xmlns:p14="http://schemas.microsoft.com/office/powerpoint/2010/main" val="4503346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索引操作</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IK</a:t>
            </a:r>
            <a:r>
              <a:rPr lang="zh-CN" altLang="en-US" sz="1600" dirty="0">
                <a:solidFill>
                  <a:srgbClr val="080808"/>
                </a:solidFill>
                <a:latin typeface="Consolas" panose="020B0609020204030204" pitchFamily="49" charset="0"/>
              </a:rPr>
              <a:t>分词器安装</a:t>
            </a:r>
            <a:endParaRPr lang="en-US" altLang="zh-CN" sz="1600" dirty="0">
              <a:solidFill>
                <a:srgbClr val="080808"/>
              </a:solidFill>
              <a:latin typeface="Consolas" panose="020B0609020204030204" pitchFamily="49" charset="0"/>
            </a:endParaRPr>
          </a:p>
          <a:p>
            <a:r>
              <a:rPr lang="zh-CN" altLang="en-US"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设置索引创建规则（应用）</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9075337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创建文档</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1061829"/>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POST	http://localhost:9200/books/_doc		</a:t>
            </a:r>
            <a:r>
              <a:rPr lang="en-US" altLang="zh-CN" sz="1400" dirty="0">
                <a:solidFill>
                  <a:schemeClr val="bg1">
                    <a:lumMod val="65000"/>
                  </a:schemeClr>
                </a:solidFill>
                <a:latin typeface="IBMPlexMono,  Courier New"/>
              </a:rPr>
              <a:t>#</a:t>
            </a:r>
            <a:r>
              <a:rPr lang="zh-CN" altLang="en-US" sz="1400" dirty="0">
                <a:solidFill>
                  <a:schemeClr val="bg1">
                    <a:lumMod val="65000"/>
                  </a:schemeClr>
                </a:solidFill>
                <a:latin typeface="IBMPlexMono,  Courier New"/>
              </a:rPr>
              <a:t>使用系统生成</a:t>
            </a:r>
            <a:r>
              <a:rPr lang="en-US" altLang="zh-CN" sz="1400" dirty="0">
                <a:solidFill>
                  <a:schemeClr val="bg1">
                    <a:lumMod val="65000"/>
                  </a:schemeClr>
                </a:solidFill>
                <a:latin typeface="IBMPlexMono,  Courier New"/>
              </a:rPr>
              <a:t>id</a:t>
            </a:r>
            <a:endParaRPr lang="en-US" altLang="zh-CN" sz="1400" dirty="0">
              <a:latin typeface="Consolas" panose="020B0609020204030204" pitchFamily="49" charset="0"/>
            </a:endParaRPr>
          </a:p>
          <a:p>
            <a:pPr>
              <a:lnSpc>
                <a:spcPct val="150000"/>
              </a:lnSpc>
            </a:pPr>
            <a:r>
              <a:rPr lang="en-US" altLang="zh-CN" sz="1400" dirty="0">
                <a:latin typeface="Consolas" panose="020B0609020204030204" pitchFamily="49" charset="0"/>
              </a:rPr>
              <a:t>POST	http://localhost:9200/books/_create</a:t>
            </a:r>
            <a:r>
              <a:rPr lang="en-US" altLang="zh-CN" sz="1400" dirty="0">
                <a:solidFill>
                  <a:srgbClr val="000000"/>
                </a:solidFill>
                <a:latin typeface="Consolas" panose="020B0609020204030204" pitchFamily="49" charset="0"/>
              </a:rPr>
              <a:t>/1		</a:t>
            </a:r>
            <a:r>
              <a:rPr lang="en-US" altLang="zh-CN" sz="1400" dirty="0">
                <a:solidFill>
                  <a:schemeClr val="bg1">
                    <a:lumMod val="65000"/>
                  </a:schemeClr>
                </a:solidFill>
                <a:latin typeface="IBMPlexMono,  Courier New"/>
              </a:rPr>
              <a:t>#</a:t>
            </a:r>
            <a:r>
              <a:rPr lang="zh-CN" altLang="en-US" sz="1400" dirty="0">
                <a:solidFill>
                  <a:schemeClr val="bg1">
                    <a:lumMod val="65000"/>
                  </a:schemeClr>
                </a:solidFill>
                <a:latin typeface="IBMPlexMono,  Courier New"/>
              </a:rPr>
              <a:t>使用指定</a:t>
            </a:r>
            <a:r>
              <a:rPr lang="en-US" altLang="zh-CN" sz="1400" dirty="0">
                <a:solidFill>
                  <a:schemeClr val="bg1">
                    <a:lumMod val="65000"/>
                  </a:schemeClr>
                </a:solidFill>
                <a:latin typeface="IBMPlexMono,  Courier New"/>
              </a:rPr>
              <a:t>id</a:t>
            </a:r>
            <a:r>
              <a:rPr lang="zh-CN" altLang="en-US" sz="1400" dirty="0">
                <a:solidFill>
                  <a:schemeClr val="bg1">
                    <a:lumMod val="65000"/>
                  </a:schemeClr>
                </a:solidFill>
                <a:latin typeface="IBMPlexMono,  Courier New"/>
              </a:rPr>
              <a:t>，</a:t>
            </a:r>
            <a:endParaRPr lang="en-US" altLang="zh-CN" sz="1400" dirty="0">
              <a:solidFill>
                <a:schemeClr val="bg1">
                  <a:lumMod val="65000"/>
                </a:schemeClr>
              </a:solidFill>
              <a:latin typeface="IBMPlexMono,  Courier New"/>
            </a:endParaRPr>
          </a:p>
          <a:p>
            <a:pPr>
              <a:lnSpc>
                <a:spcPct val="150000"/>
              </a:lnSpc>
            </a:pPr>
            <a:r>
              <a:rPr lang="en-US" altLang="zh-CN" sz="1400" dirty="0">
                <a:latin typeface="Consolas" panose="020B0609020204030204" pitchFamily="49" charset="0"/>
              </a:rPr>
              <a:t>POST	http://localhost:9200/books/_doc</a:t>
            </a:r>
            <a:r>
              <a:rPr lang="en-US" altLang="zh-CN" sz="1400" dirty="0">
                <a:solidFill>
                  <a:srgbClr val="000000"/>
                </a:solidFill>
                <a:latin typeface="Consolas" panose="020B0609020204030204" pitchFamily="49" charset="0"/>
              </a:rPr>
              <a:t>/1		</a:t>
            </a:r>
            <a:r>
              <a:rPr lang="en-US" altLang="zh-CN" sz="1400" dirty="0">
                <a:solidFill>
                  <a:schemeClr val="bg1">
                    <a:lumMod val="65000"/>
                  </a:schemeClr>
                </a:solidFill>
                <a:latin typeface="IBMPlexMono,  Courier New"/>
              </a:rPr>
              <a:t>#</a:t>
            </a:r>
            <a:r>
              <a:rPr lang="zh-CN" altLang="en-US" sz="1400" dirty="0">
                <a:solidFill>
                  <a:schemeClr val="bg1">
                    <a:lumMod val="65000"/>
                  </a:schemeClr>
                </a:solidFill>
                <a:latin typeface="IBMPlexMono,  Courier New"/>
              </a:rPr>
              <a:t>使用指定</a:t>
            </a:r>
            <a:r>
              <a:rPr lang="en-US" altLang="zh-CN" sz="1400" dirty="0">
                <a:solidFill>
                  <a:schemeClr val="bg1">
                    <a:lumMod val="65000"/>
                  </a:schemeClr>
                </a:solidFill>
                <a:latin typeface="IBMPlexMono,  Courier New"/>
              </a:rPr>
              <a:t>id</a:t>
            </a:r>
            <a:r>
              <a:rPr lang="zh-CN" altLang="en-US" sz="1400" dirty="0">
                <a:solidFill>
                  <a:schemeClr val="bg1">
                    <a:lumMod val="65000"/>
                  </a:schemeClr>
                </a:solidFill>
                <a:latin typeface="IBMPlexMono,  Courier New"/>
              </a:rPr>
              <a:t>，不存在创建，存在更新（版本递增）</a:t>
            </a:r>
            <a:endParaRPr lang="en-US" altLang="zh-CN" sz="1400" dirty="0">
              <a:solidFill>
                <a:schemeClr val="bg1">
                  <a:lumMod val="65000"/>
                </a:schemeClr>
              </a:solidFill>
              <a:latin typeface="IBMPlexMono,  Courier New"/>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618632"/>
            <a:ext cx="9860586" cy="1169551"/>
          </a:xfrm>
          <a:prstGeom prst="rect">
            <a:avLst/>
          </a:prstGeom>
          <a:solidFill>
            <a:srgbClr val="FFFFE4"/>
          </a:solidFill>
          <a:ln w="3175">
            <a:solidFill>
              <a:srgbClr val="919191"/>
            </a:solidFill>
          </a:ln>
        </p:spPr>
        <p:txBody>
          <a:bodyPr wrap="square">
            <a:spAutoFit/>
          </a:bodyPr>
          <a:lstStyle/>
          <a:p>
            <a:r>
              <a:rPr lang="en-US" altLang="zh-CN" sz="1400" dirty="0">
                <a:solidFill>
                  <a:srgbClr val="000000"/>
                </a:solidFill>
                <a:latin typeface="IBMPlexMono,  Courier New"/>
              </a:rPr>
              <a:t>{</a:t>
            </a:r>
            <a:endParaRPr lang="en-US" altLang="zh-CN" sz="1400" dirty="0">
              <a:solidFill>
                <a:schemeClr val="bg1">
                  <a:lumMod val="65000"/>
                </a:schemeClr>
              </a:solidFill>
              <a:latin typeface="IBMPlexMono,  Courier New"/>
            </a:endParaRPr>
          </a:p>
          <a:p>
            <a:r>
              <a:rPr lang="en-US" altLang="zh-CN" sz="1400" dirty="0">
                <a:solidFill>
                  <a:srgbClr val="000000"/>
                </a:solidFill>
                <a:latin typeface="IBMPlexMono,  Courier New"/>
              </a:rPr>
              <a:t>    </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"type"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"description"</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a:t>
            </a:r>
          </a:p>
        </p:txBody>
      </p:sp>
    </p:spTree>
    <p:extLst>
      <p:ext uri="{BB962C8B-B14F-4D97-AF65-F5344CB8AC3E}">
        <p14:creationId xmlns:p14="http://schemas.microsoft.com/office/powerpoint/2010/main" val="3302984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查询文档</a:t>
            </a:r>
            <a:endParaRPr lang="en-US" altLang="zh-CN" dirty="0">
              <a:solidFill>
                <a:schemeClr val="tx1">
                  <a:lumMod val="85000"/>
                  <a:lumOff val="15000"/>
                </a:schemeClr>
              </a:solidFill>
            </a:endParaRPr>
          </a:p>
          <a:p>
            <a:pPr>
              <a:buFont typeface="Wingdings" panose="05000000000000000000" pitchFamily="2" charset="2"/>
              <a:buChar char="l"/>
            </a:pPr>
            <a:endParaRPr lang="en-US" altLang="zh-CN" sz="1800" dirty="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r>
              <a:rPr lang="zh-CN" altLang="en-US" dirty="0"/>
              <a:t>条件查询</a:t>
            </a:r>
            <a:endParaRPr lang="en-US" altLang="zh-CN" dirty="0"/>
          </a:p>
          <a:p>
            <a:pPr>
              <a:buFont typeface="Wingdings" panose="05000000000000000000" pitchFamily="2" charset="2"/>
              <a:buChar char="l"/>
            </a:pPr>
            <a:endParaRPr lang="en-US" altLang="zh-CN" sz="2200" dirty="0"/>
          </a:p>
          <a:p>
            <a:pPr>
              <a:buFont typeface="Wingdings" panose="05000000000000000000" pitchFamily="2" charset="2"/>
              <a:buChar char="l"/>
            </a:pPr>
            <a:r>
              <a:rPr lang="zh-CN" altLang="en-US" dirty="0"/>
              <a:t>删除文档</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738664"/>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GET	http://localhost:9200/books/_doc/1		</a:t>
            </a:r>
            <a:r>
              <a:rPr lang="en-US" altLang="zh-CN" sz="1400" dirty="0">
                <a:solidFill>
                  <a:schemeClr val="bg1">
                    <a:lumMod val="65000"/>
                  </a:schemeClr>
                </a:solidFill>
                <a:latin typeface="IBMPlexMono,  Courier New"/>
              </a:rPr>
              <a:t> #</a:t>
            </a:r>
            <a:r>
              <a:rPr lang="zh-CN" altLang="en-US" sz="1400" dirty="0">
                <a:solidFill>
                  <a:schemeClr val="bg1">
                    <a:lumMod val="65000"/>
                  </a:schemeClr>
                </a:solidFill>
                <a:latin typeface="IBMPlexMono,  Courier New"/>
              </a:rPr>
              <a:t>查询单个文档</a:t>
            </a:r>
            <a:r>
              <a:rPr lang="en-US" altLang="zh-CN" sz="1400" dirty="0">
                <a:solidFill>
                  <a:schemeClr val="bg1">
                    <a:lumMod val="65000"/>
                  </a:schemeClr>
                </a:solidFill>
                <a:latin typeface="IBMPlexMono,  Courier New"/>
              </a:rPr>
              <a:t> </a:t>
            </a:r>
            <a:r>
              <a:rPr lang="en-US" altLang="zh-CN" sz="1400" dirty="0">
                <a:latin typeface="Consolas" panose="020B0609020204030204" pitchFamily="49" charset="0"/>
              </a:rPr>
              <a:t>		</a:t>
            </a:r>
          </a:p>
          <a:p>
            <a:pPr>
              <a:lnSpc>
                <a:spcPct val="150000"/>
              </a:lnSpc>
            </a:pPr>
            <a:r>
              <a:rPr lang="en-US" altLang="zh-CN" sz="1400" dirty="0">
                <a:latin typeface="Consolas" panose="020B0609020204030204" pitchFamily="49" charset="0"/>
              </a:rPr>
              <a:t>GET	http://localhost:9200/books/_search		</a:t>
            </a:r>
            <a:r>
              <a:rPr lang="en-US" altLang="zh-CN" sz="1400" dirty="0">
                <a:solidFill>
                  <a:schemeClr val="bg1">
                    <a:lumMod val="65000"/>
                  </a:schemeClr>
                </a:solidFill>
                <a:latin typeface="IBMPlexMono,  Courier New"/>
              </a:rPr>
              <a:t> #</a:t>
            </a:r>
            <a:r>
              <a:rPr lang="zh-CN" altLang="en-US" sz="1400" dirty="0">
                <a:solidFill>
                  <a:schemeClr val="bg1">
                    <a:lumMod val="65000"/>
                  </a:schemeClr>
                </a:solidFill>
                <a:latin typeface="IBMPlexMono,  Courier New"/>
              </a:rPr>
              <a:t>查询全部文档</a:t>
            </a:r>
            <a:endParaRPr lang="en-US" altLang="zh-CN" sz="14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4484391"/>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DELETE	http://localhost:9200/books/_doc/1</a:t>
            </a:r>
            <a:endParaRPr lang="en-US" altLang="zh-CN" sz="1400" dirty="0">
              <a:solidFill>
                <a:srgbClr val="000000"/>
              </a:solidFill>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3453255"/>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GET	http://localhost:9200/books/_search?q=name:springboot</a:t>
            </a:r>
            <a:endParaRPr lang="en-US" altLang="zh-CN" sz="1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437601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修改文档（全量修改）</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a:p>
            <a:pPr marL="0" indent="0">
              <a:buNone/>
            </a:pPr>
            <a:endParaRPr lang="en-US" altLang="zh-CN" sz="2000"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修改文档（部分修改）</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PUT	http://localhost:9200/books/_doc/1</a:t>
            </a:r>
            <a:endParaRPr lang="en-US" altLang="zh-CN" sz="1400" dirty="0">
              <a:solidFill>
                <a:srgbClr val="000000"/>
              </a:solidFill>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2966871"/>
            <a:ext cx="9860586" cy="1169551"/>
          </a:xfrm>
          <a:prstGeom prst="rect">
            <a:avLst/>
          </a:prstGeom>
          <a:solidFill>
            <a:srgbClr val="FFFFE4"/>
          </a:solidFill>
          <a:ln w="3175">
            <a:solidFill>
              <a:srgbClr val="919191"/>
            </a:solidFill>
          </a:ln>
        </p:spPr>
        <p:txBody>
          <a:bodyPr wrap="square">
            <a:spAutoFit/>
          </a:bodyPr>
          <a:lstStyle/>
          <a:p>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"type"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"description"</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a:t>
            </a: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4722489"/>
            <a:ext cx="9860586" cy="415498"/>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POST	http://localhost:9200/books/_update/1</a:t>
            </a:r>
            <a:endParaRPr lang="en-US" altLang="zh-CN" sz="1400" dirty="0">
              <a:solidFill>
                <a:srgbClr val="000000"/>
              </a:solidFill>
              <a:latin typeface="Consolas" panose="020B0609020204030204" pitchFamily="49" charset="0"/>
            </a:endParaRPr>
          </a:p>
        </p:txBody>
      </p:sp>
      <p:sp>
        <p:nvSpPr>
          <p:cNvPr id="16" name="TextBox 3">
            <a:extLst>
              <a:ext uri="{FF2B5EF4-FFF2-40B4-BE49-F238E27FC236}">
                <a16:creationId xmlns:a16="http://schemas.microsoft.com/office/drawing/2014/main" id="{0C998B78-AB18-3C47-A1C7-25AE9A3A40B0}"/>
              </a:ext>
            </a:extLst>
          </p:cNvPr>
          <p:cNvSpPr txBox="1"/>
          <p:nvPr/>
        </p:nvSpPr>
        <p:spPr>
          <a:xfrm>
            <a:off x="1159842" y="5539612"/>
            <a:ext cx="9860586" cy="1169551"/>
          </a:xfrm>
          <a:prstGeom prst="rect">
            <a:avLst/>
          </a:prstGeom>
          <a:solidFill>
            <a:srgbClr val="FFFFE4"/>
          </a:solidFill>
          <a:ln w="3175">
            <a:solidFill>
              <a:srgbClr val="919191"/>
            </a:solidFill>
          </a:ln>
        </p:spPr>
        <p:txBody>
          <a:bodyPr wrap="square">
            <a:spAutoFit/>
          </a:bodyPr>
          <a:lstStyle/>
          <a:p>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"doc"</a:t>
            </a:r>
            <a:r>
              <a:rPr lang="en-US" altLang="zh-CN" sz="1400" dirty="0">
                <a:solidFill>
                  <a:srgbClr val="000000"/>
                </a:solidFill>
                <a:latin typeface="IBMPlexMono,  Courier New"/>
              </a:rPr>
              <a:t>:{</a:t>
            </a:r>
          </a:p>
          <a:p>
            <a:r>
              <a:rPr lang="en-US" altLang="zh-CN" sz="1400" dirty="0">
                <a:solidFill>
                  <a:srgbClr val="000000"/>
                </a:solidFill>
                <a:latin typeface="IBMPlexMono,  Courier New"/>
              </a:rPr>
              <a:t>        </a:t>
            </a:r>
            <a:r>
              <a:rPr lang="en-US" altLang="zh-CN" sz="1400" dirty="0">
                <a:solidFill>
                  <a:srgbClr val="A31515"/>
                </a:solidFill>
                <a:latin typeface="IBMPlexMono,  Courier New"/>
              </a:rPr>
              <a:t>"name"</a:t>
            </a:r>
            <a:r>
              <a:rPr lang="en-US" altLang="zh-CN" sz="1400" dirty="0">
                <a:solidFill>
                  <a:srgbClr val="000000"/>
                </a:solidFill>
                <a:latin typeface="IBMPlexMono,  Courier New"/>
              </a:rPr>
              <a:t>:</a:t>
            </a:r>
            <a:r>
              <a:rPr lang="en-US" altLang="zh-CN" sz="1400" dirty="0">
                <a:solidFill>
                  <a:srgbClr val="0451A5"/>
                </a:solidFill>
                <a:latin typeface="IBMPlexMono,  Courier New"/>
              </a:rPr>
              <a:t>"</a:t>
            </a:r>
            <a:r>
              <a:rPr lang="en-US" altLang="zh-CN" sz="1400" dirty="0" err="1">
                <a:solidFill>
                  <a:srgbClr val="0451A5"/>
                </a:solidFill>
                <a:latin typeface="IBMPlexMono,  Courier New"/>
              </a:rPr>
              <a:t>springboot</a:t>
            </a:r>
            <a:r>
              <a:rPr lang="en-US" altLang="zh-CN" sz="1400" dirty="0">
                <a:solidFill>
                  <a:srgbClr val="0451A5"/>
                </a:solidFill>
                <a:latin typeface="IBMPlexMono,  Courier New"/>
              </a:rPr>
              <a:t>"</a:t>
            </a:r>
            <a:endParaRPr lang="en-US" altLang="zh-CN" sz="1400" dirty="0">
              <a:solidFill>
                <a:srgbClr val="000000"/>
              </a:solidFill>
              <a:latin typeface="IBMPlexMono,  Courier New"/>
            </a:endParaRPr>
          </a:p>
          <a:p>
            <a:r>
              <a:rPr lang="en-US" altLang="zh-CN" sz="1400" dirty="0">
                <a:solidFill>
                  <a:srgbClr val="000000"/>
                </a:solidFill>
                <a:latin typeface="IBMPlexMono,  Courier New"/>
              </a:rPr>
              <a:t>    }</a:t>
            </a:r>
          </a:p>
          <a:p>
            <a:r>
              <a:rPr lang="en-US" altLang="zh-CN" sz="1400" dirty="0">
                <a:solidFill>
                  <a:srgbClr val="000000"/>
                </a:solidFill>
                <a:latin typeface="IBMPlexMono,  Courier New"/>
              </a:rPr>
              <a:t>}</a:t>
            </a:r>
          </a:p>
        </p:txBody>
      </p:sp>
    </p:spTree>
    <p:extLst>
      <p:ext uri="{BB962C8B-B14F-4D97-AF65-F5344CB8AC3E}">
        <p14:creationId xmlns:p14="http://schemas.microsoft.com/office/powerpoint/2010/main" val="24860434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文档操作</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增删改查</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7182243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导入坐标</a:t>
            </a:r>
            <a:endParaRPr lang="en-US" altLang="zh-CN" dirty="0"/>
          </a:p>
          <a:p>
            <a:pPr>
              <a:buFont typeface="Wingdings" panose="05000000000000000000" pitchFamily="2" charset="2"/>
              <a:buChar char="l"/>
            </a:pPr>
            <a:endParaRPr lang="en-US" altLang="zh-CN" sz="1800" dirty="0"/>
          </a:p>
          <a:p>
            <a:pPr>
              <a:buFont typeface="Wingdings" panose="05000000000000000000" pitchFamily="2" charset="2"/>
              <a:buChar char="l"/>
            </a:pPr>
            <a:endParaRPr lang="en-US" altLang="zh-CN" sz="2400" dirty="0"/>
          </a:p>
          <a:p>
            <a:pPr>
              <a:buFont typeface="Wingdings" panose="05000000000000000000" pitchFamily="2" charset="2"/>
              <a:buChar char="l"/>
            </a:pPr>
            <a:r>
              <a:rPr lang="zh-CN" altLang="en-US" dirty="0"/>
              <a:t>配置</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400" dirty="0"/>
          </a:p>
          <a:p>
            <a:pPr>
              <a:buFont typeface="Wingdings" panose="05000000000000000000" pitchFamily="2" charset="2"/>
              <a:buChar char="l"/>
            </a:pPr>
            <a:r>
              <a:rPr lang="zh-CN" altLang="en-US" dirty="0"/>
              <a:t>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&gt;spring-boot-starter-data-elasticsearch&lt;/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3647810"/>
            <a:ext cx="9860586"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elasticsearch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rest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uris</a:t>
            </a:r>
            <a:r>
              <a:rPr lang="zh-CN" altLang="zh-CN" sz="1400" dirty="0">
                <a:solidFill>
                  <a:srgbClr val="080808"/>
                </a:solidFill>
                <a:latin typeface="Consolas" panose="020B0609020204030204" pitchFamily="49" charset="0"/>
              </a:rPr>
              <a:t>: http://localhost:9200</a:t>
            </a:r>
            <a:endParaRPr lang="zh-CN" altLang="zh-CN" sz="1600" dirty="0">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80422" y="5276046"/>
            <a:ext cx="9860586"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Springboot18EsApplicationTests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ElasticsearchRestTemplate </a:t>
            </a:r>
            <a:r>
              <a:rPr lang="zh-CN" altLang="zh-CN" sz="1400" dirty="0">
                <a:solidFill>
                  <a:srgbClr val="871094"/>
                </a:solidFill>
                <a:latin typeface="Consolas" panose="020B0609020204030204" pitchFamily="49" charset="0"/>
              </a:rPr>
              <a:t>template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4130573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平台并没有跟随</a:t>
            </a:r>
            <a:r>
              <a:rPr lang="en-US" altLang="zh-CN" dirty="0"/>
              <a:t>ES</a:t>
            </a:r>
            <a:r>
              <a:rPr lang="zh-CN" altLang="en-US" dirty="0"/>
              <a:t>的更新速度进行同步更新，</a:t>
            </a:r>
            <a:r>
              <a:rPr lang="en-US" altLang="zh-CN" dirty="0"/>
              <a:t>ES</a:t>
            </a:r>
            <a:r>
              <a:rPr lang="zh-CN" altLang="en-US" dirty="0"/>
              <a:t>提供了</a:t>
            </a:r>
            <a:r>
              <a:rPr lang="en-US" altLang="zh-CN" dirty="0"/>
              <a:t>High Level Client</a:t>
            </a:r>
            <a:r>
              <a:rPr lang="zh-CN" altLang="en-US" dirty="0"/>
              <a:t>操作</a:t>
            </a:r>
            <a:r>
              <a:rPr lang="en-US" altLang="zh-CN" dirty="0"/>
              <a:t>ES</a:t>
            </a:r>
          </a:p>
          <a:p>
            <a:pPr>
              <a:buFont typeface="Wingdings" panose="05000000000000000000" pitchFamily="2" charset="2"/>
              <a:buChar char="l"/>
            </a:pPr>
            <a:r>
              <a:rPr lang="zh-CN" altLang="en-US" dirty="0">
                <a:solidFill>
                  <a:schemeClr val="tx1">
                    <a:lumMod val="85000"/>
                    <a:lumOff val="15000"/>
                  </a:schemeClr>
                </a:solidFill>
              </a:rPr>
              <a:t>导入坐标</a:t>
            </a: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000" dirty="0">
              <a:solidFill>
                <a:schemeClr val="tx1">
                  <a:lumMod val="85000"/>
                  <a:lumOff val="15000"/>
                </a:schemeClr>
              </a:solidFill>
            </a:endParaRPr>
          </a:p>
          <a:p>
            <a:pPr>
              <a:buFont typeface="Wingdings" panose="05000000000000000000" pitchFamily="2" charset="2"/>
              <a:buChar char="l"/>
            </a:pPr>
            <a:r>
              <a:rPr lang="zh-CN" altLang="en-US" dirty="0"/>
              <a:t>配置（无）</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538855"/>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&gt;org.elasticsearch.client&lt;/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&gt;elasticsearch-rest-high-level-client&lt;/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826477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HttpHost host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HttpHost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create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"http://localhost:9200"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RestClientBuilder builder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RestClient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builder</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host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RestHighLevelClient client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RestHighLevelClient(</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客户端操作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CreateIndexRequest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CreateIndexRequest(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获取操作索引的客户端对象，调用创建索引操作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client</a:t>
            </a:r>
            <a:r>
              <a:rPr lang="zh-CN" altLang="zh-CN" sz="1400" dirty="0">
                <a:solidFill>
                  <a:srgbClr val="080808"/>
                </a:solidFill>
                <a:latin typeface="Consolas" panose="020B0609020204030204" pitchFamily="49" charset="0"/>
              </a:rPr>
              <a:t>.indices().create(</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关闭客户端</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client</a:t>
            </a:r>
            <a:r>
              <a:rPr lang="zh-CN" altLang="zh-CN" sz="1400" dirty="0">
                <a:solidFill>
                  <a:srgbClr val="080808"/>
                </a:solidFill>
                <a:latin typeface="Consolas" panose="020B0609020204030204" pitchFamily="49" charset="0"/>
              </a:rPr>
              <a:t>.close();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2715414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客户端改进</a:t>
            </a: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10853818" cy="378565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Springboot18EsApplicationTests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BookDao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0000"/>
                </a:solidFill>
                <a:latin typeface="Consolas" panose="020B0609020204030204" pitchFamily="49" charset="0"/>
              </a:rPr>
              <a:t>RestHighLevelClient </a:t>
            </a:r>
            <a:r>
              <a:rPr lang="en-US"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@BeforeEach</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setUp</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a:solidFill>
                  <a:srgbClr val="080808"/>
                </a:solidFill>
                <a:latin typeface="Consolas" panose="020B0609020204030204" pitchFamily="49" charset="0"/>
              </a:rPr>
              <a:t>.</a:t>
            </a:r>
            <a:r>
              <a:rPr lang="en-US" altLang="zh-CN" sz="1400" dirty="0">
                <a:solidFill>
                  <a:srgbClr val="871094"/>
                </a:solidFill>
                <a:latin typeface="Consolas" panose="020B0609020204030204" pitchFamily="49" charset="0"/>
              </a:rPr>
              <a:t>client </a:t>
            </a:r>
            <a:r>
              <a:rPr lang="zh-CN" altLang="zh-CN" sz="1400" dirty="0">
                <a:solidFill>
                  <a:srgbClr val="080808"/>
                </a:solidFill>
                <a:latin typeface="Consolas" panose="020B0609020204030204" pitchFamily="49" charset="0"/>
              </a:rPr>
              <a:t>=</a:t>
            </a:r>
            <a:r>
              <a:rPr lang="en-US"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a:t>
            </a:r>
            <a:r>
              <a:rPr lang="en-US" altLang="zh-CN" sz="1400" dirty="0">
                <a:solidFill>
                  <a:srgbClr val="0033B3"/>
                </a:solidFill>
                <a:latin typeface="Consolas" panose="020B0609020204030204" pitchFamily="49" charset="0"/>
              </a:rPr>
              <a:t> </a:t>
            </a:r>
            <a:r>
              <a:rPr lang="zh-CN" altLang="zh-CN" sz="1400" dirty="0">
                <a:solidFill>
                  <a:srgbClr val="080808"/>
                </a:solidFill>
                <a:latin typeface="Consolas" panose="020B0609020204030204" pitchFamily="49" charset="0"/>
              </a:rPr>
              <a:t>RestHighLevelClient(</a:t>
            </a:r>
            <a:r>
              <a:rPr lang="zh-CN" altLang="zh-CN" sz="1400" dirty="0">
                <a:solidFill>
                  <a:srgbClr val="000000"/>
                </a:solidFill>
                <a:latin typeface="Consolas" panose="020B0609020204030204" pitchFamily="49" charset="0"/>
              </a:rPr>
              <a:t>RestClient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builder</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HttpHost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create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"http://localhost:9200"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@AfterEach</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tearDown</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a:solidFill>
                  <a:srgbClr val="080808"/>
                </a:solidFill>
                <a:latin typeface="Consolas" panose="020B0609020204030204" pitchFamily="49" charset="0"/>
              </a:rPr>
              <a:t>.</a:t>
            </a:r>
            <a:r>
              <a:rPr lang="en-US"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.close();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1729022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热部署范围配置</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自定义不参与重启排除项</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02611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devtools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restart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exclude</a:t>
            </a:r>
            <a:r>
              <a:rPr lang="zh-CN" altLang="zh-CN" sz="1400" dirty="0">
                <a:solidFill>
                  <a:srgbClr val="080808"/>
                </a:solidFill>
                <a:latin typeface="Consolas" panose="020B0609020204030204" pitchFamily="49" charset="0"/>
              </a:rPr>
              <a:t>: public/**</a:t>
            </a:r>
            <a:r>
              <a:rPr lang="en-US" altLang="zh-CN" sz="1400" dirty="0">
                <a:solidFill>
                  <a:srgbClr val="080808"/>
                </a:solidFill>
                <a:latin typeface="Consolas" panose="020B0609020204030204" pitchFamily="49" charset="0"/>
              </a:rPr>
              <a:t>,static/**</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3049321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客户端改进</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客户端操作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CreateIndexRequest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CreateIndexRequest(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获取操作索引的客户端对象，调用创建索引操作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b="1" dirty="0">
                <a:solidFill>
                  <a:srgbClr val="AD2A26"/>
                </a:solidFill>
                <a:latin typeface="Consolas" panose="020B0609020204030204" pitchFamily="49" charset="0"/>
              </a:rPr>
              <a:t>client</a:t>
            </a:r>
            <a:r>
              <a:rPr lang="zh-CN" altLang="zh-CN" sz="1400" dirty="0">
                <a:solidFill>
                  <a:srgbClr val="080808"/>
                </a:solidFill>
                <a:latin typeface="Consolas" panose="020B0609020204030204" pitchFamily="49" charset="0"/>
              </a:rPr>
              <a:t>.indices().create(</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204103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High Leven Client</a:t>
            </a:r>
          </a:p>
          <a:p>
            <a:r>
              <a:rPr lang="zh-CN" altLang="en-US"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客户端初始化</a:t>
            </a:r>
            <a:endParaRPr lang="en-US" altLang="zh-CN"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客户端改进</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42262863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创建索引</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754874"/>
          </a:xfrm>
          <a:prstGeom prst="rect">
            <a:avLst/>
          </a:prstGeom>
          <a:solidFill>
            <a:srgbClr val="FFFFE4"/>
          </a:solidFill>
          <a:ln w="3175">
            <a:solidFill>
              <a:srgbClr val="919191"/>
            </a:solidFill>
          </a:ln>
        </p:spPr>
        <p:txBody>
          <a:bodyPr wrap="square">
            <a:spAutoFit/>
          </a:bodyPr>
          <a:lstStyle/>
          <a:p>
            <a:pPr eaLnBrk="0" fontAlgn="base" hangingPunct="0">
              <a:spcBef>
                <a:spcPct val="0"/>
              </a:spcBef>
              <a:spcAft>
                <a:spcPct val="0"/>
              </a:spcAft>
            </a:pP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创建索引</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testCreateIndexByIK</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HttpHost host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HttpHost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create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"http://localhost:9200"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RestClientBuilder builder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RestClient</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builder</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host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RestHighLevelClient client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RestHighLevelClient(</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客户端操作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CreateIndexRequest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CreateIndexRequest(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设置要执行操作</a:t>
            </a:r>
            <a:br>
              <a:rPr lang="zh-CN" altLang="zh-CN" sz="1400" i="1" dirty="0">
                <a:solidFill>
                  <a:srgbClr val="8C8C8C"/>
                </a:solidFill>
                <a:latin typeface="宋体" panose="02010600030101010101" pitchFamily="2" charset="-122"/>
                <a:ea typeface="宋体" panose="02010600030101010101" pitchFamily="2" charset="-122"/>
              </a:rPr>
            </a:br>
            <a:r>
              <a:rPr lang="en-US"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String json </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设置请求参数，参数类型</a:t>
            </a:r>
            <a:r>
              <a:rPr lang="zh-CN" altLang="zh-CN" sz="1400" i="1" dirty="0">
                <a:solidFill>
                  <a:srgbClr val="8C8C8C"/>
                </a:solidFill>
                <a:latin typeface="Consolas" panose="020B0609020204030204" pitchFamily="49" charset="0"/>
              </a:rPr>
              <a:t>json</a:t>
            </a:r>
            <a:r>
              <a:rPr lang="zh-CN" altLang="zh-CN" sz="1400" i="1" dirty="0">
                <a:solidFill>
                  <a:srgbClr val="8C8C8C"/>
                </a:solidFill>
                <a:latin typeface="宋体" panose="02010600030101010101" pitchFamily="2" charset="-122"/>
                <a:ea typeface="宋体" panose="02010600030101010101" pitchFamily="2" charset="-122"/>
              </a:rPr>
              <a:t>数据</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XContentType</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获取操作索引的客户端对象，调用创建索引操作</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client</a:t>
            </a:r>
            <a:r>
              <a:rPr lang="zh-CN" altLang="zh-CN" sz="1400" dirty="0">
                <a:solidFill>
                  <a:srgbClr val="080808"/>
                </a:solidFill>
                <a:latin typeface="Consolas" panose="020B0609020204030204" pitchFamily="49" charset="0"/>
              </a:rPr>
              <a:t>.indices().create(</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关闭客户端</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0000"/>
                </a:solidFill>
                <a:latin typeface="Consolas" panose="020B0609020204030204" pitchFamily="49" charset="0"/>
              </a:rPr>
              <a:t>client</a:t>
            </a:r>
            <a:r>
              <a:rPr lang="zh-CN" altLang="zh-CN" sz="1400" dirty="0">
                <a:solidFill>
                  <a:srgbClr val="080808"/>
                </a:solidFill>
                <a:latin typeface="Consolas" panose="020B0609020204030204" pitchFamily="49" charset="0"/>
              </a:rPr>
              <a:t>.close();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6887562" y="2256752"/>
            <a:ext cx="4839627" cy="409342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000" dirty="0">
                <a:solidFill>
                  <a:srgbClr val="000000"/>
                </a:solidFill>
                <a:latin typeface="Consolas" panose="020B0609020204030204" pitchFamily="49" charset="0"/>
              </a:rPr>
              <a:t>String json </a:t>
            </a: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en-US" altLang="zh-CN" sz="1000" dirty="0">
                <a:solidFill>
                  <a:srgbClr val="080808"/>
                </a:solidFill>
                <a:latin typeface="Consolas" panose="020B0609020204030204" pitchFamily="49" charset="0"/>
              </a:rPr>
              <a:t> </a:t>
            </a: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mappings</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properties</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id</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keyword</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name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text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analyzer</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ik_max_word</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copy_to</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all</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keyword</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description</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text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analyzer</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ik_max_word</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copy_to</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all</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all</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type</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text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analyzer</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a:t>
            </a:r>
            <a:r>
              <a:rPr lang="zh-CN" altLang="zh-CN" sz="1000" dirty="0">
                <a:solidFill>
                  <a:srgbClr val="0037A6"/>
                </a:solidFill>
                <a:latin typeface="Consolas" panose="020B0609020204030204" pitchFamily="49" charset="0"/>
              </a:rPr>
              <a:t>\"</a:t>
            </a:r>
            <a:r>
              <a:rPr lang="zh-CN" altLang="zh-CN" sz="1000" dirty="0">
                <a:solidFill>
                  <a:srgbClr val="067D17"/>
                </a:solidFill>
                <a:latin typeface="Consolas" panose="020B0609020204030204" pitchFamily="49" charset="0"/>
              </a:rPr>
              <a:t>ik_max_word</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    }</a:t>
            </a:r>
            <a:r>
              <a:rPr lang="zh-CN" altLang="zh-CN" sz="1000" dirty="0">
                <a:solidFill>
                  <a:srgbClr val="0037A6"/>
                </a:solidFill>
                <a:latin typeface="Consolas" panose="020B0609020204030204" pitchFamily="49" charset="0"/>
              </a:rPr>
              <a:t>\n</a:t>
            </a:r>
            <a:r>
              <a:rPr lang="zh-CN" altLang="zh-CN" sz="1000" dirty="0">
                <a:solidFill>
                  <a:srgbClr val="067D17"/>
                </a:solidFill>
                <a:latin typeface="Consolas" panose="020B0609020204030204" pitchFamily="49" charset="0"/>
              </a:rPr>
              <a:t>" </a:t>
            </a:r>
            <a:r>
              <a:rPr lang="zh-CN" altLang="zh-CN" sz="1000" dirty="0">
                <a:solidFill>
                  <a:srgbClr val="080808"/>
                </a:solidFill>
                <a:latin typeface="Consolas" panose="020B0609020204030204" pitchFamily="49" charset="0"/>
              </a:rPr>
              <a:t>+</a:t>
            </a:r>
            <a:br>
              <a:rPr lang="zh-CN" altLang="zh-CN" sz="1000" dirty="0">
                <a:solidFill>
                  <a:srgbClr val="080808"/>
                </a:solidFill>
                <a:latin typeface="Consolas" panose="020B0609020204030204" pitchFamily="49" charset="0"/>
              </a:rPr>
            </a:br>
            <a:r>
              <a:rPr lang="zh-CN" altLang="zh-CN" sz="1000" dirty="0">
                <a:solidFill>
                  <a:srgbClr val="080808"/>
                </a:solidFill>
                <a:latin typeface="Consolas" panose="020B0609020204030204" pitchFamily="49" charset="0"/>
              </a:rPr>
              <a:t>            </a:t>
            </a:r>
            <a:r>
              <a:rPr lang="zh-CN" altLang="zh-CN" sz="1000" dirty="0">
                <a:solidFill>
                  <a:srgbClr val="067D17"/>
                </a:solidFill>
                <a:latin typeface="Consolas" panose="020B0609020204030204" pitchFamily="49" charset="0"/>
              </a:rPr>
              <a:t>"}"</a:t>
            </a:r>
            <a:r>
              <a:rPr lang="zh-CN" altLang="zh-CN" sz="1000" dirty="0">
                <a:solidFill>
                  <a:srgbClr val="080808"/>
                </a:solidFill>
                <a:latin typeface="Consolas" panose="020B0609020204030204" pitchFamily="49" charset="0"/>
              </a:rPr>
              <a:t>;</a:t>
            </a:r>
            <a:endParaRPr lang="zh-CN" altLang="zh-CN" sz="1000" dirty="0">
              <a:latin typeface="Arial" panose="020B0604020202020204" pitchFamily="34" charset="0"/>
            </a:endParaRPr>
          </a:p>
        </p:txBody>
      </p:sp>
    </p:spTree>
    <p:extLst>
      <p:ext uri="{BB962C8B-B14F-4D97-AF65-F5344CB8AC3E}">
        <p14:creationId xmlns:p14="http://schemas.microsoft.com/office/powerpoint/2010/main" val="335631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添加文档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296510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rPr>
              <a:t>//</a:t>
            </a:r>
            <a:r>
              <a:rPr lang="zh-CN" altLang="en-US" sz="1400" i="1" dirty="0">
                <a:solidFill>
                  <a:srgbClr val="8C8C8C"/>
                </a:solidFill>
                <a:latin typeface="宋体" panose="02010600030101010101" pitchFamily="2" charset="-122"/>
                <a:ea typeface="宋体" panose="02010600030101010101" pitchFamily="2" charset="-122"/>
              </a:rPr>
              <a:t>添加</a:t>
            </a:r>
            <a:r>
              <a:rPr lang="zh-CN" altLang="zh-CN" sz="1400" i="1" dirty="0">
                <a:solidFill>
                  <a:srgbClr val="8C8C8C"/>
                </a:solidFill>
                <a:latin typeface="宋体" panose="02010600030101010101" pitchFamily="2" charset="-122"/>
                <a:ea typeface="宋体" panose="02010600030101010101" pitchFamily="2" charset="-122"/>
              </a:rPr>
              <a:t>文档</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testCreateDoc</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.selectById(</a:t>
            </a:r>
            <a:r>
              <a:rPr lang="zh-CN" altLang="zh-CN" sz="1400" dirty="0">
                <a:solidFill>
                  <a:srgbClr val="1750EB"/>
                </a:solidFill>
                <a:latin typeface="Consolas" panose="020B0609020204030204" pitchFamily="49" charset="0"/>
              </a:rPr>
              <a:t>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).id(</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.getId().toString());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json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toJSONString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XContentType</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.index(</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0414780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批量添加文档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rPr>
              <a:t>//</a:t>
            </a:r>
            <a:r>
              <a:rPr lang="zh-CN" altLang="en-US" sz="1400" i="1" dirty="0">
                <a:solidFill>
                  <a:srgbClr val="8C8C8C"/>
                </a:solidFill>
                <a:latin typeface="宋体" panose="02010600030101010101" pitchFamily="2" charset="-122"/>
                <a:ea typeface="宋体" panose="02010600030101010101" pitchFamily="2" charset="-122"/>
              </a:rPr>
              <a:t>批量添加</a:t>
            </a:r>
            <a:r>
              <a:rPr lang="zh-CN" altLang="zh-CN" sz="1400" i="1" dirty="0">
                <a:solidFill>
                  <a:srgbClr val="8C8C8C"/>
                </a:solidFill>
                <a:latin typeface="宋体" panose="02010600030101010101" pitchFamily="2" charset="-122"/>
                <a:ea typeface="宋体" panose="02010600030101010101" pitchFamily="2" charset="-122"/>
              </a:rPr>
              <a:t>文档</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testCreateDocAll</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List</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bookList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.selectList(</a:t>
            </a:r>
            <a:r>
              <a:rPr lang="zh-CN" altLang="zh-CN" sz="1400" dirty="0">
                <a:solidFill>
                  <a:srgbClr val="0033B3"/>
                </a:solidFill>
                <a:latin typeface="Consolas" panose="020B0609020204030204" pitchFamily="49" charset="0"/>
              </a:rPr>
              <a:t>null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BulkRequest bulk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BulkRequest();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for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bookList</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IndexRequest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IndexRequest(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).id(</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.getId().toString());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json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toJSONString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XContentType</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bulk</a:t>
            </a:r>
            <a:r>
              <a:rPr lang="zh-CN" altLang="zh-CN" sz="1400" dirty="0">
                <a:solidFill>
                  <a:srgbClr val="080808"/>
                </a:solidFill>
                <a:latin typeface="Consolas" panose="020B0609020204030204" pitchFamily="49" charset="0"/>
              </a:rPr>
              <a:t>.add(</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.bulk(</a:t>
            </a:r>
            <a:r>
              <a:rPr lang="zh-CN" altLang="zh-CN" sz="1400" dirty="0">
                <a:solidFill>
                  <a:srgbClr val="000000"/>
                </a:solidFill>
                <a:latin typeface="Consolas" panose="020B0609020204030204" pitchFamily="49" charset="0"/>
              </a:rPr>
              <a:t>bulk</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557761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创建索引</a:t>
            </a:r>
            <a:endParaRPr lang="en-US" altLang="zh-CN" sz="1600" dirty="0">
              <a:solidFill>
                <a:srgbClr val="080808"/>
              </a:solidFill>
              <a:latin typeface="Consolas" panose="020B0609020204030204" pitchFamily="49" charset="0"/>
            </a:endParaRPr>
          </a:p>
          <a:p>
            <a:r>
              <a:rPr lang="zh-CN" altLang="en-US"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添加文档</a:t>
            </a:r>
            <a:endParaRPr lang="en-US" altLang="zh-CN"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批量添加文档</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966487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按</a:t>
            </a:r>
            <a:r>
              <a:rPr lang="en-US" altLang="zh-CN" dirty="0"/>
              <a:t>id</a:t>
            </a:r>
            <a:r>
              <a:rPr lang="zh-CN" altLang="en-US" dirty="0"/>
              <a:t>查询文档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a:t>
            </a:r>
            <a:r>
              <a:rPr lang="en-US"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GetRequest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GetRequest(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GetResponse response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.get(</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json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response</a:t>
            </a:r>
            <a:r>
              <a:rPr lang="zh-CN" altLang="zh-CN" sz="1400" dirty="0">
                <a:solidFill>
                  <a:srgbClr val="080808"/>
                </a:solidFill>
                <a:latin typeface="Consolas" panose="020B0609020204030204" pitchFamily="49" charset="0"/>
              </a:rPr>
              <a:t>.getSourceAsString();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6112303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ElasticSearch</a:t>
            </a:r>
            <a:r>
              <a:rPr lang="zh-CN" altLang="en-US" dirty="0"/>
              <a:t>（</a:t>
            </a:r>
            <a:r>
              <a:rPr lang="en-US" altLang="zh-CN" dirty="0"/>
              <a:t>ES</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按条件查询文档</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a:t>
            </a:r>
            <a:r>
              <a:rPr lang="en-US" altLang="zh-CN" sz="1400" dirty="0">
                <a:solidFill>
                  <a:srgbClr val="00627A"/>
                </a:solidFill>
                <a:latin typeface="Consolas" panose="020B0609020204030204" pitchFamily="49" charset="0"/>
              </a:rPr>
              <a:t>Search</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SearchRequest request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SearchRequest(</a:t>
            </a:r>
            <a:r>
              <a:rPr lang="zh-CN" altLang="zh-CN" sz="1400" dirty="0">
                <a:solidFill>
                  <a:srgbClr val="067D17"/>
                </a:solidFill>
                <a:latin typeface="Consolas" panose="020B0609020204030204" pitchFamily="49" charset="0"/>
              </a:rPr>
              <a:t>"books"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SearchSourceBuilder builder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SearchSourceBuilder();</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.query(</a:t>
            </a:r>
            <a:r>
              <a:rPr lang="zh-CN" altLang="zh-CN" sz="1400" dirty="0">
                <a:solidFill>
                  <a:srgbClr val="000000"/>
                </a:solidFill>
                <a:latin typeface="Consolas" panose="020B0609020204030204" pitchFamily="49" charset="0"/>
              </a:rPr>
              <a:t>QueryBuilders</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termQuery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"all"</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a:t>
            </a:r>
            <a:r>
              <a:rPr lang="en-US" altLang="zh-CN" sz="1400" dirty="0">
                <a:solidFill>
                  <a:srgbClr val="067D17"/>
                </a:solidFill>
                <a:latin typeface="Consolas" panose="020B0609020204030204" pitchFamily="49" charset="0"/>
              </a:rPr>
              <a:t>java</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.source(</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SearchResponse response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client</a:t>
            </a:r>
            <a:r>
              <a:rPr lang="zh-CN" altLang="zh-CN" sz="1400" dirty="0">
                <a:solidFill>
                  <a:srgbClr val="080808"/>
                </a:solidFill>
                <a:latin typeface="Consolas" panose="020B0609020204030204" pitchFamily="49" charset="0"/>
              </a:rPr>
              <a:t>.search(</a:t>
            </a:r>
            <a:r>
              <a:rPr lang="zh-CN" altLang="zh-CN" sz="1400" dirty="0">
                <a:solidFill>
                  <a:srgbClr val="000000"/>
                </a:solidFill>
                <a:latin typeface="Consolas" panose="020B0609020204030204" pitchFamily="49" charset="0"/>
              </a:rPr>
              <a:t>request</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RequestOptions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SearchHits hits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response</a:t>
            </a:r>
            <a:r>
              <a:rPr lang="zh-CN" altLang="zh-CN" sz="1400" dirty="0">
                <a:solidFill>
                  <a:srgbClr val="080808"/>
                </a:solidFill>
                <a:latin typeface="Consolas" panose="020B0609020204030204" pitchFamily="49" charset="0"/>
              </a:rPr>
              <a:t>.getHits();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for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SearchHit hit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hits</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source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hit</a:t>
            </a:r>
            <a:r>
              <a:rPr lang="zh-CN" altLang="zh-CN" sz="1400" dirty="0">
                <a:solidFill>
                  <a:srgbClr val="080808"/>
                </a:solidFill>
                <a:latin typeface="Consolas" panose="020B0609020204030204" pitchFamily="49" charset="0"/>
              </a:rPr>
              <a:t>.getSourceAsString();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book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JSON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parseObject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source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079899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根据</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id</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查询文档</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根据条件查询文档</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23303335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sz="1600" dirty="0" err="1">
                <a:latin typeface="Consolas" panose="020B0609020204030204" pitchFamily="49" charset="0"/>
                <a:sym typeface="Consolas" panose="020B0609020204030204" pitchFamily="49" charset="0"/>
              </a:rPr>
              <a:t>Redis</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Mongodb</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ElasticSearch</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66572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自定义重启排除项</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8524255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整合第三方技术</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a:latin typeface="Consolas" panose="020B0609020204030204" pitchFamily="49" charset="0"/>
                <a:sym typeface="Consolas" panose="020B0609020204030204" pitchFamily="49" charset="0"/>
              </a:rPr>
              <a:t>缓存</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任务</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邮件</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消息</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a:t>05</a:t>
            </a:r>
            <a:endParaRPr lang="zh-CN" altLang="en-US" dirty="0"/>
          </a:p>
        </p:txBody>
      </p:sp>
    </p:spTree>
    <p:extLst>
      <p:ext uri="{BB962C8B-B14F-4D97-AF65-F5344CB8AC3E}">
        <p14:creationId xmlns:p14="http://schemas.microsoft.com/office/powerpoint/2010/main" val="36948496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缓存是一种介于数据永久存储介质与数据应用之间的数据临时存储介质</a:t>
            </a:r>
            <a:endParaRPr lang="en-US" altLang="zh-CN" dirty="0"/>
          </a:p>
        </p:txBody>
      </p:sp>
      <p:sp>
        <p:nvSpPr>
          <p:cNvPr id="11" name="圆柱形 10"/>
          <p:cNvSpPr/>
          <p:nvPr/>
        </p:nvSpPr>
        <p:spPr>
          <a:xfrm>
            <a:off x="8991168" y="3777086"/>
            <a:ext cx="1329179" cy="2007909"/>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DB</a:t>
            </a:r>
            <a:endParaRPr lang="zh-CN" altLang="en-US" sz="3200" dirty="0">
              <a:solidFill>
                <a:schemeClr val="bg1"/>
              </a:solidFill>
            </a:endParaRPr>
          </a:p>
        </p:txBody>
      </p:sp>
      <p:sp>
        <p:nvSpPr>
          <p:cNvPr id="17" name="圆角矩形 16"/>
          <p:cNvSpPr/>
          <p:nvPr/>
        </p:nvSpPr>
        <p:spPr>
          <a:xfrm>
            <a:off x="1885361" y="4260915"/>
            <a:ext cx="1197204" cy="119720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Consolas" panose="020B0609020204030204" pitchFamily="49" charset="0"/>
              </a:rPr>
              <a:t>APP</a:t>
            </a:r>
            <a:endParaRPr lang="zh-CN" altLang="en-US" sz="3200" dirty="0">
              <a:latin typeface="Consolas" panose="020B0609020204030204" pitchFamily="49" charset="0"/>
            </a:endParaRPr>
          </a:p>
        </p:txBody>
      </p:sp>
      <p:grpSp>
        <p:nvGrpSpPr>
          <p:cNvPr id="31" name="组合 30"/>
          <p:cNvGrpSpPr/>
          <p:nvPr/>
        </p:nvGrpSpPr>
        <p:grpSpPr>
          <a:xfrm>
            <a:off x="5416434" y="4260915"/>
            <a:ext cx="1197204" cy="1197204"/>
            <a:chOff x="5028611" y="4260915"/>
            <a:chExt cx="1197204" cy="1197204"/>
          </a:xfrm>
        </p:grpSpPr>
        <p:sp>
          <p:nvSpPr>
            <p:cNvPr id="20" name="矩形 19"/>
            <p:cNvSpPr/>
            <p:nvPr/>
          </p:nvSpPr>
          <p:spPr>
            <a:xfrm>
              <a:off x="5028611" y="4260915"/>
              <a:ext cx="1197204" cy="1197204"/>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455452" y="4612861"/>
              <a:ext cx="351312" cy="3513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932776" y="4484479"/>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132676" y="4687680"/>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336470" y="4380412"/>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364544" y="4408486"/>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547861" y="5126385"/>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575935" y="5154459"/>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620070" y="4942810"/>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rot="5400000">
              <a:off x="5382300" y="4696078"/>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3729610">
              <a:off x="5836913" y="4475236"/>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9000000">
              <a:off x="5551435" y="4490960"/>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 name="直接箭头连接符 35"/>
          <p:cNvCxnSpPr/>
          <p:nvPr/>
        </p:nvCxnSpPr>
        <p:spPr>
          <a:xfrm>
            <a:off x="3322514" y="4675411"/>
            <a:ext cx="5438775"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3276599" y="5066218"/>
            <a:ext cx="5438775"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弧形 36"/>
          <p:cNvSpPr/>
          <p:nvPr/>
        </p:nvSpPr>
        <p:spPr>
          <a:xfrm>
            <a:off x="9306833" y="4521858"/>
            <a:ext cx="720000" cy="720000"/>
          </a:xfrm>
          <a:prstGeom prst="arc">
            <a:avLst>
              <a:gd name="adj1" fmla="val 16848074"/>
              <a:gd name="adj2" fmla="val 15567649"/>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箭头连接符 41"/>
          <p:cNvCxnSpPr/>
          <p:nvPr/>
        </p:nvCxnSpPr>
        <p:spPr>
          <a:xfrm>
            <a:off x="6708456" y="4675411"/>
            <a:ext cx="2052833"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296926" y="4675411"/>
            <a:ext cx="2052833"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6709289" y="5066218"/>
            <a:ext cx="2052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a:off x="3276599" y="5066218"/>
            <a:ext cx="2052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480046" y="5539268"/>
            <a:ext cx="1144672" cy="584775"/>
          </a:xfrm>
          <a:prstGeom prst="rect">
            <a:avLst/>
          </a:prstGeom>
        </p:spPr>
        <p:txBody>
          <a:bodyPr wrap="none">
            <a:spAutoFit/>
          </a:bodyPr>
          <a:lstStyle/>
          <a:p>
            <a:r>
              <a:rPr lang="en-US" altLang="zh-CN" sz="3200" dirty="0"/>
              <a:t>cache</a:t>
            </a:r>
            <a:endParaRPr lang="zh-CN" altLang="en-US" sz="3200" dirty="0"/>
          </a:p>
        </p:txBody>
      </p:sp>
    </p:spTree>
    <p:extLst>
      <p:ext uri="{BB962C8B-B14F-4D97-AF65-F5344CB8AC3E}">
        <p14:creationId xmlns:p14="http://schemas.microsoft.com/office/powerpoint/2010/main" val="214073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par>
                                <p:cTn id="13" presetID="22" presetClass="exit" presetSubtype="8" fill="hold" nodeType="withEffect">
                                  <p:stCondLst>
                                    <p:cond delay="250"/>
                                  </p:stCondLst>
                                  <p:childTnLst>
                                    <p:animEffect transition="out" filter="wipe(left)">
                                      <p:cBhvr>
                                        <p:cTn id="14" dur="500"/>
                                        <p:tgtEl>
                                          <p:spTgt spid="36"/>
                                        </p:tgtEl>
                                      </p:cBhvr>
                                    </p:animEffect>
                                    <p:set>
                                      <p:cBhvr>
                                        <p:cTn id="15" dur="1" fill="hold">
                                          <p:stCondLst>
                                            <p:cond delay="499"/>
                                          </p:stCondLst>
                                        </p:cTn>
                                        <p:tgtEl>
                                          <p:spTgt spid="36"/>
                                        </p:tgtEl>
                                        <p:attrNameLst>
                                          <p:attrName>style.visibility</p:attrName>
                                        </p:attrNameLst>
                                      </p:cBhvr>
                                      <p:to>
                                        <p:strVal val="hidden"/>
                                      </p:to>
                                    </p:set>
                                  </p:childTnLst>
                                </p:cTn>
                              </p:par>
                              <p:par>
                                <p:cTn id="16" presetID="10" presetClass="entr" presetSubtype="0" fill="hold" grpId="0" nodeType="with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000"/>
                            </p:stCondLst>
                            <p:childTnLst>
                              <p:par>
                                <p:cTn id="20" presetID="21" presetClass="entr" presetSubtype="1"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heel(1)">
                                      <p:cBhvr>
                                        <p:cTn id="22" dur="500"/>
                                        <p:tgtEl>
                                          <p:spTgt spid="37"/>
                                        </p:tgtEl>
                                      </p:cBhvr>
                                    </p:animEffect>
                                  </p:childTnLst>
                                </p:cTn>
                              </p:par>
                              <p:par>
                                <p:cTn id="23" presetID="21" presetClass="exit" presetSubtype="1" fill="hold" grpId="1" nodeType="withEffect">
                                  <p:stCondLst>
                                    <p:cond delay="250"/>
                                  </p:stCondLst>
                                  <p:childTnLst>
                                    <p:animEffect transition="out" filter="wheel(1)">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childTnLst>
                          </p:cTn>
                        </p:par>
                        <p:par>
                          <p:cTn id="26" fill="hold">
                            <p:stCondLst>
                              <p:cond delay="1750"/>
                            </p:stCondLst>
                            <p:childTnLst>
                              <p:par>
                                <p:cTn id="27" presetID="22" presetClass="entr" presetSubtype="2"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xit" presetSubtype="2" fill="hold" nodeType="withEffect">
                                  <p:stCondLst>
                                    <p:cond delay="250"/>
                                  </p:stCondLst>
                                  <p:childTnLst>
                                    <p:animEffect transition="out" filter="wipe(right)">
                                      <p:cBhvr>
                                        <p:cTn id="31" dur="500"/>
                                        <p:tgtEl>
                                          <p:spTgt spid="39"/>
                                        </p:tgtEl>
                                      </p:cBhvr>
                                    </p:animEffect>
                                    <p:set>
                                      <p:cBhvr>
                                        <p:cTn id="32" dur="1" fill="hold">
                                          <p:stCondLst>
                                            <p:cond delay="499"/>
                                          </p:stCondLst>
                                        </p:cTn>
                                        <p:tgtEl>
                                          <p:spTgt spid="3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repeatCount="10000" fill="remove"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par>
                                <p:cTn id="38" presetID="22" presetClass="entr" presetSubtype="2" repeatCount="10000" fill="remove"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righ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mph" presetSubtype="2" fill="hold" nodeType="clickEffect">
                                  <p:stCondLst>
                                    <p:cond delay="0"/>
                                  </p:stCondLst>
                                  <p:childTnLst>
                                    <p:animClr clrSpc="rgb" dir="cw">
                                      <p:cBhvr>
                                        <p:cTn id="44" dur="500" fill="hold"/>
                                        <p:tgtEl>
                                          <p:spTgt spid="11"/>
                                        </p:tgtEl>
                                        <p:attrNameLst>
                                          <p:attrName>fillcolor</p:attrName>
                                        </p:attrNameLst>
                                      </p:cBhvr>
                                      <p:to>
                                        <a:schemeClr val="accent2"/>
                                      </p:to>
                                    </p:animClr>
                                    <p:set>
                                      <p:cBhvr>
                                        <p:cTn id="45" dur="500" fill="hold"/>
                                        <p:tgtEl>
                                          <p:spTgt spid="11"/>
                                        </p:tgtEl>
                                        <p:attrNameLst>
                                          <p:attrName>fill.type</p:attrName>
                                        </p:attrNameLst>
                                      </p:cBhvr>
                                      <p:to>
                                        <p:strVal val="solid"/>
                                      </p:to>
                                    </p:set>
                                    <p:set>
                                      <p:cBhvr>
                                        <p:cTn id="46" dur="500" fill="hold"/>
                                        <p:tgtEl>
                                          <p:spTgt spid="11"/>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left)">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right)">
                                      <p:cBhvr>
                                        <p:cTn id="70" dur="500"/>
                                        <p:tgtEl>
                                          <p:spTgt spid="4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45"/>
                                        </p:tgtEl>
                                      </p:cBhvr>
                                    </p:animEffect>
                                    <p:set>
                                      <p:cBhvr>
                                        <p:cTn id="75" dur="1" fill="hold">
                                          <p:stCondLst>
                                            <p:cond delay="499"/>
                                          </p:stCondLst>
                                        </p:cTn>
                                        <p:tgtEl>
                                          <p:spTgt spid="45"/>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42"/>
                                        </p:tgtEl>
                                      </p:cBhvr>
                                    </p:animEffect>
                                    <p:set>
                                      <p:cBhvr>
                                        <p:cTn id="78" dur="1" fill="hold">
                                          <p:stCondLst>
                                            <p:cond delay="499"/>
                                          </p:stCondLst>
                                        </p:cTn>
                                        <p:tgtEl>
                                          <p:spTgt spid="42"/>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46"/>
                                        </p:tgtEl>
                                      </p:cBhvr>
                                    </p:animEffect>
                                    <p:set>
                                      <p:cBhvr>
                                        <p:cTn id="81" dur="1" fill="hold">
                                          <p:stCondLst>
                                            <p:cond delay="499"/>
                                          </p:stCondLst>
                                        </p:cTn>
                                        <p:tgtEl>
                                          <p:spTgt spid="46"/>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48"/>
                                        </p:tgtEl>
                                      </p:cBhvr>
                                    </p:animEffect>
                                    <p:set>
                                      <p:cBhvr>
                                        <p:cTn id="84" dur="1" fill="hold">
                                          <p:stCondLst>
                                            <p:cond delay="499"/>
                                          </p:stCondLst>
                                        </p:cTn>
                                        <p:tgtEl>
                                          <p:spTgt spid="4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repeatCount="10000" fill="remove" nodeType="click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2" repeatCount="10000" fill="remove" nodeType="with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wipe(right)">
                                      <p:cBhvr>
                                        <p:cTn id="92" dur="500"/>
                                        <p:tgtEl>
                                          <p:spTgt spid="48"/>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mph" presetSubtype="2" fill="hold" nodeType="clickEffect">
                                  <p:stCondLst>
                                    <p:cond delay="0"/>
                                  </p:stCondLst>
                                  <p:childTnLst>
                                    <p:animClr clrSpc="rgb" dir="cw">
                                      <p:cBhvr>
                                        <p:cTn id="96" dur="500" fill="hold"/>
                                        <p:tgtEl>
                                          <p:spTgt spid="11"/>
                                        </p:tgtEl>
                                        <p:attrNameLst>
                                          <p:attrName>fillcolor</p:attrName>
                                        </p:attrNameLst>
                                      </p:cBhvr>
                                      <p:to>
                                        <a:srgbClr val="8EB4E3"/>
                                      </p:to>
                                    </p:animClr>
                                    <p:set>
                                      <p:cBhvr>
                                        <p:cTn id="97" dur="500" fill="hold"/>
                                        <p:tgtEl>
                                          <p:spTgt spid="11"/>
                                        </p:tgtEl>
                                        <p:attrNameLst>
                                          <p:attrName>fill.type</p:attrName>
                                        </p:attrNameLst>
                                      </p:cBhvr>
                                      <p:to>
                                        <p:strVal val="solid"/>
                                      </p:to>
                                    </p:set>
                                    <p:set>
                                      <p:cBhvr>
                                        <p:cTn id="98" dur="500" fill="hold"/>
                                        <p:tgtEl>
                                          <p:spTgt spid="11"/>
                                        </p:tgtEl>
                                        <p:attrNameLst>
                                          <p:attrName>fill.on</p:attrName>
                                        </p:attrNameLst>
                                      </p:cBhvr>
                                      <p:to>
                                        <p:strVal val="true"/>
                                      </p:to>
                                    </p:se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fade">
                                      <p:cBhvr>
                                        <p:cTn id="103" dur="500"/>
                                        <p:tgtEl>
                                          <p:spTgt spid="51"/>
                                        </p:tgtEl>
                                      </p:cBhvr>
                                    </p:animEffect>
                                    <p:anim calcmode="lin" valueType="num">
                                      <p:cBhvr>
                                        <p:cTn id="104" dur="500" fill="hold"/>
                                        <p:tgtEl>
                                          <p:spTgt spid="51"/>
                                        </p:tgtEl>
                                        <p:attrNameLst>
                                          <p:attrName>ppt_x</p:attrName>
                                        </p:attrNameLst>
                                      </p:cBhvr>
                                      <p:tavLst>
                                        <p:tav tm="0">
                                          <p:val>
                                            <p:strVal val="#ppt_x"/>
                                          </p:val>
                                        </p:tav>
                                        <p:tav tm="100000">
                                          <p:val>
                                            <p:strVal val="#ppt_x"/>
                                          </p:val>
                                        </p:tav>
                                      </p:tavLst>
                                    </p:anim>
                                    <p:anim calcmode="lin" valueType="num">
                                      <p:cBhvr>
                                        <p:cTn id="105" dur="5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37" grpId="0" animBg="1"/>
      <p:bldP spid="37" grpId="1" animBg="1"/>
      <p:bldP spid="5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缓存是一种介于数据永久存储介质与数据应用之间的数据临时存储介质</a:t>
            </a:r>
            <a:endParaRPr lang="en-US" altLang="zh-CN" dirty="0"/>
          </a:p>
          <a:p>
            <a:pPr>
              <a:buFont typeface="Wingdings" panose="05000000000000000000" pitchFamily="2" charset="2"/>
              <a:buChar char="l"/>
            </a:pPr>
            <a:r>
              <a:rPr lang="zh-CN" altLang="en-US" dirty="0"/>
              <a:t>使用缓存可以有效的减少低速数据读取过程的次数（例如磁盘</a:t>
            </a:r>
            <a:r>
              <a:rPr lang="en-US" altLang="zh-CN" dirty="0"/>
              <a:t>IO</a:t>
            </a:r>
            <a:r>
              <a:rPr lang="zh-CN" altLang="en-US" dirty="0"/>
              <a:t>），提高系统性能</a:t>
            </a:r>
            <a:endParaRPr lang="en-US" altLang="zh-CN" dirty="0"/>
          </a:p>
          <a:p>
            <a:pPr>
              <a:buFont typeface="Wingdings" panose="05000000000000000000" pitchFamily="2" charset="2"/>
              <a:buChar char="l"/>
            </a:pPr>
            <a:r>
              <a:rPr lang="zh-CN" altLang="en-US" dirty="0"/>
              <a:t>缓存不仅可以用于提高永久性存储介质的数据读取效率，还可以提供临时的数据存储空间</a:t>
            </a:r>
            <a:endParaRPr lang="en-US" altLang="zh-CN" dirty="0"/>
          </a:p>
          <a:p>
            <a:pPr>
              <a:buFont typeface="Wingdings" panose="05000000000000000000" pitchFamily="2" charset="2"/>
              <a:buChar char="l"/>
            </a:pPr>
            <a:endParaRPr lang="en-US" altLang="zh-CN" dirty="0"/>
          </a:p>
        </p:txBody>
      </p:sp>
      <p:sp>
        <p:nvSpPr>
          <p:cNvPr id="11" name="圆柱形 10"/>
          <p:cNvSpPr/>
          <p:nvPr/>
        </p:nvSpPr>
        <p:spPr>
          <a:xfrm>
            <a:off x="8991168" y="3777086"/>
            <a:ext cx="1329179" cy="2007909"/>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rPr>
              <a:t>DB</a:t>
            </a:r>
            <a:endParaRPr lang="zh-CN" altLang="en-US" sz="3200" dirty="0">
              <a:solidFill>
                <a:schemeClr val="bg1"/>
              </a:solidFill>
            </a:endParaRPr>
          </a:p>
        </p:txBody>
      </p:sp>
      <p:sp>
        <p:nvSpPr>
          <p:cNvPr id="17" name="圆角矩形 16"/>
          <p:cNvSpPr/>
          <p:nvPr/>
        </p:nvSpPr>
        <p:spPr>
          <a:xfrm>
            <a:off x="1885361" y="4260915"/>
            <a:ext cx="1197204" cy="1197204"/>
          </a:xfrm>
          <a:prstGeom prst="roundRect">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Consolas" panose="020B0609020204030204" pitchFamily="49" charset="0"/>
              </a:rPr>
              <a:t>APP</a:t>
            </a:r>
            <a:endParaRPr lang="zh-CN" altLang="en-US" sz="3200" dirty="0">
              <a:latin typeface="Consolas" panose="020B0609020204030204" pitchFamily="49" charset="0"/>
            </a:endParaRPr>
          </a:p>
        </p:txBody>
      </p:sp>
      <p:grpSp>
        <p:nvGrpSpPr>
          <p:cNvPr id="31" name="组合 30"/>
          <p:cNvGrpSpPr/>
          <p:nvPr/>
        </p:nvGrpSpPr>
        <p:grpSpPr>
          <a:xfrm>
            <a:off x="5416434" y="4260915"/>
            <a:ext cx="1197204" cy="1197204"/>
            <a:chOff x="5028611" y="4260915"/>
            <a:chExt cx="1197204" cy="1197204"/>
          </a:xfrm>
        </p:grpSpPr>
        <p:sp>
          <p:nvSpPr>
            <p:cNvPr id="20" name="矩形 19"/>
            <p:cNvSpPr/>
            <p:nvPr/>
          </p:nvSpPr>
          <p:spPr>
            <a:xfrm>
              <a:off x="5028611" y="4260915"/>
              <a:ext cx="1197204" cy="1197204"/>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455452" y="4612861"/>
              <a:ext cx="351312" cy="3513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932776" y="4484479"/>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132676" y="4687680"/>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336470" y="4380412"/>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364544" y="4408486"/>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5547861" y="5126385"/>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575935" y="5154459"/>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620070" y="4942810"/>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rot="5400000">
              <a:off x="5382300" y="4696078"/>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3729610">
              <a:off x="5836913" y="4475236"/>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9000000">
              <a:off x="5551435" y="4490960"/>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p:cNvSpPr/>
          <p:nvPr/>
        </p:nvSpPr>
        <p:spPr>
          <a:xfrm>
            <a:off x="5480046" y="5539268"/>
            <a:ext cx="1144672" cy="584775"/>
          </a:xfrm>
          <a:prstGeom prst="rect">
            <a:avLst/>
          </a:prstGeom>
        </p:spPr>
        <p:txBody>
          <a:bodyPr wrap="none">
            <a:spAutoFit/>
          </a:bodyPr>
          <a:lstStyle/>
          <a:p>
            <a:r>
              <a:rPr lang="en-US" altLang="zh-CN" sz="3200" dirty="0"/>
              <a:t>cache</a:t>
            </a:r>
            <a:endParaRPr lang="zh-CN" altLang="en-US" sz="3200" dirty="0"/>
          </a:p>
        </p:txBody>
      </p:sp>
      <p:grpSp>
        <p:nvGrpSpPr>
          <p:cNvPr id="27" name="组合 26"/>
          <p:cNvGrpSpPr/>
          <p:nvPr/>
        </p:nvGrpSpPr>
        <p:grpSpPr>
          <a:xfrm>
            <a:off x="5416434" y="4260915"/>
            <a:ext cx="1197204" cy="1197204"/>
            <a:chOff x="5028611" y="4260915"/>
            <a:chExt cx="1197204" cy="1197204"/>
          </a:xfrm>
        </p:grpSpPr>
        <p:sp>
          <p:nvSpPr>
            <p:cNvPr id="28" name="矩形 27"/>
            <p:cNvSpPr/>
            <p:nvPr/>
          </p:nvSpPr>
          <p:spPr>
            <a:xfrm>
              <a:off x="5028611" y="4260915"/>
              <a:ext cx="1197204" cy="1197204"/>
            </a:xfrm>
            <a:prstGeom prst="rect">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455452" y="4612861"/>
              <a:ext cx="351312" cy="3513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932776" y="4484479"/>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132676" y="4687680"/>
              <a:ext cx="201673" cy="201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336470" y="4380412"/>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364544" y="4408486"/>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5547861" y="5126385"/>
              <a:ext cx="169521" cy="1695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575935" y="5154459"/>
              <a:ext cx="113372" cy="113372"/>
            </a:xfrm>
            <a:prstGeom prst="ellipse">
              <a:avLst/>
            </a:prstGeom>
            <a:solidFill>
              <a:srgbClr val="DE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620070" y="4942810"/>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5400000">
              <a:off x="5382300" y="4696078"/>
              <a:ext cx="25200" cy="19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3729610">
              <a:off x="5836913" y="4475236"/>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9000000">
              <a:off x="5551435" y="4490960"/>
              <a:ext cx="25200" cy="421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4" name="直接箭头连接符 63"/>
          <p:cNvCxnSpPr/>
          <p:nvPr/>
        </p:nvCxnSpPr>
        <p:spPr>
          <a:xfrm>
            <a:off x="3296926" y="4659089"/>
            <a:ext cx="900000"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a:off x="3276598" y="5066218"/>
            <a:ext cx="900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603421" y="4659089"/>
            <a:ext cx="900000"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5583093" y="5066218"/>
            <a:ext cx="900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7958001" y="4659089"/>
            <a:ext cx="900000" cy="0"/>
          </a:xfrm>
          <a:prstGeom prst="straightConnector1">
            <a:avLst/>
          </a:prstGeom>
          <a:ln w="508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H="1">
            <a:off x="7937673" y="5066218"/>
            <a:ext cx="900000" cy="0"/>
          </a:xfrm>
          <a:prstGeom prst="straightConnector1">
            <a:avLst/>
          </a:prstGeom>
          <a:ln w="50800">
            <a:solidFill>
              <a:srgbClr val="AD2A26"/>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95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par>
                                <p:cTn id="12" presetID="35" presetClass="path" presetSubtype="0" fill="hold" nodeType="withEffect">
                                  <p:stCondLst>
                                    <p:cond delay="0"/>
                                  </p:stCondLst>
                                  <p:childTnLst>
                                    <p:animMotion origin="layout" path="M 6.25E-7 -4.81481E-6 L -0.09518 -4.81481E-6 " pathEditMode="relative" rAng="0" ptsTypes="AA">
                                      <p:cBhvr>
                                        <p:cTn id="13" dur="500" fill="hold"/>
                                        <p:tgtEl>
                                          <p:spTgt spid="31"/>
                                        </p:tgtEl>
                                        <p:attrNameLst>
                                          <p:attrName>ppt_x</p:attrName>
                                          <p:attrName>ppt_y</p:attrName>
                                        </p:attrNameLst>
                                      </p:cBhvr>
                                      <p:rCtr x="-4766" y="0"/>
                                    </p:animMotion>
                                  </p:childTnLst>
                                </p:cTn>
                              </p:par>
                              <p:par>
                                <p:cTn id="14" presetID="63" presetClass="path" presetSubtype="0" fill="hold" nodeType="withEffect">
                                  <p:stCondLst>
                                    <p:cond delay="0"/>
                                  </p:stCondLst>
                                  <p:childTnLst>
                                    <p:animMotion origin="layout" path="M 6.25E-7 -4.81481E-6 L 0.09727 -4.81481E-6 " pathEditMode="relative" rAng="0" ptsTypes="AA">
                                      <p:cBhvr>
                                        <p:cTn id="15" dur="500" fill="hold"/>
                                        <p:tgtEl>
                                          <p:spTgt spid="27"/>
                                        </p:tgtEl>
                                        <p:attrNameLst>
                                          <p:attrName>ppt_x</p:attrName>
                                          <p:attrName>ppt_y</p:attrName>
                                        </p:attrNameLst>
                                      </p:cBhvr>
                                      <p:rCtr x="4857" y="0"/>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left)">
                                      <p:cBhvr>
                                        <p:cTn id="20" dur="300"/>
                                        <p:tgtEl>
                                          <p:spTgt spid="64"/>
                                        </p:tgtEl>
                                      </p:cBhvr>
                                    </p:animEffect>
                                  </p:childTnLst>
                                </p:cTn>
                              </p:par>
                            </p:childTnLst>
                          </p:cTn>
                        </p:par>
                        <p:par>
                          <p:cTn id="21" fill="hold">
                            <p:stCondLst>
                              <p:cond delay="300"/>
                            </p:stCondLst>
                            <p:childTnLst>
                              <p:par>
                                <p:cTn id="22" presetID="22" presetClass="entr" presetSubtype="8" fill="hold"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left)">
                                      <p:cBhvr>
                                        <p:cTn id="24" dur="300"/>
                                        <p:tgtEl>
                                          <p:spTgt spid="66"/>
                                        </p:tgtEl>
                                      </p:cBhvr>
                                    </p:animEffect>
                                  </p:childTnLst>
                                </p:cTn>
                              </p:par>
                            </p:childTnLst>
                          </p:cTn>
                        </p:par>
                        <p:par>
                          <p:cTn id="25" fill="hold">
                            <p:stCondLst>
                              <p:cond delay="600"/>
                            </p:stCondLst>
                            <p:childTnLst>
                              <p:par>
                                <p:cTn id="26" presetID="22" presetClass="entr" presetSubtype="8"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wipe(left)">
                                      <p:cBhvr>
                                        <p:cTn id="28" dur="300"/>
                                        <p:tgtEl>
                                          <p:spTgt spid="68"/>
                                        </p:tgtEl>
                                      </p:cBhvr>
                                    </p:animEffect>
                                  </p:childTnLst>
                                </p:cTn>
                              </p:par>
                            </p:childTnLst>
                          </p:cTn>
                        </p:par>
                        <p:par>
                          <p:cTn id="29" fill="hold">
                            <p:stCondLst>
                              <p:cond delay="900"/>
                            </p:stCondLst>
                            <p:childTnLst>
                              <p:par>
                                <p:cTn id="30" presetID="22" presetClass="entr" presetSubtype="2" fill="hold" nodeType="after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right)">
                                      <p:cBhvr>
                                        <p:cTn id="32" dur="300"/>
                                        <p:tgtEl>
                                          <p:spTgt spid="69"/>
                                        </p:tgtEl>
                                      </p:cBhvr>
                                    </p:animEffect>
                                  </p:childTnLst>
                                </p:cTn>
                              </p:par>
                            </p:childTnLst>
                          </p:cTn>
                        </p:par>
                        <p:par>
                          <p:cTn id="33" fill="hold">
                            <p:stCondLst>
                              <p:cond delay="1200"/>
                            </p:stCondLst>
                            <p:childTnLst>
                              <p:par>
                                <p:cTn id="34" presetID="22" presetClass="entr" presetSubtype="2" fill="hold" nodeType="after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right)">
                                      <p:cBhvr>
                                        <p:cTn id="36" dur="300"/>
                                        <p:tgtEl>
                                          <p:spTgt spid="67"/>
                                        </p:tgtEl>
                                      </p:cBhvr>
                                    </p:animEffect>
                                  </p:childTnLst>
                                </p:cTn>
                              </p:par>
                            </p:childTnLst>
                          </p:cTn>
                        </p:par>
                        <p:par>
                          <p:cTn id="37" fill="hold">
                            <p:stCondLst>
                              <p:cond delay="1500"/>
                            </p:stCondLst>
                            <p:childTnLst>
                              <p:par>
                                <p:cTn id="38" presetID="22" presetClass="entr" presetSubtype="2" fill="hold" nodeType="after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wipe(right)">
                                      <p:cBhvr>
                                        <p:cTn id="40" dur="300"/>
                                        <p:tgtEl>
                                          <p:spTgt spid="6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27"/>
                                        </p:tgtEl>
                                      </p:cBhvr>
                                    </p:animEffect>
                                    <p:set>
                                      <p:cBhvr>
                                        <p:cTn id="45" dur="1" fill="hold">
                                          <p:stCondLst>
                                            <p:cond delay="499"/>
                                          </p:stCondLst>
                                        </p:cTn>
                                        <p:tgtEl>
                                          <p:spTgt spid="27"/>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66"/>
                                        </p:tgtEl>
                                      </p:cBhvr>
                                    </p:animEffect>
                                    <p:set>
                                      <p:cBhvr>
                                        <p:cTn id="48" dur="1" fill="hold">
                                          <p:stCondLst>
                                            <p:cond delay="499"/>
                                          </p:stCondLst>
                                        </p:cTn>
                                        <p:tgtEl>
                                          <p:spTgt spid="6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68"/>
                                        </p:tgtEl>
                                      </p:cBhvr>
                                    </p:animEffect>
                                    <p:set>
                                      <p:cBhvr>
                                        <p:cTn id="51" dur="1" fill="hold">
                                          <p:stCondLst>
                                            <p:cond delay="499"/>
                                          </p:stCondLst>
                                        </p:cTn>
                                        <p:tgtEl>
                                          <p:spTgt spid="68"/>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69"/>
                                        </p:tgtEl>
                                      </p:cBhvr>
                                    </p:animEffect>
                                    <p:set>
                                      <p:cBhvr>
                                        <p:cTn id="54" dur="1" fill="hold">
                                          <p:stCondLst>
                                            <p:cond delay="499"/>
                                          </p:stCondLst>
                                        </p:cTn>
                                        <p:tgtEl>
                                          <p:spTgt spid="69"/>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67"/>
                                        </p:tgtEl>
                                      </p:cBhvr>
                                    </p:animEffect>
                                    <p:set>
                                      <p:cBhvr>
                                        <p:cTn id="57" dur="1" fill="hold">
                                          <p:stCondLst>
                                            <p:cond delay="499"/>
                                          </p:stCondLst>
                                        </p:cTn>
                                        <p:tgtEl>
                                          <p:spTgt spid="67"/>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缓存作用</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rPr>
              <a:t>自定义缓存</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37523670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提供了缓存技术，方便缓存使用</a:t>
            </a:r>
            <a:endParaRPr lang="en-US" altLang="zh-CN" dirty="0"/>
          </a:p>
          <a:p>
            <a:pPr marL="0" indent="0">
              <a:buNone/>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9969015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启用</a:t>
            </a:r>
            <a:r>
              <a:rPr lang="zh-CN" altLang="en-US" dirty="0">
                <a:solidFill>
                  <a:schemeClr val="tx1">
                    <a:lumMod val="85000"/>
                    <a:lumOff val="15000"/>
                  </a:schemeClr>
                </a:solidFill>
              </a:rPr>
              <a:t>缓存</a:t>
            </a:r>
            <a:endParaRPr lang="en-US" altLang="zh-CN" dirty="0">
              <a:solidFill>
                <a:schemeClr val="tx1">
                  <a:lumMod val="85000"/>
                  <a:lumOff val="15000"/>
                </a:schemeClr>
              </a:solidFill>
            </a:endParaRPr>
          </a:p>
          <a:p>
            <a:pPr>
              <a:buFont typeface="Wingdings" panose="05000000000000000000" pitchFamily="2" charset="2"/>
              <a:buChar char="l"/>
            </a:pPr>
            <a:r>
              <a:rPr lang="zh-CN" altLang="en-US" dirty="0"/>
              <a:t>设置进入缓存的数据</a:t>
            </a:r>
            <a:endParaRPr lang="en-US" altLang="zh-CN" dirty="0"/>
          </a:p>
          <a:p>
            <a:pPr>
              <a:buFont typeface="Wingdings" panose="05000000000000000000" pitchFamily="2" charset="2"/>
              <a:buChar char="l"/>
            </a:pPr>
            <a:r>
              <a:rPr lang="zh-CN" altLang="en-US" dirty="0">
                <a:solidFill>
                  <a:schemeClr val="tx1">
                    <a:lumMod val="85000"/>
                    <a:lumOff val="15000"/>
                  </a:schemeClr>
                </a:solidFill>
              </a:rPr>
              <a:t>设置读取缓存的数据</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2573980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导入缓存技术对应的</a:t>
            </a:r>
            <a:r>
              <a:rPr lang="en-US" altLang="zh-CN" dirty="0"/>
              <a:t>starter</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&gt;spring-boot-starter-cache&lt;/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9381651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启用缓存</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@EnableCaching</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Springboot19CacheApplication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Springboot19CacheApplication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423428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设置当前操作的结果数据进入缓存</a:t>
            </a:r>
            <a:endParaRPr lang="en-US" altLang="zh-CN" sz="2000" dirty="0">
              <a:solidFill>
                <a:schemeClr val="tx1">
                  <a:lumMod val="85000"/>
                  <a:lumOff val="15000"/>
                </a:schemeClr>
              </a:solidFill>
            </a:endParaRPr>
          </a:p>
          <a:p>
            <a:pPr>
              <a:buFont typeface="Wingdings" panose="05000000000000000000" pitchFamily="2" charset="2"/>
              <a:buChar char="l"/>
            </a:pPr>
            <a:endParaRPr lang="en-US" altLang="zh-CN" sz="2000" dirty="0">
              <a:solidFill>
                <a:schemeClr val="tx1">
                  <a:lumMod val="85000"/>
                  <a:lumOff val="15000"/>
                </a:schemeClr>
              </a:solidFill>
            </a:endParaRPr>
          </a:p>
          <a:p>
            <a:pPr>
              <a:buFont typeface="Wingdings" panose="05000000000000000000" pitchFamily="2" charset="2"/>
              <a:buChar char="l"/>
            </a:pPr>
            <a:endParaRPr lang="en-US" altLang="zh-CN" sz="1800" dirty="0"/>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@Cacheable</a:t>
            </a:r>
            <a:r>
              <a:rPr lang="zh-CN" altLang="zh-CN" sz="1400" dirty="0">
                <a:solidFill>
                  <a:srgbClr val="080808"/>
                </a:solidFill>
                <a:latin typeface="Consolas" panose="020B0609020204030204" pitchFamily="49" charset="0"/>
              </a:rPr>
              <a:t>(value=</a:t>
            </a:r>
            <a:r>
              <a:rPr lang="zh-CN" altLang="zh-CN" sz="1400" dirty="0">
                <a:solidFill>
                  <a:srgbClr val="067D17"/>
                </a:solidFill>
                <a:latin typeface="Consolas" panose="020B0609020204030204" pitchFamily="49" charset="0"/>
              </a:rPr>
              <a:t>"cacheSpace"</a:t>
            </a:r>
            <a:r>
              <a:rPr lang="zh-CN" altLang="zh-CN" sz="1400" dirty="0">
                <a:solidFill>
                  <a:srgbClr val="080808"/>
                </a:solidFill>
                <a:latin typeface="Consolas" panose="020B0609020204030204" pitchFamily="49" charset="0"/>
              </a:rPr>
              <a:t>,key=</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Book </a:t>
            </a:r>
            <a:r>
              <a:rPr lang="zh-CN" altLang="zh-CN" sz="1400" dirty="0">
                <a:solidFill>
                  <a:srgbClr val="00627A"/>
                </a:solidFill>
                <a:latin typeface="Consolas" panose="020B0609020204030204" pitchFamily="49" charset="0"/>
              </a:rPr>
              <a:t>getById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Integer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.selectById(id);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612162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启用缓存的方式</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EnableCaching</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@Cacheable</a:t>
            </a:r>
          </a:p>
        </p:txBody>
      </p:sp>
    </p:spTree>
    <p:extLst>
      <p:ext uri="{BB962C8B-B14F-4D97-AF65-F5344CB8AC3E}">
        <p14:creationId xmlns:p14="http://schemas.microsoft.com/office/powerpoint/2010/main" val="2302457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属性加载优先顺序</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1481119"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kumimoji="1" lang="zh-CN" altLang="en-US" dirty="0">
                <a:solidFill>
                  <a:srgbClr val="595959"/>
                </a:solidFill>
                <a:latin typeface="Consolas" panose="020B0609020204030204" pitchFamily="49" charset="0"/>
                <a:sym typeface="Consolas" panose="020B0609020204030204" pitchFamily="49" charset="0"/>
              </a:rPr>
              <a:t>参看</a:t>
            </a:r>
            <a:r>
              <a:rPr kumimoji="1" lang="en-US" altLang="zh-CN" sz="1200" dirty="0">
                <a:solidFill>
                  <a:srgbClr val="595959"/>
                </a:solidFill>
                <a:latin typeface="Consolas" panose="020B0609020204030204" pitchFamily="49" charset="0"/>
                <a:sym typeface="Consolas" panose="020B0609020204030204" pitchFamily="49" charset="0"/>
                <a:hlinkClick r:id="rId2"/>
              </a:rPr>
              <a:t>https://docs.spring.io/spring-boot/docs/current/reference/html/spring-boot-features.html#boot-features-external-config</a:t>
            </a:r>
            <a:endParaRPr kumimoji="1" lang="en-US" altLang="zh-CN" sz="1200" dirty="0">
              <a:solidFill>
                <a:srgbClr val="595959"/>
              </a:solidFill>
              <a:latin typeface="Consolas" panose="020B0609020204030204" pitchFamily="49" charset="0"/>
              <a:sym typeface="Consolas" panose="020B0609020204030204" pitchFamily="49" charset="0"/>
            </a:endParaRPr>
          </a:p>
          <a:p>
            <a:endParaRPr kumimoji="1" lang="en-US" altLang="zh-CN" dirty="0">
              <a:solidFill>
                <a:srgbClr val="595959"/>
              </a:solidFill>
              <a:latin typeface="Consolas" panose="020B0609020204030204" pitchFamily="49" charset="0"/>
              <a:sym typeface="Consolas" panose="020B0609020204030204" pitchFamily="49" charset="0"/>
            </a:endParaRPr>
          </a:p>
          <a:p>
            <a:endParaRPr kumimoji="1" lang="en-US" altLang="zh-CN" dirty="0">
              <a:solidFill>
                <a:srgbClr val="595959"/>
              </a:solidFill>
              <a:latin typeface="Consolas" panose="020B0609020204030204" pitchFamily="49" charset="0"/>
              <a:sym typeface="Consolas" panose="020B0609020204030204" pitchFamily="49" charset="0"/>
            </a:endParaRPr>
          </a:p>
        </p:txBody>
      </p:sp>
      <p:pic>
        <p:nvPicPr>
          <p:cNvPr id="8" name="图片 7"/>
          <p:cNvPicPr>
            <a:picLocks noChangeAspect="1"/>
          </p:cNvPicPr>
          <p:nvPr/>
        </p:nvPicPr>
        <p:blipFill>
          <a:blip r:embed="rId3"/>
          <a:stretch>
            <a:fillRect/>
          </a:stretch>
        </p:blipFill>
        <p:spPr>
          <a:xfrm>
            <a:off x="1210237" y="2200612"/>
            <a:ext cx="7409888" cy="4442793"/>
          </a:xfrm>
          <a:prstGeom prst="rect">
            <a:avLst/>
          </a:prstGeom>
          <a:ln w="25400">
            <a:solidFill>
              <a:schemeClr val="bg1">
                <a:lumMod val="95000"/>
              </a:schemeClr>
            </a:solidFill>
          </a:ln>
        </p:spPr>
      </p:pic>
      <p:grpSp>
        <p:nvGrpSpPr>
          <p:cNvPr id="9" name="组合 8"/>
          <p:cNvGrpSpPr/>
          <p:nvPr/>
        </p:nvGrpSpPr>
        <p:grpSpPr>
          <a:xfrm>
            <a:off x="9339950" y="2159850"/>
            <a:ext cx="538399" cy="4524315"/>
            <a:chOff x="9339950" y="2159850"/>
            <a:chExt cx="538399" cy="4524315"/>
          </a:xfrm>
        </p:grpSpPr>
        <p:sp>
          <p:nvSpPr>
            <p:cNvPr id="10" name="任意多边形 9"/>
            <p:cNvSpPr/>
            <p:nvPr/>
          </p:nvSpPr>
          <p:spPr>
            <a:xfrm>
              <a:off x="9339950" y="2678932"/>
              <a:ext cx="538399" cy="3486150"/>
            </a:xfrm>
            <a:custGeom>
              <a:avLst/>
              <a:gdLst>
                <a:gd name="connsiteX0" fmla="*/ 405403 w 814624"/>
                <a:gd name="connsiteY0" fmla="*/ 0 h 3486150"/>
                <a:gd name="connsiteX1" fmla="*/ 412369 w 814624"/>
                <a:gd name="connsiteY1" fmla="*/ 0 h 3486150"/>
                <a:gd name="connsiteX2" fmla="*/ 609902 w 814624"/>
                <a:gd name="connsiteY2" fmla="*/ 3074213 h 3486150"/>
                <a:gd name="connsiteX3" fmla="*/ 610968 w 814624"/>
                <a:gd name="connsiteY3" fmla="*/ 3074145 h 3486150"/>
                <a:gd name="connsiteX4" fmla="*/ 610968 w 814624"/>
                <a:gd name="connsiteY4" fmla="*/ 3078838 h 3486150"/>
                <a:gd name="connsiteX5" fmla="*/ 814624 w 814624"/>
                <a:gd name="connsiteY5" fmla="*/ 3078838 h 3486150"/>
                <a:gd name="connsiteX6" fmla="*/ 407312 w 814624"/>
                <a:gd name="connsiteY6" fmla="*/ 3486150 h 3486150"/>
                <a:gd name="connsiteX7" fmla="*/ 0 w 814624"/>
                <a:gd name="connsiteY7" fmla="*/ 3078838 h 3486150"/>
                <a:gd name="connsiteX8" fmla="*/ 203656 w 814624"/>
                <a:gd name="connsiteY8" fmla="*/ 3078838 h 3486150"/>
                <a:gd name="connsiteX9" fmla="*/ 203656 w 814624"/>
                <a:gd name="connsiteY9" fmla="*/ 3073940 h 3486150"/>
                <a:gd name="connsiteX10" fmla="*/ 207870 w 814624"/>
                <a:gd name="connsiteY10" fmla="*/ 3074211 h 34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4624" h="3486150">
                  <a:moveTo>
                    <a:pt x="405403" y="0"/>
                  </a:moveTo>
                  <a:lnTo>
                    <a:pt x="412369" y="0"/>
                  </a:lnTo>
                  <a:lnTo>
                    <a:pt x="609902" y="3074213"/>
                  </a:lnTo>
                  <a:lnTo>
                    <a:pt x="610968" y="3074145"/>
                  </a:lnTo>
                  <a:lnTo>
                    <a:pt x="610968" y="3078838"/>
                  </a:lnTo>
                  <a:lnTo>
                    <a:pt x="814624" y="3078838"/>
                  </a:lnTo>
                  <a:lnTo>
                    <a:pt x="407312" y="3486150"/>
                  </a:lnTo>
                  <a:lnTo>
                    <a:pt x="0" y="3078838"/>
                  </a:lnTo>
                  <a:lnTo>
                    <a:pt x="203656" y="3078838"/>
                  </a:lnTo>
                  <a:lnTo>
                    <a:pt x="203656" y="3073940"/>
                  </a:lnTo>
                  <a:lnTo>
                    <a:pt x="207870" y="3074211"/>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Consolas" panose="020B0609020204030204" pitchFamily="49" charset="0"/>
                <a:sym typeface="Consolas" panose="020B0609020204030204" pitchFamily="49" charset="0"/>
              </a:endParaRPr>
            </a:p>
          </p:txBody>
        </p:sp>
        <p:sp>
          <p:nvSpPr>
            <p:cNvPr id="11" name="矩形 10"/>
            <p:cNvSpPr/>
            <p:nvPr/>
          </p:nvSpPr>
          <p:spPr>
            <a:xfrm>
              <a:off x="9405239" y="2159850"/>
              <a:ext cx="415498" cy="4524315"/>
            </a:xfrm>
            <a:prstGeom prst="rect">
              <a:avLst/>
            </a:prstGeom>
          </p:spPr>
          <p:txBody>
            <a:bodyPr wrap="none">
              <a:spAutoFit/>
            </a:bodyPr>
            <a:lstStyle/>
            <a:p>
              <a:r>
                <a:rPr kumimoji="1" lang="zh-CN" altLang="en-US"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rPr>
                <a:t>低</a:t>
              </a:r>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endParaRPr kumimoji="1" lang="en-US" altLang="zh-CN"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endParaRPr>
            </a:p>
            <a:p>
              <a:r>
                <a:rPr kumimoji="1" lang="zh-CN" altLang="en-US" b="1"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rPr>
                <a:t>高</a:t>
              </a:r>
            </a:p>
          </p:txBody>
        </p:sp>
      </p:grpSp>
    </p:spTree>
    <p:extLst>
      <p:ext uri="{BB962C8B-B14F-4D97-AF65-F5344CB8AC3E}">
        <p14:creationId xmlns:p14="http://schemas.microsoft.com/office/powerpoint/2010/main" val="278084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提供的缓存技术除了提供默认的缓存方案，还可以对其他缓存技术进行整合，统一接口，方便缓存技术的开发与管理</a:t>
            </a:r>
            <a:endParaRPr lang="en-US" altLang="zh-CN" dirty="0"/>
          </a:p>
        </p:txBody>
      </p:sp>
    </p:spTree>
    <p:extLst>
      <p:ext uri="{BB962C8B-B14F-4D97-AF65-F5344CB8AC3E}">
        <p14:creationId xmlns:p14="http://schemas.microsoft.com/office/powerpoint/2010/main" val="39567662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提供的缓存技术除了提供默认的缓存方案，还可以对其他缓存技术进行整合，统一接口，方便缓存技术的开发与管理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t>Ehcache</a:t>
            </a:r>
            <a:endParaRPr lang="en-US" altLang="zh-CN" dirty="0"/>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t>Redis</a:t>
            </a:r>
            <a:endParaRPr lang="en-US" altLang="zh-CN" dirty="0"/>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42404871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提供的缓存技术除了提供默认的缓存方案，还可以对其他缓存技术进行整合，统一接口，方便缓存技术的开发与管理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t>Ehcache</a:t>
            </a:r>
            <a:endParaRPr lang="en-US" altLang="zh-CN" dirty="0"/>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t>Redis</a:t>
            </a:r>
            <a:endParaRPr lang="en-US" altLang="zh-CN" dirty="0"/>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t>memcached</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6845687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提供的缓存技术除了提供默认的缓存方案，还可以对其他缓存技术进行整合，统一接口，方便缓存技术的开发与管理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5202083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需求</a:t>
            </a:r>
            <a:endParaRPr lang="en-US" altLang="zh-CN" dirty="0"/>
          </a:p>
          <a:p>
            <a:pPr lvl="1">
              <a:buFont typeface="Wingdings" panose="05000000000000000000" pitchFamily="2" charset="2"/>
              <a:buChar char="u"/>
            </a:pPr>
            <a:r>
              <a:rPr lang="zh-CN" altLang="en-US" dirty="0">
                <a:solidFill>
                  <a:schemeClr val="tx1">
                    <a:lumMod val="85000"/>
                    <a:lumOff val="15000"/>
                  </a:schemeClr>
                </a:solidFill>
              </a:rPr>
              <a:t>输入手机号获取验证码，组织文档以短信形式发送给用户（页面模拟）</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输入手机号和验证码验证结果</a:t>
            </a:r>
            <a:endParaRPr lang="en-US" altLang="zh-CN" dirty="0">
              <a:solidFill>
                <a:schemeClr val="tx1">
                  <a:lumMod val="85000"/>
                  <a:lumOff val="15000"/>
                </a:schemeClr>
              </a:solidFill>
            </a:endParaRPr>
          </a:p>
          <a:p>
            <a:pPr>
              <a:buFont typeface="Wingdings" panose="05000000000000000000" pitchFamily="2" charset="2"/>
              <a:buChar char="l"/>
            </a:pPr>
            <a:r>
              <a:rPr lang="zh-CN" altLang="en-US" dirty="0"/>
              <a:t>需求分析</a:t>
            </a:r>
            <a:endParaRPr lang="en-US" altLang="zh-CN" dirty="0"/>
          </a:p>
          <a:p>
            <a:pPr lvl="1">
              <a:buFont typeface="Wingdings" panose="05000000000000000000" pitchFamily="2" charset="2"/>
              <a:buChar char="u"/>
            </a:pPr>
            <a:r>
              <a:rPr lang="zh-CN" altLang="en-US" dirty="0">
                <a:solidFill>
                  <a:schemeClr val="tx1">
                    <a:lumMod val="85000"/>
                    <a:lumOff val="15000"/>
                  </a:schemeClr>
                </a:solidFill>
              </a:rPr>
              <a:t>提供</a:t>
            </a:r>
            <a:r>
              <a:rPr lang="en-US" altLang="zh-CN" dirty="0">
                <a:solidFill>
                  <a:schemeClr val="tx1">
                    <a:lumMod val="85000"/>
                    <a:lumOff val="15000"/>
                  </a:schemeClr>
                </a:solidFill>
              </a:rPr>
              <a:t>controller</a:t>
            </a:r>
            <a:r>
              <a:rPr lang="zh-CN" altLang="en-US" dirty="0">
                <a:solidFill>
                  <a:schemeClr val="tx1">
                    <a:lumMod val="85000"/>
                    <a:lumOff val="15000"/>
                  </a:schemeClr>
                </a:solidFill>
              </a:rPr>
              <a:t>，传入手机号，业务层通过手机号计算出独有的</a:t>
            </a:r>
            <a:r>
              <a:rPr lang="en-US" altLang="zh-CN" dirty="0">
                <a:solidFill>
                  <a:schemeClr val="tx1">
                    <a:lumMod val="85000"/>
                    <a:lumOff val="15000"/>
                  </a:schemeClr>
                </a:solidFill>
              </a:rPr>
              <a:t>6</a:t>
            </a:r>
            <a:r>
              <a:rPr lang="zh-CN" altLang="en-US" dirty="0">
                <a:solidFill>
                  <a:schemeClr val="tx1">
                    <a:lumMod val="85000"/>
                    <a:lumOff val="15000"/>
                  </a:schemeClr>
                </a:solidFill>
              </a:rPr>
              <a:t>位验证码数据，存入缓存后返回此数据</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提供</a:t>
            </a:r>
            <a:r>
              <a:rPr lang="en-US" altLang="zh-CN" dirty="0">
                <a:solidFill>
                  <a:schemeClr val="tx1">
                    <a:lumMod val="85000"/>
                    <a:lumOff val="15000"/>
                  </a:schemeClr>
                </a:solidFill>
              </a:rPr>
              <a:t>controller</a:t>
            </a:r>
            <a:r>
              <a:rPr lang="zh-CN" altLang="en-US" dirty="0">
                <a:solidFill>
                  <a:schemeClr val="tx1">
                    <a:lumMod val="85000"/>
                    <a:lumOff val="15000"/>
                  </a:schemeClr>
                </a:solidFill>
              </a:rPr>
              <a:t>，传入手机号与验证码，业务层通过手机号从缓存中读取验证码与输入验证码进行比对，返回比对结果</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43944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开启缓存</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@EnableCaching</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Springboot19CacheApplication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Springboot19CacheApplication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8561443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业务层接口</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interface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SMSCodeService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传入手机号获取验证码，存入缓存</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@param </a:t>
            </a: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tele</a:t>
            </a:r>
            <a:b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@return</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sendCodeToSMS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tele);</a:t>
            </a:r>
            <a:endPar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0" eaLnBrk="0" fontAlgn="base" hangingPunct="0">
              <a:spcBef>
                <a:spcPct val="0"/>
              </a:spcBef>
              <a:spcAft>
                <a:spcPct val="0"/>
              </a:spcAft>
            </a:pP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传入手机号与验证码，校验匹配是否成功</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@param </a:t>
            </a:r>
            <a:r>
              <a:rPr lang="en-US" altLang="zh-CN" sz="1400" i="1" dirty="0" err="1">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smsC</a:t>
            </a: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ode</a:t>
            </a:r>
            <a:b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3D3D3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@return</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boolean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checkCode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SMSCode</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smsCode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1317505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业务层设置获取验证码操作，并存储缓存，手机号为</a:t>
            </a:r>
            <a:r>
              <a:rPr lang="en-US" altLang="zh-CN" dirty="0"/>
              <a:t>key</a:t>
            </a:r>
            <a:r>
              <a:rPr lang="zh-CN" altLang="en-US" dirty="0"/>
              <a:t>，验证码为</a:t>
            </a:r>
            <a:r>
              <a:rPr lang="en-US" altLang="zh-CN" dirty="0"/>
              <a:t>value</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b="1" dirty="0">
                <a:solidFill>
                  <a:srgbClr val="C00000"/>
                </a:solidFill>
                <a:latin typeface="Consolas" panose="020B0609020204030204" pitchFamily="49" charset="0"/>
              </a:rPr>
              <a:t>@CachePut</a:t>
            </a:r>
            <a:r>
              <a:rPr lang="zh-CN" altLang="zh-CN" sz="1400" dirty="0">
                <a:solidFill>
                  <a:srgbClr val="080808"/>
                </a:solidFill>
                <a:latin typeface="Consolas" panose="020B0609020204030204" pitchFamily="49" charset="0"/>
              </a:rPr>
              <a:t>(value = </a:t>
            </a:r>
            <a:r>
              <a:rPr lang="zh-CN" altLang="zh-CN" sz="1400" dirty="0">
                <a:solidFill>
                  <a:srgbClr val="067D17"/>
                </a:solidFill>
                <a:latin typeface="Consolas" panose="020B0609020204030204" pitchFamily="49" charset="0"/>
              </a:rPr>
              <a:t>"smsCode"</a:t>
            </a:r>
            <a:r>
              <a:rPr lang="zh-CN" altLang="zh-CN" sz="1400" dirty="0">
                <a:solidFill>
                  <a:srgbClr val="080808"/>
                </a:solidFill>
                <a:latin typeface="Consolas" panose="020B0609020204030204" pitchFamily="49" charset="0"/>
              </a:rPr>
              <a:t>,key=</a:t>
            </a:r>
            <a:r>
              <a:rPr lang="zh-CN" altLang="zh-CN" sz="1400" dirty="0">
                <a:solidFill>
                  <a:srgbClr val="067D17"/>
                </a:solidFill>
                <a:latin typeface="Consolas" panose="020B0609020204030204" pitchFamily="49" charset="0"/>
              </a:rPr>
              <a:t>"#tele"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781103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缓存使用案例</a:t>
            </a:r>
            <a:r>
              <a:rPr lang="en-US" altLang="zh-CN" dirty="0"/>
              <a:t>——</a:t>
            </a:r>
            <a:r>
              <a:rPr lang="zh-CN" altLang="en-US" dirty="0"/>
              <a:t>手机验证码</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业务层设置校验验证码操作，校验码通过缓存读取，返回校验结果</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815882"/>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SMSCode </a:t>
            </a:r>
            <a:r>
              <a:rPr lang="zh-CN" altLang="zh-CN" sz="1400" dirty="0">
                <a:solidFill>
                  <a:srgbClr val="080808"/>
                </a:solidFill>
                <a:latin typeface="Consolas" panose="020B0609020204030204" pitchFamily="49" charset="0"/>
              </a:rPr>
              <a:t>smsCode)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取出内存中的验证码与传递过来的验证码比对，如果相同，返回</a:t>
            </a:r>
            <a:r>
              <a:rPr lang="zh-CN" altLang="zh-CN" sz="1400" i="1" dirty="0">
                <a:solidFill>
                  <a:srgbClr val="8C8C8C"/>
                </a:solidFill>
                <a:latin typeface="Consolas" panose="020B0609020204030204" pitchFamily="49" charset="0"/>
              </a:rPr>
              <a:t>true</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smsCode.getCode();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cacheCode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.get(smsCode.getTele());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.equals(</a:t>
            </a:r>
            <a:r>
              <a:rPr lang="zh-CN" altLang="zh-CN" sz="1400" dirty="0">
                <a:solidFill>
                  <a:srgbClr val="000000"/>
                </a:solidFill>
                <a:latin typeface="Consolas" panose="020B0609020204030204" pitchFamily="49" charset="0"/>
              </a:rPr>
              <a:t>cacheCode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4296858"/>
            <a:ext cx="9860586"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CodeUtils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@Cacheable</a:t>
            </a:r>
            <a:r>
              <a:rPr lang="zh-CN" altLang="zh-CN" sz="1400" dirty="0">
                <a:solidFill>
                  <a:srgbClr val="080808"/>
                </a:solidFill>
                <a:latin typeface="Consolas" panose="020B0609020204030204" pitchFamily="49" charset="0"/>
              </a:rPr>
              <a:t>(value = </a:t>
            </a:r>
            <a:r>
              <a:rPr lang="zh-CN" altLang="zh-CN" sz="1400" dirty="0">
                <a:solidFill>
                  <a:srgbClr val="067D17"/>
                </a:solidFill>
                <a:latin typeface="Consolas" panose="020B0609020204030204" pitchFamily="49" charset="0"/>
              </a:rPr>
              <a:t>"smsCode"</a:t>
            </a:r>
            <a:r>
              <a:rPr lang="zh-CN" altLang="zh-CN" sz="1400" dirty="0">
                <a:solidFill>
                  <a:srgbClr val="080808"/>
                </a:solidFill>
                <a:latin typeface="Consolas" panose="020B0609020204030204" pitchFamily="49" charset="0"/>
              </a:rPr>
              <a:t>,key=</a:t>
            </a:r>
            <a:r>
              <a:rPr lang="zh-CN" altLang="zh-CN" sz="1400" dirty="0">
                <a:solidFill>
                  <a:srgbClr val="067D17"/>
                </a:solidFill>
                <a:latin typeface="Consolas" panose="020B0609020204030204" pitchFamily="49" charset="0"/>
              </a:rPr>
              <a:t>"#tele"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null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4233743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latin typeface="Consolas" panose="020B0609020204030204" pitchFamily="49" charset="0"/>
                <a:sym typeface="Consolas" panose="020B0609020204030204" pitchFamily="49" charset="0"/>
              </a:rPr>
              <a:t>手机验证码案例实现</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760357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禁用热部署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设置高优先级属性禁用热部署</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setProperty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"spring.devtools.restart.enabled"</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"false"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SSMPApplication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738249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0287658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加入</a:t>
            </a:r>
            <a:r>
              <a:rPr lang="en-US" altLang="zh-CN" dirty="0" err="1"/>
              <a:t>Ehcache</a:t>
            </a:r>
            <a:r>
              <a:rPr lang="zh-CN" altLang="en-US" dirty="0"/>
              <a:t>坐标（缓存供应商实现）</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&gt;net.sf.ehcache&lt;/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&gt;ehcache&lt;/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152590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缓存设定为使用</a:t>
            </a:r>
            <a:r>
              <a:rPr lang="en-US" altLang="zh-CN" dirty="0" err="1"/>
              <a:t>Ehcache</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ehcache</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ehcache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config</a:t>
            </a:r>
            <a:r>
              <a:rPr lang="zh-CN" altLang="zh-CN" sz="1400" dirty="0">
                <a:solidFill>
                  <a:srgbClr val="080808"/>
                </a:solidFill>
                <a:latin typeface="Consolas" panose="020B0609020204030204" pitchFamily="49" charset="0"/>
              </a:rPr>
              <a:t>: ehcache.xml</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58226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提供</a:t>
            </a:r>
            <a:r>
              <a:rPr lang="en-US" altLang="zh-CN" dirty="0" err="1"/>
              <a:t>ehcache</a:t>
            </a:r>
            <a:r>
              <a:rPr lang="zh-CN" altLang="en-US" dirty="0"/>
              <a:t>配置文件</a:t>
            </a:r>
            <a:r>
              <a:rPr lang="en-US" altLang="zh-CN" dirty="0"/>
              <a:t>ehcache.xml</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i="1" dirty="0">
                <a:solidFill>
                  <a:srgbClr val="080808"/>
                </a:solidFill>
                <a:latin typeface="Consolas" panose="020B0609020204030204" pitchFamily="49" charset="0"/>
              </a:rPr>
              <a:t>&lt;?</a:t>
            </a:r>
            <a:r>
              <a:rPr lang="zh-CN" altLang="zh-CN" sz="1400" dirty="0">
                <a:solidFill>
                  <a:srgbClr val="174AD4"/>
                </a:solidFill>
                <a:latin typeface="Consolas" panose="020B0609020204030204" pitchFamily="49" charset="0"/>
              </a:rPr>
              <a:t>xml version</a:t>
            </a:r>
            <a:r>
              <a:rPr lang="zh-CN" altLang="zh-CN" sz="1400" dirty="0">
                <a:solidFill>
                  <a:srgbClr val="067D17"/>
                </a:solidFill>
                <a:latin typeface="Consolas" panose="020B0609020204030204" pitchFamily="49" charset="0"/>
              </a:rPr>
              <a:t>="1.0" </a:t>
            </a:r>
            <a:r>
              <a:rPr lang="zh-CN" altLang="zh-CN" sz="1400" dirty="0">
                <a:solidFill>
                  <a:srgbClr val="174AD4"/>
                </a:solidFill>
                <a:latin typeface="Consolas" panose="020B0609020204030204" pitchFamily="49" charset="0"/>
              </a:rPr>
              <a:t>encoding</a:t>
            </a:r>
            <a:r>
              <a:rPr lang="zh-CN" altLang="zh-CN" sz="1400" dirty="0">
                <a:solidFill>
                  <a:srgbClr val="067D17"/>
                </a:solidFill>
                <a:latin typeface="Consolas" panose="020B0609020204030204" pitchFamily="49" charset="0"/>
              </a:rPr>
              <a:t>="UTF-8"</a:t>
            </a:r>
            <a:r>
              <a:rPr lang="zh-CN" altLang="zh-CN" sz="1400" i="1" dirty="0">
                <a:solidFill>
                  <a:srgbClr val="080808"/>
                </a:solidFill>
                <a:latin typeface="Consolas" panose="020B0609020204030204" pitchFamily="49" charset="0"/>
              </a:rPr>
              <a:t>?&gt;</a:t>
            </a:r>
            <a:br>
              <a:rPr lang="zh-CN" altLang="zh-CN" sz="1400" i="1"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 </a:t>
            </a:r>
            <a:r>
              <a:rPr lang="zh-CN" altLang="zh-CN" sz="1400" dirty="0">
                <a:solidFill>
                  <a:srgbClr val="174AD4"/>
                </a:solidFill>
                <a:latin typeface="Consolas" panose="020B0609020204030204" pitchFamily="49" charset="0"/>
              </a:rPr>
              <a:t>xmlns:</a:t>
            </a:r>
            <a:r>
              <a:rPr lang="zh-CN" altLang="zh-CN" sz="1400" dirty="0">
                <a:solidFill>
                  <a:srgbClr val="871094"/>
                </a:solidFill>
                <a:latin typeface="Consolas" panose="020B0609020204030204" pitchFamily="49" charset="0"/>
              </a:rPr>
              <a:t>xsi</a:t>
            </a:r>
            <a:r>
              <a:rPr lang="zh-CN" altLang="zh-CN" sz="1400" dirty="0">
                <a:solidFill>
                  <a:srgbClr val="067D17"/>
                </a:solidFill>
                <a:latin typeface="Consolas" panose="020B0609020204030204" pitchFamily="49" charset="0"/>
              </a:rPr>
              <a:t>="http://www.w3.org/2001/XMLSchema-instance"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871094"/>
                </a:solidFill>
                <a:latin typeface="Consolas" panose="020B0609020204030204" pitchFamily="49" charset="0"/>
              </a:rPr>
              <a:t>xsi</a:t>
            </a:r>
            <a:r>
              <a:rPr lang="zh-CN" altLang="zh-CN" sz="1400" dirty="0">
                <a:solidFill>
                  <a:srgbClr val="174AD4"/>
                </a:solidFill>
                <a:latin typeface="Consolas" panose="020B0609020204030204" pitchFamily="49" charset="0"/>
              </a:rPr>
              <a:t>:noNamespaceSchemaLocation</a:t>
            </a:r>
            <a:r>
              <a:rPr lang="zh-CN" altLang="zh-CN" sz="1400" dirty="0">
                <a:solidFill>
                  <a:srgbClr val="067D17"/>
                </a:solidFill>
                <a:latin typeface="Consolas" panose="020B0609020204030204" pitchFamily="49" charset="0"/>
              </a:rPr>
              <a:t>="http://ehcache.org/ehcache.xsd"</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updateCheck</a:t>
            </a:r>
            <a:r>
              <a:rPr lang="zh-CN" altLang="zh-CN" sz="1400" dirty="0">
                <a:solidFill>
                  <a:srgbClr val="067D17"/>
                </a:solidFill>
                <a:latin typeface="Consolas" panose="020B0609020204030204" pitchFamily="49" charset="0"/>
              </a:rPr>
              <a:t>="false"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&lt;!--</a:t>
            </a:r>
            <a:r>
              <a:rPr lang="zh-CN" altLang="zh-CN" sz="1400" i="1" dirty="0">
                <a:solidFill>
                  <a:srgbClr val="8C8C8C"/>
                </a:solidFill>
                <a:latin typeface="宋体" panose="02010600030101010101" pitchFamily="2" charset="-122"/>
                <a:ea typeface="宋体" panose="02010600030101010101" pitchFamily="2" charset="-122"/>
              </a:rPr>
              <a:t>默认缓存策略 </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external</a:t>
            </a:r>
            <a:r>
              <a:rPr lang="zh-CN" altLang="zh-CN" sz="1400" i="1" dirty="0">
                <a:solidFill>
                  <a:srgbClr val="8C8C8C"/>
                </a:solidFill>
                <a:latin typeface="宋体" panose="02010600030101010101" pitchFamily="2" charset="-122"/>
                <a:ea typeface="宋体" panose="02010600030101010101" pitchFamily="2" charset="-122"/>
              </a:rPr>
              <a:t>：是否永久存在，设置为</a:t>
            </a:r>
            <a:r>
              <a:rPr lang="zh-CN" altLang="zh-CN" sz="1400" i="1" dirty="0">
                <a:solidFill>
                  <a:srgbClr val="8C8C8C"/>
                </a:solidFill>
                <a:latin typeface="Consolas" panose="020B0609020204030204" pitchFamily="49" charset="0"/>
              </a:rPr>
              <a:t>true</a:t>
            </a:r>
            <a:r>
              <a:rPr lang="zh-CN" altLang="zh-CN" sz="1400" i="1" dirty="0">
                <a:solidFill>
                  <a:srgbClr val="8C8C8C"/>
                </a:solidFill>
                <a:latin typeface="宋体" panose="02010600030101010101" pitchFamily="2" charset="-122"/>
                <a:ea typeface="宋体" panose="02010600030101010101" pitchFamily="2" charset="-122"/>
              </a:rPr>
              <a:t>则不会被清除，此时与</a:t>
            </a:r>
            <a:r>
              <a:rPr lang="zh-CN" altLang="zh-CN" sz="1400" i="1" dirty="0">
                <a:solidFill>
                  <a:srgbClr val="8C8C8C"/>
                </a:solidFill>
                <a:latin typeface="Consolas" panose="020B0609020204030204" pitchFamily="49" charset="0"/>
              </a:rPr>
              <a:t>timeout</a:t>
            </a:r>
            <a:r>
              <a:rPr lang="zh-CN" altLang="zh-CN" sz="1400" i="1" dirty="0">
                <a:solidFill>
                  <a:srgbClr val="8C8C8C"/>
                </a:solidFill>
                <a:latin typeface="宋体" panose="02010600030101010101" pitchFamily="2" charset="-122"/>
                <a:ea typeface="宋体" panose="02010600030101010101" pitchFamily="2" charset="-122"/>
              </a:rPr>
              <a:t>冲突，通常设置为</a:t>
            </a:r>
            <a:r>
              <a:rPr lang="zh-CN" altLang="zh-CN" sz="1400" i="1" dirty="0">
                <a:solidFill>
                  <a:srgbClr val="8C8C8C"/>
                </a:solidFill>
                <a:latin typeface="Consolas" panose="020B0609020204030204" pitchFamily="49" charset="0"/>
              </a:rPr>
              <a:t>false--&gt;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diskPersistent</a:t>
            </a:r>
            <a:r>
              <a:rPr lang="zh-CN" altLang="zh-CN" sz="1400" i="1" dirty="0">
                <a:solidFill>
                  <a:srgbClr val="8C8C8C"/>
                </a:solidFill>
                <a:latin typeface="宋体" panose="02010600030101010101" pitchFamily="2" charset="-122"/>
                <a:ea typeface="宋体" panose="02010600030101010101" pitchFamily="2" charset="-122"/>
              </a:rPr>
              <a:t>：是否启用磁盘持久化</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maxElementsInMemory</a:t>
            </a:r>
            <a:r>
              <a:rPr lang="zh-CN" altLang="zh-CN" sz="1400" i="1" dirty="0">
                <a:solidFill>
                  <a:srgbClr val="8C8C8C"/>
                </a:solidFill>
                <a:latin typeface="宋体" panose="02010600030101010101" pitchFamily="2" charset="-122"/>
                <a:ea typeface="宋体" panose="02010600030101010101" pitchFamily="2" charset="-122"/>
              </a:rPr>
              <a:t>：最大缓存数量</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overflowToDisk</a:t>
            </a:r>
            <a:r>
              <a:rPr lang="zh-CN" altLang="zh-CN" sz="1400" i="1" dirty="0">
                <a:solidFill>
                  <a:srgbClr val="8C8C8C"/>
                </a:solidFill>
                <a:latin typeface="宋体" panose="02010600030101010101" pitchFamily="2" charset="-122"/>
                <a:ea typeface="宋体" panose="02010600030101010101" pitchFamily="2" charset="-122"/>
              </a:rPr>
              <a:t>：超过最大缓存数量是否持久化到磁盘</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timeToIdleSeconds</a:t>
            </a:r>
            <a:r>
              <a:rPr lang="zh-CN" altLang="zh-CN" sz="1400" i="1" dirty="0">
                <a:solidFill>
                  <a:srgbClr val="8C8C8C"/>
                </a:solidFill>
                <a:latin typeface="宋体" panose="02010600030101010101" pitchFamily="2" charset="-122"/>
                <a:ea typeface="宋体" panose="02010600030101010101" pitchFamily="2" charset="-122"/>
              </a:rPr>
              <a:t>：最大不活动间隔，设置过长缓存容易溢出，设置过短无效果</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timeToLiveSeconds</a:t>
            </a:r>
            <a:r>
              <a:rPr lang="zh-CN" altLang="zh-CN" sz="1400" i="1" dirty="0">
                <a:solidFill>
                  <a:srgbClr val="8C8C8C"/>
                </a:solidFill>
                <a:latin typeface="宋体" panose="02010600030101010101" pitchFamily="2" charset="-122"/>
                <a:ea typeface="宋体" panose="02010600030101010101" pitchFamily="2" charset="-122"/>
              </a:rPr>
              <a:t>：最大存活时间</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&lt;!-- memoryStoreEvictionPolicy</a:t>
            </a:r>
            <a:r>
              <a:rPr lang="zh-CN" altLang="zh-CN" sz="1400" i="1" dirty="0">
                <a:solidFill>
                  <a:srgbClr val="8C8C8C"/>
                </a:solidFill>
                <a:latin typeface="宋体" panose="02010600030101010101" pitchFamily="2" charset="-122"/>
                <a:ea typeface="宋体" panose="02010600030101010101" pitchFamily="2" charset="-122"/>
              </a:rPr>
              <a:t>：缓存清除策略</a:t>
            </a:r>
            <a:r>
              <a:rPr lang="zh-CN" altLang="zh-CN" sz="1400" i="1" dirty="0">
                <a:solidFill>
                  <a:srgbClr val="8C8C8C"/>
                </a:solidFill>
                <a:latin typeface="Consolas" panose="020B0609020204030204" pitchFamily="49" charset="0"/>
              </a:rPr>
              <a:t>--&gt;</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defaultCache</a:t>
            </a:r>
            <a:br>
              <a:rPr lang="zh-CN" altLang="zh-CN" sz="1400" dirty="0">
                <a:solidFill>
                  <a:srgbClr val="0033B3"/>
                </a:solidFill>
                <a:latin typeface="Consolas" panose="020B0609020204030204" pitchFamily="49" charset="0"/>
              </a:rPr>
            </a:br>
            <a:r>
              <a:rPr lang="zh-CN" altLang="zh-CN" sz="1400" dirty="0">
                <a:solidFill>
                  <a:srgbClr val="0033B3"/>
                </a:solidFill>
                <a:latin typeface="Consolas" panose="020B0609020204030204" pitchFamily="49" charset="0"/>
              </a:rPr>
              <a:t>            </a:t>
            </a:r>
            <a:r>
              <a:rPr lang="zh-CN" altLang="zh-CN" sz="1400" dirty="0">
                <a:solidFill>
                  <a:srgbClr val="174AD4"/>
                </a:solidFill>
                <a:latin typeface="Consolas" panose="020B0609020204030204" pitchFamily="49" charset="0"/>
              </a:rPr>
              <a:t>eternal</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diskPersistent</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maxElementsInMemory</a:t>
            </a:r>
            <a:r>
              <a:rPr lang="zh-CN" altLang="zh-CN" sz="1400" dirty="0">
                <a:solidFill>
                  <a:srgbClr val="067D17"/>
                </a:solidFill>
                <a:latin typeface="Consolas" panose="020B0609020204030204" pitchFamily="49" charset="0"/>
              </a:rPr>
              <a:t>="1000"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overflowToDisk</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timeToIdleSeconds</a:t>
            </a:r>
            <a:r>
              <a:rPr lang="zh-CN" altLang="zh-CN" sz="1400" dirty="0">
                <a:solidFill>
                  <a:srgbClr val="067D17"/>
                </a:solidFill>
                <a:latin typeface="Consolas" panose="020B0609020204030204" pitchFamily="49" charset="0"/>
              </a:rPr>
              <a:t>="60"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timeToLiveSeconds</a:t>
            </a:r>
            <a:r>
              <a:rPr lang="zh-CN" altLang="zh-CN" sz="1400" dirty="0">
                <a:solidFill>
                  <a:srgbClr val="067D17"/>
                </a:solidFill>
                <a:latin typeface="Consolas" panose="020B0609020204030204" pitchFamily="49" charset="0"/>
              </a:rPr>
              <a:t>="60"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memoryStoreEvictionPolicy</a:t>
            </a:r>
            <a:r>
              <a:rPr lang="zh-CN" altLang="zh-CN" sz="1400" dirty="0">
                <a:solidFill>
                  <a:srgbClr val="067D17"/>
                </a:solidFill>
                <a:latin typeface="Consolas" panose="020B0609020204030204" pitchFamily="49" charset="0"/>
              </a:rPr>
              <a:t>="LRU" </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9521026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Ehcache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提供</a:t>
            </a:r>
            <a:r>
              <a:rPr lang="en-US" altLang="zh-CN" dirty="0" err="1"/>
              <a:t>ehcache</a:t>
            </a:r>
            <a:r>
              <a:rPr lang="zh-CN" altLang="en-US" dirty="0"/>
              <a:t>配置文件</a:t>
            </a:r>
            <a:r>
              <a:rPr lang="en-US" altLang="zh-CN" dirty="0"/>
              <a:t>ehcache.xml</a:t>
            </a: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108543"/>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i="1" dirty="0">
                <a:solidFill>
                  <a:srgbClr val="080808"/>
                </a:solidFill>
                <a:latin typeface="Consolas" panose="020B0609020204030204" pitchFamily="49" charset="0"/>
              </a:rPr>
              <a:t>&lt;?</a:t>
            </a:r>
            <a:r>
              <a:rPr lang="zh-CN" altLang="zh-CN" sz="1400" dirty="0">
                <a:solidFill>
                  <a:srgbClr val="174AD4"/>
                </a:solidFill>
                <a:latin typeface="Consolas" panose="020B0609020204030204" pitchFamily="49" charset="0"/>
              </a:rPr>
              <a:t>xml version</a:t>
            </a:r>
            <a:r>
              <a:rPr lang="zh-CN" altLang="zh-CN" sz="1400" dirty="0">
                <a:solidFill>
                  <a:srgbClr val="067D17"/>
                </a:solidFill>
                <a:latin typeface="Consolas" panose="020B0609020204030204" pitchFamily="49" charset="0"/>
              </a:rPr>
              <a:t>="1.0" </a:t>
            </a:r>
            <a:r>
              <a:rPr lang="zh-CN" altLang="zh-CN" sz="1400" dirty="0">
                <a:solidFill>
                  <a:srgbClr val="174AD4"/>
                </a:solidFill>
                <a:latin typeface="Consolas" panose="020B0609020204030204" pitchFamily="49" charset="0"/>
              </a:rPr>
              <a:t>encoding</a:t>
            </a:r>
            <a:r>
              <a:rPr lang="zh-CN" altLang="zh-CN" sz="1400" dirty="0">
                <a:solidFill>
                  <a:srgbClr val="067D17"/>
                </a:solidFill>
                <a:latin typeface="Consolas" panose="020B0609020204030204" pitchFamily="49" charset="0"/>
              </a:rPr>
              <a:t>="UTF-8"</a:t>
            </a:r>
            <a:r>
              <a:rPr lang="zh-CN" altLang="zh-CN" sz="1400" i="1" dirty="0">
                <a:solidFill>
                  <a:srgbClr val="080808"/>
                </a:solidFill>
                <a:latin typeface="Consolas" panose="020B0609020204030204" pitchFamily="49" charset="0"/>
              </a:rPr>
              <a:t>?&gt;</a:t>
            </a:r>
            <a:br>
              <a:rPr lang="zh-CN" altLang="zh-CN" sz="1400" i="1"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 </a:t>
            </a:r>
            <a:r>
              <a:rPr lang="zh-CN" altLang="zh-CN" sz="1400" dirty="0">
                <a:solidFill>
                  <a:srgbClr val="174AD4"/>
                </a:solidFill>
                <a:latin typeface="Consolas" panose="020B0609020204030204" pitchFamily="49" charset="0"/>
              </a:rPr>
              <a:t>xmlns:</a:t>
            </a:r>
            <a:r>
              <a:rPr lang="zh-CN" altLang="zh-CN" sz="1400" dirty="0">
                <a:solidFill>
                  <a:srgbClr val="871094"/>
                </a:solidFill>
                <a:latin typeface="Consolas" panose="020B0609020204030204" pitchFamily="49" charset="0"/>
              </a:rPr>
              <a:t>xsi</a:t>
            </a:r>
            <a:r>
              <a:rPr lang="zh-CN" altLang="zh-CN" sz="1400" dirty="0">
                <a:solidFill>
                  <a:srgbClr val="067D17"/>
                </a:solidFill>
                <a:latin typeface="Consolas" panose="020B0609020204030204" pitchFamily="49" charset="0"/>
              </a:rPr>
              <a:t>="http://www.w3.org/2001/XMLSchema-instance"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871094"/>
                </a:solidFill>
                <a:latin typeface="Consolas" panose="020B0609020204030204" pitchFamily="49" charset="0"/>
              </a:rPr>
              <a:t>xsi</a:t>
            </a:r>
            <a:r>
              <a:rPr lang="zh-CN" altLang="zh-CN" sz="1400" dirty="0">
                <a:solidFill>
                  <a:srgbClr val="174AD4"/>
                </a:solidFill>
                <a:latin typeface="Consolas" panose="020B0609020204030204" pitchFamily="49" charset="0"/>
              </a:rPr>
              <a:t>:noNamespaceSchemaLocation</a:t>
            </a:r>
            <a:r>
              <a:rPr lang="zh-CN" altLang="zh-CN" sz="1400" dirty="0">
                <a:solidFill>
                  <a:srgbClr val="067D17"/>
                </a:solidFill>
                <a:latin typeface="Consolas" panose="020B0609020204030204" pitchFamily="49" charset="0"/>
              </a:rPr>
              <a:t>="http://ehcache.org/ehcache.xsd"</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updateCheck</a:t>
            </a:r>
            <a:r>
              <a:rPr lang="zh-CN" altLang="zh-CN" sz="1400" dirty="0">
                <a:solidFill>
                  <a:srgbClr val="067D17"/>
                </a:solidFill>
                <a:latin typeface="Consolas" panose="020B0609020204030204" pitchFamily="49" charset="0"/>
              </a:rPr>
              <a:t>="false"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cache</a:t>
            </a:r>
            <a:br>
              <a:rPr lang="zh-CN" altLang="zh-CN" sz="1400" dirty="0">
                <a:solidFill>
                  <a:srgbClr val="0033B3"/>
                </a:solidFill>
                <a:latin typeface="Consolas" panose="020B0609020204030204" pitchFamily="49" charset="0"/>
              </a:rPr>
            </a:br>
            <a:r>
              <a:rPr lang="zh-CN" altLang="zh-CN" sz="1400" dirty="0">
                <a:solidFill>
                  <a:srgbClr val="0033B3"/>
                </a:solidFill>
                <a:latin typeface="Consolas" panose="020B0609020204030204" pitchFamily="49" charset="0"/>
              </a:rPr>
              <a:t>            </a:t>
            </a:r>
            <a:r>
              <a:rPr lang="zh-CN" altLang="zh-CN" sz="1400" b="1" dirty="0">
                <a:solidFill>
                  <a:srgbClr val="AD2A26"/>
                </a:solidFill>
                <a:latin typeface="Consolas" panose="020B0609020204030204" pitchFamily="49" charset="0"/>
              </a:rPr>
              <a:t>name</a:t>
            </a:r>
            <a:r>
              <a:rPr lang="zh-CN" altLang="zh-CN" sz="1400" dirty="0">
                <a:solidFill>
                  <a:srgbClr val="067D17"/>
                </a:solidFill>
                <a:latin typeface="Consolas" panose="020B0609020204030204" pitchFamily="49" charset="0"/>
              </a:rPr>
              <a:t>="smsCode"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eternal</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diskPersistent</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maxElementsInMemory</a:t>
            </a:r>
            <a:r>
              <a:rPr lang="zh-CN" altLang="zh-CN" sz="1400" dirty="0">
                <a:solidFill>
                  <a:srgbClr val="067D17"/>
                </a:solidFill>
                <a:latin typeface="Consolas" panose="020B0609020204030204" pitchFamily="49" charset="0"/>
              </a:rPr>
              <a:t>="1000"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overflowToDisk</a:t>
            </a:r>
            <a:r>
              <a:rPr lang="zh-CN" altLang="zh-CN" sz="1400" dirty="0">
                <a:solidFill>
                  <a:srgbClr val="067D17"/>
                </a:solidFill>
                <a:latin typeface="Consolas" panose="020B0609020204030204" pitchFamily="49" charset="0"/>
              </a:rPr>
              <a:t>="false"</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timeToIdleSeconds</a:t>
            </a:r>
            <a:r>
              <a:rPr lang="zh-CN" altLang="zh-CN" sz="1400" dirty="0">
                <a:solidFill>
                  <a:srgbClr val="067D17"/>
                </a:solidFill>
                <a:latin typeface="Consolas" panose="020B0609020204030204" pitchFamily="49" charset="0"/>
              </a:rPr>
              <a:t>="10"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timeToLiveSeconds</a:t>
            </a:r>
            <a:r>
              <a:rPr lang="zh-CN" altLang="zh-CN" sz="1400" dirty="0">
                <a:solidFill>
                  <a:srgbClr val="067D17"/>
                </a:solidFill>
                <a:latin typeface="Consolas" panose="020B0609020204030204" pitchFamily="49" charset="0"/>
              </a:rPr>
              <a:t>="10"</a:t>
            </a:r>
            <a:br>
              <a:rPr lang="zh-CN" altLang="zh-CN" sz="1400" dirty="0">
                <a:solidFill>
                  <a:srgbClr val="067D17"/>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174AD4"/>
                </a:solidFill>
                <a:latin typeface="Consolas" panose="020B0609020204030204" pitchFamily="49" charset="0"/>
              </a:rPr>
              <a:t>memoryStoreEvictionPolicy</a:t>
            </a:r>
            <a:r>
              <a:rPr lang="zh-CN" altLang="zh-CN" sz="1400" dirty="0">
                <a:solidFill>
                  <a:srgbClr val="067D17"/>
                </a:solidFill>
                <a:latin typeface="Consolas" panose="020B0609020204030204" pitchFamily="49" charset="0"/>
              </a:rPr>
              <a:t>="LRU" </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ehcache</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5047534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变更缓存供应商为</a:t>
            </a:r>
            <a:r>
              <a:rPr lang="en-US" altLang="zh-CN" sz="1600" dirty="0" err="1">
                <a:solidFill>
                  <a:srgbClr val="080808"/>
                </a:solidFill>
                <a:latin typeface="Consolas" panose="020B0609020204030204" pitchFamily="49" charset="0"/>
                <a:sym typeface="Consolas" panose="020B0609020204030204" pitchFamily="49" charset="0"/>
              </a:rPr>
              <a:t>Ehcache</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7204957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10872291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加入</a:t>
            </a:r>
            <a:r>
              <a:rPr lang="en-US" altLang="zh-CN" dirty="0" err="1"/>
              <a:t>Redis</a:t>
            </a:r>
            <a:r>
              <a:rPr lang="zh-CN" altLang="en-US" dirty="0"/>
              <a:t>坐标（缓存供应商实现）</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&gt;spring-boot-starter-data-redis&lt;/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372589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Redis</a:t>
            </a:r>
            <a:r>
              <a:rPr lang="zh-CN" altLang="en-US" dirty="0"/>
              <a:t>服务器，缓存设定为使用</a:t>
            </a:r>
            <a:r>
              <a:rPr lang="en-US" altLang="zh-CN" dirty="0" err="1"/>
              <a:t>Redis</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99561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redis</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4629476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a:t>
            </a:r>
            <a:r>
              <a:rPr lang="en-US" altLang="zh-CN" dirty="0" err="1"/>
              <a:t>Redis</a:t>
            </a:r>
            <a:r>
              <a:rPr lang="zh-CN" altLang="en-US" dirty="0"/>
              <a:t>相关配置</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redis</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en-US"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use-key-prefix</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是否使用前缀名（系统定义前缀名）</a:t>
            </a:r>
            <a:endParaRPr lang="en-US" altLang="zh-CN" sz="1400" i="1" dirty="0">
              <a:solidFill>
                <a:srgbClr val="8C8C8C"/>
              </a:solidFill>
              <a:latin typeface="宋体" panose="02010600030101010101" pitchFamily="2" charset="-122"/>
              <a:ea typeface="宋体" panose="02010600030101010101" pitchFamily="2" charset="-122"/>
            </a:endParaRPr>
          </a:p>
          <a:p>
            <a:pPr lvl="0" eaLnBrk="0" fontAlgn="base" hangingPunct="0">
              <a:lnSpc>
                <a:spcPct val="150000"/>
              </a:lnSpc>
              <a:spcBef>
                <a:spcPct val="0"/>
              </a:spcBef>
              <a:spcAft>
                <a:spcPct val="0"/>
              </a:spcAft>
            </a:pPr>
            <a:r>
              <a:rPr lang="en-US"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key-prefix</a:t>
            </a:r>
            <a:r>
              <a:rPr lang="zh-CN" altLang="zh-CN" sz="1400" dirty="0">
                <a:solidFill>
                  <a:srgbClr val="080808"/>
                </a:solidFill>
                <a:latin typeface="Consolas" panose="020B0609020204030204" pitchFamily="49" charset="0"/>
              </a:rPr>
              <a:t>: sms_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追加自定义前缀名</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time-to-live</a:t>
            </a:r>
            <a:r>
              <a:rPr lang="zh-CN" altLang="zh-CN" sz="1400" dirty="0">
                <a:solidFill>
                  <a:srgbClr val="080808"/>
                </a:solidFill>
                <a:latin typeface="Consolas" panose="020B0609020204030204" pitchFamily="49" charset="0"/>
              </a:rPr>
              <a:t>: 10s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有效时长</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cache-null-values</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false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是否允许存储空值</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708943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禁用热部署功能</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4632694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变更缓存供应商为</a:t>
            </a:r>
            <a:r>
              <a:rPr lang="en-US" altLang="zh-CN" sz="1600" dirty="0" err="1">
                <a:solidFill>
                  <a:srgbClr val="080808"/>
                </a:solidFill>
                <a:latin typeface="Consolas" panose="020B0609020204030204" pitchFamily="49" charset="0"/>
                <a:sym typeface="Consolas" panose="020B0609020204030204" pitchFamily="49" charset="0"/>
              </a:rPr>
              <a:t>Redis</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9709606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6821547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下载</a:t>
            </a:r>
            <a:r>
              <a:rPr lang="en-US" altLang="zh-CN" dirty="0" err="1"/>
              <a:t>memcached</a:t>
            </a:r>
            <a:endParaRPr lang="en-US" altLang="zh-CN" dirty="0"/>
          </a:p>
          <a:p>
            <a:pPr lvl="1">
              <a:buFont typeface="Wingdings" panose="05000000000000000000" pitchFamily="2" charset="2"/>
              <a:buChar char="u"/>
            </a:pPr>
            <a:r>
              <a:rPr lang="zh-CN" altLang="en-US" dirty="0">
                <a:solidFill>
                  <a:schemeClr val="tx1">
                    <a:lumMod val="85000"/>
                    <a:lumOff val="15000"/>
                  </a:schemeClr>
                </a:solidFill>
              </a:rPr>
              <a:t>地址：</a:t>
            </a:r>
            <a:r>
              <a:rPr lang="en-US" altLang="zh-CN" dirty="0">
                <a:solidFill>
                  <a:schemeClr val="tx1">
                    <a:lumMod val="85000"/>
                    <a:lumOff val="15000"/>
                  </a:schemeClr>
                </a:solidFill>
              </a:rPr>
              <a:t>https://www.runoob.com/memcached/window-install-memcached.html</a:t>
            </a:r>
          </a:p>
        </p:txBody>
      </p:sp>
    </p:spTree>
    <p:extLst>
      <p:ext uri="{BB962C8B-B14F-4D97-AF65-F5344CB8AC3E}">
        <p14:creationId xmlns:p14="http://schemas.microsoft.com/office/powerpoint/2010/main" val="5927671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安装</a:t>
            </a:r>
            <a:r>
              <a:rPr lang="en-US" altLang="zh-CN" dirty="0" err="1"/>
              <a:t>memcached</a:t>
            </a:r>
            <a:endParaRPr lang="en-US" altLang="zh-CN" dirty="0"/>
          </a:p>
          <a:p>
            <a:pPr lvl="1">
              <a:buFont typeface="Wingdings" panose="05000000000000000000" pitchFamily="2" charset="2"/>
              <a:buChar char="u"/>
            </a:pPr>
            <a:r>
              <a:rPr lang="zh-CN" altLang="en-US" dirty="0">
                <a:solidFill>
                  <a:schemeClr val="tx1">
                    <a:lumMod val="85000"/>
                    <a:lumOff val="15000"/>
                  </a:schemeClr>
                </a:solidFill>
              </a:rPr>
              <a:t>使用管理员身份运行</a:t>
            </a:r>
            <a:r>
              <a:rPr lang="en-US" altLang="zh-CN" dirty="0" err="1">
                <a:solidFill>
                  <a:schemeClr val="tx1">
                    <a:lumMod val="85000"/>
                    <a:lumOff val="15000"/>
                  </a:schemeClr>
                </a:solidFill>
              </a:rPr>
              <a:t>cmd</a:t>
            </a:r>
            <a:r>
              <a:rPr lang="zh-CN" altLang="en-US" dirty="0">
                <a:solidFill>
                  <a:schemeClr val="tx1">
                    <a:lumMod val="85000"/>
                    <a:lumOff val="15000"/>
                  </a:schemeClr>
                </a:solidFill>
              </a:rPr>
              <a:t>指令</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sz="18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安装</a:t>
            </a:r>
            <a:endParaRPr lang="en-US" altLang="zh-CN" dirty="0">
              <a:solidFill>
                <a:schemeClr val="tx1">
                  <a:lumMod val="85000"/>
                  <a:lumOff val="15000"/>
                </a:schemeClr>
              </a:solidFill>
            </a:endParaRPr>
          </a:p>
        </p:txBody>
      </p:sp>
      <p:pic>
        <p:nvPicPr>
          <p:cNvPr id="6" name="图片 5"/>
          <p:cNvPicPr>
            <a:picLocks noChangeAspect="1"/>
          </p:cNvPicPr>
          <p:nvPr/>
        </p:nvPicPr>
        <p:blipFill>
          <a:blip r:embed="rId3"/>
          <a:stretch>
            <a:fillRect/>
          </a:stretch>
        </p:blipFill>
        <p:spPr>
          <a:xfrm>
            <a:off x="1184174" y="2518048"/>
            <a:ext cx="3800475" cy="2562225"/>
          </a:xfrm>
          <a:prstGeom prst="rect">
            <a:avLst/>
          </a:prstGeom>
        </p:spPr>
      </p:pic>
      <p:sp>
        <p:nvSpPr>
          <p:cNvPr id="2" name="矩形 1"/>
          <p:cNvSpPr/>
          <p:nvPr/>
        </p:nvSpPr>
        <p:spPr>
          <a:xfrm>
            <a:off x="3089173" y="3735783"/>
            <a:ext cx="1882800" cy="396000"/>
          </a:xfrm>
          <a:prstGeom prst="rect">
            <a:avLst/>
          </a:prstGeom>
          <a:solidFill>
            <a:srgbClr val="AD2A2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544539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memcached.exe -d install</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6676554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891840" y="1519423"/>
            <a:ext cx="5627059" cy="5017813"/>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运行</a:t>
            </a:r>
            <a:r>
              <a:rPr lang="en-US" altLang="zh-CN" dirty="0" err="1"/>
              <a:t>memcached</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启动服务</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sz="18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停止服务</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2435498"/>
            <a:ext cx="4542458"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memcached.exe -d start</a:t>
            </a:r>
            <a:endParaRPr lang="zh-CN" altLang="zh-CN" sz="1600" dirty="0">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3333455"/>
            <a:ext cx="4542458"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memcached.exe -d stop</a:t>
            </a:r>
            <a:endParaRPr lang="zh-CN" altLang="zh-CN" sz="1600" dirty="0">
              <a:latin typeface="Consolas" panose="020B0609020204030204" pitchFamily="49" charset="0"/>
            </a:endParaRPr>
          </a:p>
        </p:txBody>
      </p:sp>
      <p:pic>
        <p:nvPicPr>
          <p:cNvPr id="10" name="图片 9"/>
          <p:cNvPicPr>
            <a:picLocks noChangeAspect="1"/>
          </p:cNvPicPr>
          <p:nvPr/>
        </p:nvPicPr>
        <p:blipFill>
          <a:blip r:embed="rId4"/>
          <a:stretch>
            <a:fillRect/>
          </a:stretch>
        </p:blipFill>
        <p:spPr>
          <a:xfrm>
            <a:off x="5891840" y="1519423"/>
            <a:ext cx="5627059" cy="5017813"/>
          </a:xfrm>
          <a:prstGeom prst="rect">
            <a:avLst/>
          </a:prstGeom>
        </p:spPr>
      </p:pic>
    </p:spTree>
    <p:extLst>
      <p:ext uri="{BB962C8B-B14F-4D97-AF65-F5344CB8AC3E}">
        <p14:creationId xmlns:p14="http://schemas.microsoft.com/office/powerpoint/2010/main" val="303240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memcached</a:t>
            </a:r>
            <a:r>
              <a:rPr lang="zh-CN" altLang="en-US" sz="1600" dirty="0">
                <a:solidFill>
                  <a:srgbClr val="080808"/>
                </a:solidFill>
                <a:latin typeface="Consolas" panose="020B0609020204030204" pitchFamily="49" charset="0"/>
              </a:rPr>
              <a:t>下载与安装</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sym typeface="Consolas" panose="020B0609020204030204" pitchFamily="49" charset="0"/>
              </a:rPr>
              <a:t>memcached</a:t>
            </a:r>
            <a:r>
              <a:rPr lang="zh-CN" altLang="en-US" sz="1600" dirty="0">
                <a:solidFill>
                  <a:srgbClr val="080808"/>
                </a:solidFill>
                <a:latin typeface="Consolas" panose="020B0609020204030204" pitchFamily="49" charset="0"/>
                <a:sym typeface="Consolas" panose="020B0609020204030204" pitchFamily="49" charset="0"/>
              </a:rPr>
              <a:t>启动与退出</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9702126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latin typeface="Consolas" panose="020B0609020204030204" pitchFamily="49" charset="0"/>
              </a:rPr>
              <a:t>memcached</a:t>
            </a:r>
            <a:r>
              <a:rPr lang="zh-CN" altLang="en-US" dirty="0">
                <a:latin typeface="Consolas" panose="020B0609020204030204" pitchFamily="49" charset="0"/>
              </a:rPr>
              <a:t>客户端选择</a:t>
            </a:r>
            <a:endParaRPr lang="en-US" altLang="zh-CN" dirty="0">
              <a:latin typeface="Consolas" panose="020B0609020204030204" pitchFamily="49" charset="0"/>
            </a:endParaRPr>
          </a:p>
          <a:p>
            <a:pPr lvl="1">
              <a:buFont typeface="Wingdings" panose="05000000000000000000" pitchFamily="2" charset="2"/>
              <a:buChar char="u"/>
            </a:pPr>
            <a:r>
              <a:rPr lang="en-US" altLang="zh-CN" dirty="0" err="1">
                <a:solidFill>
                  <a:schemeClr val="tx1">
                    <a:lumMod val="85000"/>
                    <a:lumOff val="15000"/>
                  </a:schemeClr>
                </a:solidFill>
                <a:latin typeface="Consolas" panose="020B0609020204030204" pitchFamily="49" charset="0"/>
              </a:rPr>
              <a:t>Memcached</a:t>
            </a:r>
            <a:r>
              <a:rPr lang="en-US" altLang="zh-CN" dirty="0">
                <a:solidFill>
                  <a:schemeClr val="tx1">
                    <a:lumMod val="85000"/>
                    <a:lumOff val="15000"/>
                  </a:schemeClr>
                </a:solidFill>
                <a:latin typeface="Consolas" panose="020B0609020204030204" pitchFamily="49" charset="0"/>
              </a:rPr>
              <a:t> Client for Java</a:t>
            </a:r>
            <a:r>
              <a:rPr lang="zh-CN" altLang="en-US" dirty="0">
                <a:solidFill>
                  <a:schemeClr val="tx1">
                    <a:lumMod val="85000"/>
                    <a:lumOff val="15000"/>
                  </a:schemeClr>
                </a:solidFill>
                <a:latin typeface="Consolas" panose="020B0609020204030204" pitchFamily="49" charset="0"/>
              </a:rPr>
              <a:t>：最早期客户端，稳定可靠，用户群广</a:t>
            </a:r>
            <a:endParaRPr lang="en-US" altLang="zh-CN" dirty="0">
              <a:solidFill>
                <a:schemeClr val="tx1">
                  <a:lumMod val="85000"/>
                  <a:lumOff val="15000"/>
                </a:schemeClr>
              </a:solidFill>
              <a:latin typeface="Consolas" panose="020B0609020204030204" pitchFamily="49" charset="0"/>
            </a:endParaRPr>
          </a:p>
          <a:p>
            <a:pPr lvl="1">
              <a:buFont typeface="Wingdings" panose="05000000000000000000" pitchFamily="2" charset="2"/>
              <a:buChar char="u"/>
            </a:pPr>
            <a:r>
              <a:rPr lang="en-US" altLang="zh-CN" dirty="0" err="1">
                <a:solidFill>
                  <a:schemeClr val="tx1">
                    <a:lumMod val="85000"/>
                    <a:lumOff val="15000"/>
                  </a:schemeClr>
                </a:solidFill>
                <a:latin typeface="Consolas" panose="020B0609020204030204" pitchFamily="49" charset="0"/>
              </a:rPr>
              <a:t>SpyMemcached</a:t>
            </a:r>
            <a:r>
              <a:rPr lang="zh-CN" altLang="en-US" dirty="0">
                <a:solidFill>
                  <a:schemeClr val="tx1">
                    <a:lumMod val="85000"/>
                    <a:lumOff val="15000"/>
                  </a:schemeClr>
                </a:solidFill>
                <a:latin typeface="Consolas" panose="020B0609020204030204" pitchFamily="49" charset="0"/>
              </a:rPr>
              <a:t>：效率更高</a:t>
            </a:r>
            <a:endParaRPr lang="en-US" altLang="zh-CN" dirty="0">
              <a:solidFill>
                <a:schemeClr val="tx1">
                  <a:lumMod val="85000"/>
                  <a:lumOff val="15000"/>
                </a:schemeClr>
              </a:solidFill>
              <a:latin typeface="Consolas" panose="020B0609020204030204" pitchFamily="49" charset="0"/>
            </a:endParaRPr>
          </a:p>
          <a:p>
            <a:pPr lvl="1">
              <a:buFont typeface="Wingdings" panose="05000000000000000000" pitchFamily="2" charset="2"/>
              <a:buChar char="u"/>
            </a:pPr>
            <a:r>
              <a:rPr lang="en-US" altLang="zh-CN" dirty="0" err="1">
                <a:solidFill>
                  <a:schemeClr val="tx1">
                    <a:lumMod val="85000"/>
                    <a:lumOff val="15000"/>
                  </a:schemeClr>
                </a:solidFill>
                <a:latin typeface="Consolas" panose="020B0609020204030204" pitchFamily="49" charset="0"/>
              </a:rPr>
              <a:t>Xmemcached</a:t>
            </a:r>
            <a:r>
              <a:rPr lang="zh-CN" altLang="en-US" dirty="0">
                <a:solidFill>
                  <a:schemeClr val="tx1">
                    <a:lumMod val="85000"/>
                    <a:lumOff val="15000"/>
                  </a:schemeClr>
                </a:solidFill>
                <a:latin typeface="Consolas" panose="020B0609020204030204" pitchFamily="49" charset="0"/>
              </a:rPr>
              <a:t>：并发处理更好</a:t>
            </a:r>
            <a:endParaRPr lang="en-US" altLang="zh-CN"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r>
              <a:rPr lang="en-US" altLang="zh-CN" dirty="0" err="1">
                <a:latin typeface="Consolas" panose="020B0609020204030204" pitchFamily="49" charset="0"/>
              </a:rPr>
              <a:t>SpringBoot</a:t>
            </a:r>
            <a:r>
              <a:rPr lang="zh-CN" altLang="en-US" dirty="0">
                <a:latin typeface="Consolas" panose="020B0609020204030204" pitchFamily="49" charset="0"/>
              </a:rPr>
              <a:t>未提供对</a:t>
            </a:r>
            <a:r>
              <a:rPr lang="en-US" altLang="zh-CN" dirty="0" err="1">
                <a:latin typeface="Consolas" panose="020B0609020204030204" pitchFamily="49" charset="0"/>
              </a:rPr>
              <a:t>memcached</a:t>
            </a:r>
            <a:r>
              <a:rPr lang="zh-CN" altLang="en-US" dirty="0">
                <a:latin typeface="Consolas" panose="020B0609020204030204" pitchFamily="49" charset="0"/>
              </a:rPr>
              <a:t>的整合，需要使用硬编码方式实现客户端初始化管理</a:t>
            </a:r>
            <a:endParaRPr lang="en-US" altLang="zh-CN" dirty="0">
              <a:latin typeface="Consolas" panose="020B0609020204030204" pitchFamily="49" charset="0"/>
            </a:endParaRPr>
          </a:p>
          <a:p>
            <a:pPr>
              <a:buFont typeface="Wingdings" panose="05000000000000000000" pitchFamily="2" charset="2"/>
              <a:buChar char="u"/>
            </a:pPr>
            <a:endParaRPr lang="en-US" altLang="zh-CN" dirty="0">
              <a:latin typeface="Consolas" panose="020B0609020204030204" pitchFamily="49" charset="0"/>
            </a:endParaRPr>
          </a:p>
          <a:p>
            <a:pPr lvl="1">
              <a:buFont typeface="Wingdings" panose="05000000000000000000" pitchFamily="2" charset="2"/>
              <a:buChar char="u"/>
            </a:pPr>
            <a:endParaRPr lang="en-US" altLang="zh-CN" dirty="0">
              <a:solidFill>
                <a:schemeClr val="tx1">
                  <a:lumMod val="85000"/>
                  <a:lumOff val="15000"/>
                </a:schemeClr>
              </a:solidFill>
              <a:latin typeface="Consolas" panose="020B0609020204030204" pitchFamily="49" charset="0"/>
            </a:endParaRPr>
          </a:p>
          <a:p>
            <a:pPr lvl="1">
              <a:buFont typeface="Wingdings" panose="05000000000000000000" pitchFamily="2" charset="2"/>
              <a:buChar char="u"/>
            </a:pP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13841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加入</a:t>
            </a:r>
            <a:r>
              <a:rPr lang="en-US" altLang="zh-CN" dirty="0" err="1"/>
              <a:t>Xmemcache</a:t>
            </a:r>
            <a:r>
              <a:rPr lang="zh-CN" altLang="en-US" dirty="0"/>
              <a:t>坐标（缓存供应商实现）</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&gt;com.googlecode.xmemcached&lt;/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&gt;xmemcached&lt;/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&gt;2.4.7&lt;/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360016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memcached</a:t>
            </a:r>
            <a:r>
              <a:rPr lang="zh-CN" altLang="en-US" dirty="0"/>
              <a:t>服务器必要属性</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memcached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 memcached</a:t>
            </a:r>
            <a:r>
              <a:rPr lang="zh-CN" altLang="zh-CN" sz="1400" i="1" dirty="0">
                <a:solidFill>
                  <a:srgbClr val="8C8C8C"/>
                </a:solidFill>
                <a:latin typeface="宋体" panose="02010600030101010101" pitchFamily="2" charset="-122"/>
                <a:ea typeface="宋体" panose="02010600030101010101" pitchFamily="2" charset="-122"/>
              </a:rPr>
              <a:t>服务器地址</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 localhost:11211</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连接池的数量</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poolSize</a:t>
            </a:r>
            <a:r>
              <a:rPr lang="zh-CN" altLang="zh-CN" sz="1400" dirty="0">
                <a:solidFill>
                  <a:srgbClr val="080808"/>
                </a:solidFill>
                <a:latin typeface="Consolas" panose="020B0609020204030204" pitchFamily="49" charset="0"/>
              </a:rPr>
              <a:t>: 10</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 </a:t>
            </a:r>
            <a:r>
              <a:rPr lang="zh-CN" altLang="zh-CN" sz="1400" i="1" dirty="0">
                <a:solidFill>
                  <a:srgbClr val="8C8C8C"/>
                </a:solidFill>
                <a:latin typeface="宋体" panose="02010600030101010101" pitchFamily="2" charset="-122"/>
                <a:ea typeface="宋体" panose="02010600030101010101" pitchFamily="2" charset="-122"/>
              </a:rPr>
              <a:t>设置默认操作超时</a:t>
            </a:r>
            <a:br>
              <a:rPr lang="zh-CN" altLang="zh-CN" sz="1400" i="1" dirty="0">
                <a:solidFill>
                  <a:srgbClr val="8C8C8C"/>
                </a:solidFill>
                <a:latin typeface="宋体" panose="02010600030101010101" pitchFamily="2" charset="-122"/>
                <a:ea typeface="宋体" panose="02010600030101010101" pitchFamily="2" charset="-122"/>
              </a:rPr>
            </a:br>
            <a:r>
              <a:rPr lang="zh-CN"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opTimeout</a:t>
            </a:r>
            <a:r>
              <a:rPr lang="zh-CN" altLang="zh-CN" sz="1400" dirty="0">
                <a:solidFill>
                  <a:srgbClr val="080808"/>
                </a:solidFill>
                <a:latin typeface="Consolas" panose="020B0609020204030204" pitchFamily="49" charset="0"/>
              </a:rPr>
              <a:t>: 3000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871421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创建读取属性配置信息类，加载配置</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"memcached"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XMemcachedProperties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Integer </a:t>
            </a:r>
            <a:r>
              <a:rPr lang="zh-CN" altLang="zh-CN" sz="1400" dirty="0">
                <a:solidFill>
                  <a:srgbClr val="871094"/>
                </a:solidFill>
                <a:latin typeface="Consolas" panose="020B0609020204030204" pitchFamily="49" charset="0"/>
              </a:rPr>
              <a:t>poolSize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Long </a:t>
            </a:r>
            <a:r>
              <a:rPr lang="zh-CN" altLang="zh-CN" sz="1400" dirty="0">
                <a:solidFill>
                  <a:srgbClr val="871094"/>
                </a:solidFill>
                <a:latin typeface="Consolas" panose="020B0609020204030204" pitchFamily="49" charset="0"/>
              </a:rPr>
              <a:t>opTimeout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023365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手动启动热部署</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自动启动热部署</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热部署范围配置</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关闭热部署</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5681770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创建客户端</a:t>
            </a:r>
            <a:r>
              <a:rPr lang="zh-CN" altLang="en-US" dirty="0"/>
              <a:t>配置类</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10432083"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XMemcachedConfig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XMemcachedProperties </a:t>
            </a:r>
            <a:r>
              <a:rPr lang="zh-CN" altLang="zh-CN" sz="1400" dirty="0">
                <a:solidFill>
                  <a:srgbClr val="871094"/>
                </a:solidFill>
                <a:latin typeface="Consolas" panose="020B0609020204030204" pitchFamily="49" charset="0"/>
              </a:rPr>
              <a:t>xMemcachedProperties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MemcachedClient </a:t>
            </a:r>
            <a:r>
              <a:rPr lang="zh-CN" altLang="zh-CN" sz="1400" dirty="0">
                <a:solidFill>
                  <a:srgbClr val="00627A"/>
                </a:solidFill>
                <a:latin typeface="Consolas" panose="020B0609020204030204" pitchFamily="49" charset="0"/>
              </a:rPr>
              <a:t>getMemcachedClinet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IOException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MemcachedClientBuilder builder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XMemcachedClientBuilder(</a:t>
            </a:r>
            <a:r>
              <a:rPr lang="zh-CN" altLang="zh-CN" sz="1400" dirty="0">
                <a:solidFill>
                  <a:srgbClr val="871094"/>
                </a:solidFill>
                <a:latin typeface="Consolas" panose="020B0609020204030204" pitchFamily="49" charset="0"/>
              </a:rPr>
              <a:t>xMemcachedProperties</a:t>
            </a:r>
            <a:r>
              <a:rPr lang="zh-CN" altLang="zh-CN" sz="1400" dirty="0">
                <a:solidFill>
                  <a:srgbClr val="080808"/>
                </a:solidFill>
                <a:latin typeface="Consolas" panose="020B0609020204030204" pitchFamily="49" charset="0"/>
              </a:rPr>
              <a:t>.getServers());</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0000"/>
                </a:solidFill>
                <a:latin typeface="Consolas" panose="020B0609020204030204" pitchFamily="49" charset="0"/>
              </a:rPr>
              <a:t>MemcachedClient memcachedClient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builder</a:t>
            </a:r>
            <a:r>
              <a:rPr lang="zh-CN" altLang="zh-CN" sz="1400" dirty="0">
                <a:solidFill>
                  <a:srgbClr val="080808"/>
                </a:solidFill>
                <a:latin typeface="Consolas" panose="020B0609020204030204" pitchFamily="49" charset="0"/>
              </a:rPr>
              <a:t>.build();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4233542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配置</a:t>
            </a:r>
            <a:r>
              <a:rPr lang="en-US" altLang="zh-CN" dirty="0" err="1">
                <a:solidFill>
                  <a:schemeClr val="tx1">
                    <a:lumMod val="85000"/>
                    <a:lumOff val="15000"/>
                  </a:schemeClr>
                </a:solidFill>
              </a:rPr>
              <a:t>memcached</a:t>
            </a:r>
            <a:r>
              <a:rPr lang="zh-CN" altLang="en-US" dirty="0">
                <a:solidFill>
                  <a:schemeClr val="tx1">
                    <a:lumMod val="85000"/>
                    <a:lumOff val="15000"/>
                  </a:schemeClr>
                </a:solidFill>
              </a:rPr>
              <a:t>属性</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eaLnBrk="0" fontAlgn="base" hangingPunct="0">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SMSCodeServiceMemcacheImpl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MemcachedClient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a:solidFill>
                  <a:srgbClr val="080808"/>
                </a:solidFill>
                <a:latin typeface="Consolas" panose="020B0609020204030204" pitchFamily="49" charset="0"/>
              </a:rPr>
              <a:t>.</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a:t>
            </a:r>
            <a:r>
              <a:rPr lang="zh-CN" altLang="zh-CN" sz="1400" i="1" dirty="0">
                <a:solidFill>
                  <a:srgbClr val="8C8C8C"/>
                </a:solidFill>
                <a:latin typeface="宋体" panose="02010600030101010101" pitchFamily="2" charset="-122"/>
                <a:ea typeface="宋体" panose="02010600030101010101" pitchFamily="2" charset="-122"/>
              </a:rPr>
              <a:t>将数据加入</a:t>
            </a:r>
            <a:r>
              <a:rPr lang="zh-CN" altLang="zh-CN" sz="1400" i="1" dirty="0">
                <a:solidFill>
                  <a:srgbClr val="8C8C8C"/>
                </a:solidFill>
                <a:latin typeface="Consolas" panose="020B0609020204030204" pitchFamily="49" charset="0"/>
              </a:rPr>
              <a:t>memcache</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try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set</a:t>
            </a:r>
            <a:r>
              <a:rPr lang="zh-CN" altLang="zh-CN" sz="1400" dirty="0">
                <a:solidFill>
                  <a:srgbClr val="080808"/>
                </a:solidFill>
                <a:latin typeface="Consolas" panose="020B0609020204030204" pitchFamily="49" charset="0"/>
              </a:rPr>
              <a:t>(tele,</a:t>
            </a:r>
            <a:r>
              <a:rPr lang="zh-CN" altLang="zh-CN" sz="1400" dirty="0">
                <a:solidFill>
                  <a:srgbClr val="1750EB"/>
                </a:solidFill>
                <a:latin typeface="Consolas" panose="020B0609020204030204" pitchFamily="49" charset="0"/>
              </a:rPr>
              <a:t>0</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r>
              <a:rPr lang="en-US" altLang="zh-CN" sz="1400" dirty="0">
                <a:solidFill>
                  <a:srgbClr val="080808"/>
                </a:solidFill>
                <a:latin typeface="Consolas" panose="020B0609020204030204" pitchFamily="49" charset="0"/>
              </a:rPr>
              <a:t>		</a:t>
            </a:r>
            <a:r>
              <a:rPr lang="zh-CN" altLang="zh-CN" sz="1400" i="1" dirty="0">
                <a:solidFill>
                  <a:srgbClr val="8C8C8C"/>
                </a:solidFill>
                <a:latin typeface="Consolas" panose="020B0609020204030204" pitchFamily="49" charset="0"/>
              </a:rPr>
              <a:t>// key,timeout,value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 </a:t>
            </a:r>
            <a:r>
              <a:rPr lang="zh-CN" altLang="zh-CN" sz="1400" dirty="0">
                <a:solidFill>
                  <a:srgbClr val="0033B3"/>
                </a:solidFill>
                <a:latin typeface="Consolas" panose="020B0609020204030204" pitchFamily="49" charset="0"/>
              </a:rPr>
              <a:t>catch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e.printStackTrace();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6599016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memcached</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配置</a:t>
            </a:r>
            <a:r>
              <a:rPr lang="en-US" altLang="zh-CN" dirty="0" err="1">
                <a:solidFill>
                  <a:schemeClr val="tx1">
                    <a:lumMod val="85000"/>
                    <a:lumOff val="15000"/>
                  </a:schemeClr>
                </a:solidFill>
              </a:rPr>
              <a:t>memcached</a:t>
            </a:r>
            <a:r>
              <a:rPr lang="zh-CN" altLang="en-US" dirty="0">
                <a:solidFill>
                  <a:schemeClr val="tx1">
                    <a:lumMod val="85000"/>
                    <a:lumOff val="15000"/>
                  </a:schemeClr>
                </a:solidFill>
              </a:rPr>
              <a:t>属性</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SMSCodeServiceMemcacheImpl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MemcachedClient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CodeMsg </a:t>
            </a:r>
            <a:r>
              <a:rPr lang="zh-CN" altLang="zh-CN" sz="1400" dirty="0">
                <a:solidFill>
                  <a:srgbClr val="080808"/>
                </a:solidFill>
                <a:latin typeface="Consolas" panose="020B0609020204030204" pitchFamily="49" charset="0"/>
              </a:rPr>
              <a:t>codeMsg)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value = </a:t>
            </a:r>
            <a:r>
              <a:rPr lang="zh-CN" altLang="zh-CN" sz="1400" dirty="0">
                <a:solidFill>
                  <a:srgbClr val="0033B3"/>
                </a:solidFill>
                <a:latin typeface="Consolas" panose="020B0609020204030204" pitchFamily="49" charset="0"/>
              </a:rPr>
              <a:t>null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try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value = </a:t>
            </a:r>
            <a:r>
              <a:rPr lang="zh-CN" altLang="zh-CN" sz="1400" dirty="0">
                <a:solidFill>
                  <a:srgbClr val="871094"/>
                </a:solidFill>
                <a:latin typeface="Consolas" panose="020B0609020204030204" pitchFamily="49" charset="0"/>
              </a:rPr>
              <a:t>memcachedClient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get</a:t>
            </a:r>
            <a:r>
              <a:rPr lang="zh-CN" altLang="zh-CN" sz="1400" dirty="0">
                <a:solidFill>
                  <a:srgbClr val="080808"/>
                </a:solidFill>
                <a:latin typeface="Consolas" panose="020B0609020204030204" pitchFamily="49" charset="0"/>
              </a:rPr>
              <a:t>(codeMsg.getTele()).toString();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 </a:t>
            </a:r>
            <a:r>
              <a:rPr lang="zh-CN" altLang="zh-CN" sz="1400" dirty="0">
                <a:solidFill>
                  <a:srgbClr val="0033B3"/>
                </a:solidFill>
                <a:latin typeface="Consolas" panose="020B0609020204030204" pitchFamily="49" charset="0"/>
              </a:rPr>
              <a:t>catch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e.printStackTrace();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i="1" dirty="0">
                <a:solidFill>
                  <a:srgbClr val="8C8C8C"/>
                </a:solidFill>
                <a:latin typeface="宋体" panose="02010600030101010101" pitchFamily="2" charset="-122"/>
                <a:ea typeface="宋体" panose="02010600030101010101" pitchFamily="2" charset="-122"/>
              </a:rPr>
              <a:t>        </a:t>
            </a:r>
            <a:r>
              <a:rPr lang="en-US" altLang="zh-CN" sz="1400" i="1" dirty="0">
                <a:solidFill>
                  <a:srgbClr val="8C8C8C"/>
                </a:solidFill>
                <a:latin typeface="宋体" panose="02010600030101010101" pitchFamily="2" charset="-122"/>
                <a:ea typeface="宋体" panose="02010600030101010101" pitchFamily="2" charset="-122"/>
              </a:rPr>
              <a:t> </a:t>
            </a:r>
            <a:r>
              <a:rPr lang="zh-CN" altLang="zh-CN" sz="1400" dirty="0">
                <a:solidFill>
                  <a:srgbClr val="0033B3"/>
                </a:solidFill>
                <a:latin typeface="Consolas" panose="020B0609020204030204" pitchFamily="49" charset="0"/>
              </a:rPr>
              <a:t>return </a:t>
            </a:r>
            <a:r>
              <a:rPr lang="zh-CN" altLang="zh-CN" sz="1400" dirty="0">
                <a:solidFill>
                  <a:srgbClr val="080808"/>
                </a:solidFill>
                <a:latin typeface="Consolas" panose="020B0609020204030204" pitchFamily="49" charset="0"/>
              </a:rPr>
              <a:t>codeMsg.getCode().equals(value);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53706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xmemcached</a:t>
            </a:r>
            <a:r>
              <a:rPr lang="zh-CN" altLang="en-US" sz="1600" dirty="0">
                <a:solidFill>
                  <a:srgbClr val="080808"/>
                </a:solidFill>
                <a:latin typeface="Consolas" panose="020B0609020204030204" pitchFamily="49" charset="0"/>
              </a:rPr>
              <a:t>客户端加载方式（</a:t>
            </a:r>
            <a:r>
              <a:rPr lang="en-US" altLang="zh-CN" sz="1600" dirty="0">
                <a:solidFill>
                  <a:srgbClr val="080808"/>
                </a:solidFill>
                <a:latin typeface="Consolas" panose="020B0609020204030204" pitchFamily="49" charset="0"/>
              </a:rPr>
              <a:t>bean</a:t>
            </a:r>
            <a:r>
              <a:rPr lang="zh-CN" altLang="en-US" sz="1600" dirty="0">
                <a:solidFill>
                  <a:srgbClr val="080808"/>
                </a:solidFill>
                <a:latin typeface="Consolas" panose="020B0609020204030204" pitchFamily="49" charset="0"/>
              </a:rPr>
              <a:t>初始化）</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sym typeface="Consolas" panose="020B0609020204030204" pitchFamily="49" charset="0"/>
              </a:rPr>
              <a:t>xmemcached</a:t>
            </a:r>
            <a:r>
              <a:rPr lang="zh-CN" altLang="en-US" sz="1600" dirty="0">
                <a:solidFill>
                  <a:srgbClr val="080808"/>
                </a:solidFill>
                <a:latin typeface="Consolas" panose="020B0609020204030204" pitchFamily="49" charset="0"/>
                <a:sym typeface="Consolas" panose="020B0609020204030204" pitchFamily="49" charset="0"/>
              </a:rPr>
              <a:t>客户端使用方式（</a:t>
            </a:r>
            <a:r>
              <a:rPr lang="en-US" altLang="zh-CN" sz="1600" dirty="0">
                <a:solidFill>
                  <a:srgbClr val="080808"/>
                </a:solidFill>
                <a:latin typeface="Consolas" panose="020B0609020204030204" pitchFamily="49" charset="0"/>
                <a:sym typeface="Consolas" panose="020B0609020204030204" pitchFamily="49" charset="0"/>
              </a:rPr>
              <a:t>set &amp; get</a:t>
            </a:r>
            <a:r>
              <a:rPr lang="zh-CN" altLang="en-US" sz="1600" dirty="0">
                <a:solidFill>
                  <a:srgbClr val="080808"/>
                </a:solidFill>
                <a:latin typeface="Consolas" panose="020B0609020204030204" pitchFamily="49" charset="0"/>
                <a:sym typeface="Consolas" panose="020B0609020204030204" pitchFamily="49" charset="0"/>
              </a:rPr>
              <a:t>）</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3674631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9408528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r>
              <a:rPr lang="en-US" altLang="zh-CN" dirty="0" err="1"/>
              <a:t>jetcache</a:t>
            </a:r>
            <a:r>
              <a:rPr lang="zh-CN" altLang="en-US" dirty="0"/>
              <a:t>（阿里）</a:t>
            </a:r>
            <a:endParaRPr lang="en-US" altLang="zh-CN" dirty="0"/>
          </a:p>
          <a:p>
            <a:pPr lvl="1">
              <a:buFont typeface="Wingdings" panose="05000000000000000000" pitchFamily="2" charset="2"/>
              <a:buChar char="u"/>
            </a:pP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42935337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latin typeface="Consolas" panose="020B0609020204030204" pitchFamily="49" charset="0"/>
              </a:rPr>
              <a:t>jetCache</a:t>
            </a:r>
            <a:r>
              <a:rPr lang="zh-CN" altLang="en-US" dirty="0">
                <a:latin typeface="Consolas" panose="020B0609020204030204" pitchFamily="49" charset="0"/>
              </a:rPr>
              <a:t>对</a:t>
            </a:r>
            <a:r>
              <a:rPr lang="en-US" altLang="zh-CN" dirty="0" err="1">
                <a:latin typeface="Consolas" panose="020B0609020204030204" pitchFamily="49" charset="0"/>
              </a:rPr>
              <a:t>SpringCache</a:t>
            </a:r>
            <a:r>
              <a:rPr lang="zh-CN" altLang="en-US" dirty="0">
                <a:latin typeface="Consolas" panose="020B0609020204030204" pitchFamily="49" charset="0"/>
              </a:rPr>
              <a:t>进行了封装，在原有功能基础上实现了多级缓存、缓存统计、自动刷新、异步调用、数据报表等功能</a:t>
            </a:r>
            <a:endParaRPr lang="en-US" altLang="zh-CN" dirty="0">
              <a:latin typeface="Consolas" panose="020B0609020204030204" pitchFamily="49" charset="0"/>
            </a:endParaRPr>
          </a:p>
          <a:p>
            <a:pPr>
              <a:buFont typeface="Wingdings" panose="05000000000000000000" pitchFamily="2" charset="2"/>
              <a:buChar char="l"/>
            </a:pPr>
            <a:r>
              <a:rPr lang="en-US" altLang="zh-CN" dirty="0" err="1">
                <a:latin typeface="Consolas" panose="020B0609020204030204" pitchFamily="49" charset="0"/>
              </a:rPr>
              <a:t>jetCache</a:t>
            </a:r>
            <a:r>
              <a:rPr lang="zh-CN" altLang="en-US" dirty="0">
                <a:latin typeface="Consolas" panose="020B0609020204030204" pitchFamily="49" charset="0"/>
              </a:rPr>
              <a:t>设定了本地缓存与远程缓存的多级缓存解决方案</a:t>
            </a:r>
            <a:endParaRPr lang="en-US" altLang="zh-CN" dirty="0">
              <a:latin typeface="Consolas" panose="020B0609020204030204" pitchFamily="49" charset="0"/>
            </a:endParaRPr>
          </a:p>
          <a:p>
            <a:pPr lvl="1">
              <a:buFont typeface="Wingdings" panose="05000000000000000000" pitchFamily="2" charset="2"/>
              <a:buChar char="u"/>
            </a:pPr>
            <a:r>
              <a:rPr lang="zh-CN" altLang="en-US" dirty="0">
                <a:solidFill>
                  <a:schemeClr val="tx1">
                    <a:lumMod val="85000"/>
                    <a:lumOff val="15000"/>
                  </a:schemeClr>
                </a:solidFill>
                <a:latin typeface="Consolas" panose="020B0609020204030204" pitchFamily="49" charset="0"/>
              </a:rPr>
              <a:t>本地缓存（</a:t>
            </a:r>
            <a:r>
              <a:rPr lang="en-US" altLang="zh-CN" dirty="0">
                <a:solidFill>
                  <a:schemeClr val="tx1">
                    <a:lumMod val="85000"/>
                    <a:lumOff val="15000"/>
                  </a:schemeClr>
                </a:solidFill>
                <a:latin typeface="Consolas" panose="020B0609020204030204" pitchFamily="49" charset="0"/>
              </a:rPr>
              <a:t>local</a:t>
            </a:r>
            <a:r>
              <a:rPr lang="zh-CN" altLang="en-US" dirty="0">
                <a:solidFill>
                  <a:schemeClr val="tx1">
                    <a:lumMod val="85000"/>
                    <a:lumOff val="15000"/>
                  </a:schemeClr>
                </a:solidFill>
                <a:latin typeface="Consolas" panose="020B0609020204030204" pitchFamily="49" charset="0"/>
              </a:rPr>
              <a:t>）</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LinkedHashMap</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a:solidFill>
                  <a:schemeClr val="tx1">
                    <a:lumMod val="85000"/>
                    <a:lumOff val="15000"/>
                  </a:schemeClr>
                </a:solidFill>
                <a:latin typeface="Consolas" panose="020B0609020204030204" pitchFamily="49" charset="0"/>
              </a:rPr>
              <a:t>Caffeine</a:t>
            </a:r>
          </a:p>
          <a:p>
            <a:pPr lvl="1">
              <a:buFont typeface="Wingdings" panose="05000000000000000000" pitchFamily="2" charset="2"/>
              <a:buChar char="u"/>
            </a:pPr>
            <a:r>
              <a:rPr lang="zh-CN" altLang="en-US" dirty="0">
                <a:solidFill>
                  <a:schemeClr val="tx1">
                    <a:lumMod val="85000"/>
                    <a:lumOff val="15000"/>
                  </a:schemeClr>
                </a:solidFill>
                <a:latin typeface="Consolas" panose="020B0609020204030204" pitchFamily="49" charset="0"/>
              </a:rPr>
              <a:t>远程缓存（</a:t>
            </a:r>
            <a:r>
              <a:rPr lang="en-US" altLang="zh-CN" dirty="0">
                <a:solidFill>
                  <a:schemeClr val="tx1">
                    <a:lumMod val="85000"/>
                    <a:lumOff val="15000"/>
                  </a:schemeClr>
                </a:solidFill>
                <a:latin typeface="Consolas" panose="020B0609020204030204" pitchFamily="49" charset="0"/>
              </a:rPr>
              <a:t>remote</a:t>
            </a:r>
            <a:r>
              <a:rPr lang="zh-CN" altLang="en-US" dirty="0">
                <a:solidFill>
                  <a:schemeClr val="tx1">
                    <a:lumMod val="85000"/>
                    <a:lumOff val="15000"/>
                  </a:schemeClr>
                </a:solidFill>
                <a:latin typeface="Consolas" panose="020B0609020204030204" pitchFamily="49" charset="0"/>
              </a:rPr>
              <a:t>）</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Redis</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Tair</a:t>
            </a: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57010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提供了缓存的统一整合接口，方便缓存技术的开发与管理</a:t>
            </a:r>
            <a:endParaRPr lang="en-US" altLang="zh-CN" dirty="0"/>
          </a:p>
          <a:p>
            <a:pPr lvl="1">
              <a:buFont typeface="Wingdings" panose="05000000000000000000" pitchFamily="2" charset="2"/>
              <a:buChar char="u"/>
            </a:pPr>
            <a:r>
              <a:rPr lang="en-US" altLang="zh-CN" dirty="0"/>
              <a:t>Generic</a:t>
            </a:r>
          </a:p>
          <a:p>
            <a:pPr lvl="1">
              <a:buFont typeface="Wingdings" panose="05000000000000000000" pitchFamily="2" charset="2"/>
              <a:buChar char="u"/>
            </a:pPr>
            <a:r>
              <a:rPr lang="en-US" altLang="zh-CN" dirty="0" err="1"/>
              <a:t>JCache</a:t>
            </a:r>
            <a:endParaRPr lang="en-US" altLang="zh-CN" dirty="0"/>
          </a:p>
          <a:p>
            <a:pPr lvl="1">
              <a:buFont typeface="Wingdings" panose="05000000000000000000" pitchFamily="2" charset="2"/>
              <a:buChar char="u"/>
            </a:pPr>
            <a:r>
              <a:rPr lang="en-US" altLang="zh-CN" dirty="0" err="1">
                <a:solidFill>
                  <a:srgbClr val="AD2A26"/>
                </a:solidFill>
              </a:rPr>
              <a:t>Ehcache</a:t>
            </a:r>
            <a:endParaRPr lang="en-US" altLang="zh-CN" dirty="0">
              <a:solidFill>
                <a:srgbClr val="AD2A26"/>
              </a:solidFill>
            </a:endParaRPr>
          </a:p>
          <a:p>
            <a:pPr lvl="1">
              <a:buFont typeface="Wingdings" panose="05000000000000000000" pitchFamily="2" charset="2"/>
              <a:buChar char="u"/>
            </a:pPr>
            <a:r>
              <a:rPr lang="en-US" altLang="zh-CN" dirty="0" err="1"/>
              <a:t>Hazelcast</a:t>
            </a:r>
            <a:endParaRPr lang="en-US" altLang="zh-CN" dirty="0"/>
          </a:p>
          <a:p>
            <a:pPr lvl="1">
              <a:buFont typeface="Wingdings" panose="05000000000000000000" pitchFamily="2" charset="2"/>
              <a:buChar char="u"/>
            </a:pPr>
            <a:r>
              <a:rPr lang="en-US" altLang="zh-CN" dirty="0" err="1"/>
              <a:t>Infinispan</a:t>
            </a:r>
            <a:endParaRPr lang="en-US" altLang="zh-CN" dirty="0"/>
          </a:p>
          <a:p>
            <a:pPr lvl="1">
              <a:buFont typeface="Wingdings" panose="05000000000000000000" pitchFamily="2" charset="2"/>
              <a:buChar char="u"/>
            </a:pPr>
            <a:r>
              <a:rPr lang="en-US" altLang="zh-CN" dirty="0" err="1"/>
              <a:t>Couchbase</a:t>
            </a:r>
            <a:endParaRPr lang="en-US" altLang="zh-CN" dirty="0"/>
          </a:p>
          <a:p>
            <a:pPr lvl="1">
              <a:buFont typeface="Wingdings" panose="05000000000000000000" pitchFamily="2" charset="2"/>
              <a:buChar char="u"/>
            </a:pPr>
            <a:r>
              <a:rPr lang="en-US" altLang="zh-CN" dirty="0" err="1">
                <a:solidFill>
                  <a:srgbClr val="AD2A26"/>
                </a:solidFill>
              </a:rPr>
              <a:t>Redis</a:t>
            </a:r>
            <a:endParaRPr lang="en-US" altLang="zh-CN" dirty="0">
              <a:solidFill>
                <a:srgbClr val="AD2A26"/>
              </a:solidFill>
            </a:endParaRPr>
          </a:p>
          <a:p>
            <a:pPr lvl="1">
              <a:buFont typeface="Wingdings" panose="05000000000000000000" pitchFamily="2" charset="2"/>
              <a:buChar char="u"/>
            </a:pPr>
            <a:r>
              <a:rPr lang="en-US" altLang="zh-CN" dirty="0"/>
              <a:t>Caffeine</a:t>
            </a:r>
          </a:p>
          <a:p>
            <a:pPr lvl="1">
              <a:buFont typeface="Wingdings" panose="05000000000000000000" pitchFamily="2" charset="2"/>
              <a:buChar char="u"/>
            </a:pPr>
            <a:r>
              <a:rPr lang="en-US" altLang="zh-CN" dirty="0"/>
              <a:t>Simple</a:t>
            </a:r>
            <a:r>
              <a:rPr lang="zh-CN" altLang="en-US" dirty="0"/>
              <a:t>（默认）</a:t>
            </a:r>
            <a:endParaRPr lang="en-US" altLang="zh-CN" dirty="0"/>
          </a:p>
          <a:p>
            <a:pPr lvl="1">
              <a:buFont typeface="Wingdings" panose="05000000000000000000" pitchFamily="2" charset="2"/>
              <a:buChar char="u"/>
            </a:pPr>
            <a:r>
              <a:rPr lang="en-US" altLang="zh-CN" dirty="0" err="1">
                <a:solidFill>
                  <a:srgbClr val="AD2A26"/>
                </a:solidFill>
              </a:rPr>
              <a:t>memcached</a:t>
            </a:r>
            <a:endParaRPr lang="en-US" altLang="zh-CN" dirty="0">
              <a:solidFill>
                <a:srgbClr val="AD2A26"/>
              </a:solidFill>
            </a:endParaRPr>
          </a:p>
          <a:p>
            <a:pPr lvl="1">
              <a:buFont typeface="Wingdings" panose="05000000000000000000" pitchFamily="2" charset="2"/>
              <a:buChar char="u"/>
            </a:pPr>
            <a:r>
              <a:rPr lang="en-US" altLang="zh-CN" dirty="0" err="1"/>
              <a:t>jetcache</a:t>
            </a:r>
            <a:r>
              <a:rPr lang="zh-CN" altLang="en-US" dirty="0"/>
              <a:t>（阿里）</a:t>
            </a:r>
            <a:endParaRPr lang="en-US" altLang="zh-CN" dirty="0"/>
          </a:p>
          <a:p>
            <a:pPr lvl="1">
              <a:buFont typeface="Wingdings" panose="05000000000000000000" pitchFamily="2" charset="2"/>
              <a:buChar char="u"/>
            </a:pPr>
            <a:endParaRPr lang="en-US" altLang="zh-CN" dirty="0">
              <a:solidFill>
                <a:srgbClr val="AD2A26"/>
              </a:solidFill>
            </a:endParaRPr>
          </a:p>
          <a:p>
            <a:pPr lvl="1">
              <a:buFont typeface="Wingdings" panose="05000000000000000000" pitchFamily="2" charset="2"/>
              <a:buChar char="u"/>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0686693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latin typeface="Consolas" panose="020B0609020204030204" pitchFamily="49" charset="0"/>
              </a:rPr>
              <a:t>jetCache</a:t>
            </a:r>
            <a:r>
              <a:rPr lang="zh-CN" altLang="en-US" dirty="0">
                <a:latin typeface="Consolas" panose="020B0609020204030204" pitchFamily="49" charset="0"/>
              </a:rPr>
              <a:t>对</a:t>
            </a:r>
            <a:r>
              <a:rPr lang="en-US" altLang="zh-CN" dirty="0" err="1">
                <a:latin typeface="Consolas" panose="020B0609020204030204" pitchFamily="49" charset="0"/>
              </a:rPr>
              <a:t>SpringCache</a:t>
            </a:r>
            <a:r>
              <a:rPr lang="zh-CN" altLang="en-US" dirty="0">
                <a:latin typeface="Consolas" panose="020B0609020204030204" pitchFamily="49" charset="0"/>
              </a:rPr>
              <a:t>进行了封装，在原有功能基础上实现了多级缓存、缓存统计、自动刷新、异步调用、数据报表等功能</a:t>
            </a:r>
            <a:endParaRPr lang="en-US" altLang="zh-CN" dirty="0">
              <a:latin typeface="Consolas" panose="020B0609020204030204" pitchFamily="49" charset="0"/>
            </a:endParaRPr>
          </a:p>
          <a:p>
            <a:pPr>
              <a:buFont typeface="Wingdings" panose="05000000000000000000" pitchFamily="2" charset="2"/>
              <a:buChar char="l"/>
            </a:pPr>
            <a:r>
              <a:rPr lang="en-US" altLang="zh-CN" dirty="0" err="1">
                <a:latin typeface="Consolas" panose="020B0609020204030204" pitchFamily="49" charset="0"/>
              </a:rPr>
              <a:t>jetCache</a:t>
            </a:r>
            <a:r>
              <a:rPr lang="zh-CN" altLang="en-US" dirty="0">
                <a:latin typeface="Consolas" panose="020B0609020204030204" pitchFamily="49" charset="0"/>
              </a:rPr>
              <a:t>设定了本地缓存与远程缓存的多级缓存解决方案</a:t>
            </a:r>
            <a:endParaRPr lang="en-US" altLang="zh-CN" dirty="0">
              <a:latin typeface="Consolas" panose="020B0609020204030204" pitchFamily="49" charset="0"/>
            </a:endParaRPr>
          </a:p>
          <a:p>
            <a:pPr lvl="1">
              <a:buFont typeface="Wingdings" panose="05000000000000000000" pitchFamily="2" charset="2"/>
              <a:buChar char="u"/>
            </a:pPr>
            <a:r>
              <a:rPr lang="zh-CN" altLang="en-US" dirty="0">
                <a:solidFill>
                  <a:schemeClr val="tx1">
                    <a:lumMod val="85000"/>
                    <a:lumOff val="15000"/>
                  </a:schemeClr>
                </a:solidFill>
                <a:latin typeface="Consolas" panose="020B0609020204030204" pitchFamily="49" charset="0"/>
              </a:rPr>
              <a:t>本地缓存（</a:t>
            </a:r>
            <a:r>
              <a:rPr lang="en-US" altLang="zh-CN" dirty="0">
                <a:solidFill>
                  <a:schemeClr val="tx1">
                    <a:lumMod val="85000"/>
                    <a:lumOff val="15000"/>
                  </a:schemeClr>
                </a:solidFill>
                <a:latin typeface="Consolas" panose="020B0609020204030204" pitchFamily="49" charset="0"/>
              </a:rPr>
              <a:t>local</a:t>
            </a:r>
            <a:r>
              <a:rPr lang="zh-CN" altLang="en-US" dirty="0">
                <a:solidFill>
                  <a:schemeClr val="tx1">
                    <a:lumMod val="85000"/>
                    <a:lumOff val="15000"/>
                  </a:schemeClr>
                </a:solidFill>
                <a:latin typeface="Consolas" panose="020B0609020204030204" pitchFamily="49" charset="0"/>
              </a:rPr>
              <a:t>）</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LinkedHashMap</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a:solidFill>
                  <a:schemeClr val="tx1">
                    <a:lumMod val="85000"/>
                    <a:lumOff val="15000"/>
                  </a:schemeClr>
                </a:solidFill>
                <a:latin typeface="Consolas" panose="020B0609020204030204" pitchFamily="49" charset="0"/>
              </a:rPr>
              <a:t>Caffeine</a:t>
            </a:r>
          </a:p>
          <a:p>
            <a:pPr lvl="1">
              <a:buFont typeface="Wingdings" panose="05000000000000000000" pitchFamily="2" charset="2"/>
              <a:buChar char="u"/>
            </a:pPr>
            <a:r>
              <a:rPr lang="zh-CN" altLang="en-US" dirty="0">
                <a:solidFill>
                  <a:schemeClr val="tx1">
                    <a:lumMod val="85000"/>
                    <a:lumOff val="15000"/>
                  </a:schemeClr>
                </a:solidFill>
                <a:latin typeface="Consolas" panose="020B0609020204030204" pitchFamily="49" charset="0"/>
              </a:rPr>
              <a:t>远程缓存（</a:t>
            </a:r>
            <a:r>
              <a:rPr lang="en-US" altLang="zh-CN" dirty="0">
                <a:solidFill>
                  <a:schemeClr val="tx1">
                    <a:lumMod val="85000"/>
                    <a:lumOff val="15000"/>
                  </a:schemeClr>
                </a:solidFill>
                <a:latin typeface="Consolas" panose="020B0609020204030204" pitchFamily="49" charset="0"/>
              </a:rPr>
              <a:t>remote</a:t>
            </a:r>
            <a:r>
              <a:rPr lang="zh-CN" altLang="en-US" dirty="0">
                <a:solidFill>
                  <a:schemeClr val="tx1">
                    <a:lumMod val="85000"/>
                    <a:lumOff val="15000"/>
                  </a:schemeClr>
                </a:solidFill>
                <a:latin typeface="Consolas" panose="020B0609020204030204" pitchFamily="49" charset="0"/>
              </a:rPr>
              <a:t>）</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Redis</a:t>
            </a:r>
            <a:endParaRPr lang="en-US" altLang="zh-CN" dirty="0">
              <a:solidFill>
                <a:schemeClr val="tx1">
                  <a:lumMod val="85000"/>
                  <a:lumOff val="15000"/>
                </a:schemeClr>
              </a:solidFill>
              <a:latin typeface="Consolas" panose="020B0609020204030204" pitchFamily="49" charset="0"/>
            </a:endParaRPr>
          </a:p>
          <a:p>
            <a:pPr lvl="2">
              <a:buFont typeface="Wingdings" panose="05000000000000000000" pitchFamily="2" charset="2"/>
              <a:buChar char="n"/>
            </a:pPr>
            <a:r>
              <a:rPr lang="en-US" altLang="zh-CN" dirty="0" err="1">
                <a:solidFill>
                  <a:schemeClr val="tx1">
                    <a:lumMod val="85000"/>
                    <a:lumOff val="15000"/>
                  </a:schemeClr>
                </a:solidFill>
                <a:latin typeface="Consolas" panose="020B0609020204030204" pitchFamily="49" charset="0"/>
              </a:rPr>
              <a:t>Tair</a:t>
            </a: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27327717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加入</a:t>
            </a:r>
            <a:r>
              <a:rPr lang="en-US" altLang="zh-CN" dirty="0" err="1"/>
              <a:t>jetcache</a:t>
            </a:r>
            <a:r>
              <a:rPr lang="zh-CN" altLang="en-US" dirty="0"/>
              <a:t>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&gt;com.alicp.jetcache&lt;/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&gt;jetcache-starter-redis&lt;/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&gt;2.6.2&lt;/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7546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配置高级</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en-US" altLang="zh-CN" dirty="0">
                <a:latin typeface="Consolas" panose="020B0609020204030204" pitchFamily="49" charset="0"/>
              </a:rPr>
              <a:t>@</a:t>
            </a:r>
            <a:r>
              <a:rPr lang="en-US" altLang="zh-CN" dirty="0" err="1">
                <a:latin typeface="Consolas" panose="020B0609020204030204" pitchFamily="49" charset="0"/>
              </a:rPr>
              <a:t>ConfigurationProperties</a:t>
            </a:r>
            <a:endParaRPr lang="en-US" altLang="zh-CN" dirty="0">
              <a:latin typeface="Consolas" panose="020B0609020204030204" pitchFamily="49" charset="0"/>
            </a:endParaRPr>
          </a:p>
          <a:p>
            <a:r>
              <a:rPr lang="zh-CN" altLang="en-US" dirty="0">
                <a:latin typeface="Consolas" panose="020B0609020204030204" pitchFamily="49" charset="0"/>
              </a:rPr>
              <a:t>宽松绑定</a:t>
            </a:r>
            <a:r>
              <a:rPr lang="en-US" altLang="zh-CN" dirty="0">
                <a:latin typeface="Consolas" panose="020B0609020204030204" pitchFamily="49" charset="0"/>
              </a:rPr>
              <a:t>/</a:t>
            </a:r>
            <a:r>
              <a:rPr lang="zh-CN" altLang="en-US" dirty="0">
                <a:latin typeface="Consolas" panose="020B0609020204030204" pitchFamily="49" charset="0"/>
              </a:rPr>
              <a:t>松散绑定</a:t>
            </a:r>
            <a:endParaRPr lang="en-US" altLang="zh-CN" dirty="0">
              <a:latin typeface="Consolas" panose="020B0609020204030204" pitchFamily="49" charset="0"/>
              <a:sym typeface="Consolas" panose="020B0609020204030204" pitchFamily="49" charset="0"/>
            </a:endParaRPr>
          </a:p>
          <a:p>
            <a:r>
              <a:rPr lang="zh-CN" altLang="en-US" dirty="0">
                <a:latin typeface="Consolas" panose="020B0609020204030204" pitchFamily="49" charset="0"/>
                <a:sym typeface="Consolas" panose="020B0609020204030204" pitchFamily="49" charset="0"/>
              </a:rPr>
              <a:t>常用计量单位绑定</a:t>
            </a:r>
            <a:endParaRPr lang="en-US" altLang="zh-CN" dirty="0">
              <a:latin typeface="Consolas" panose="020B0609020204030204" pitchFamily="49" charset="0"/>
              <a:sym typeface="Consolas" panose="020B0609020204030204" pitchFamily="49" charset="0"/>
            </a:endParaRPr>
          </a:p>
          <a:p>
            <a:r>
              <a:rPr lang="zh-CN" altLang="en-US" dirty="0">
                <a:latin typeface="Consolas" panose="020B0609020204030204" pitchFamily="49" charset="0"/>
                <a:sym typeface="Consolas" panose="020B0609020204030204" pitchFamily="49" charset="0"/>
              </a:rPr>
              <a:t>数据校验</a:t>
            </a:r>
            <a:endParaRPr lang="en-US" altLang="zh-CN"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a:t>02</a:t>
            </a:r>
            <a:endParaRPr lang="zh-CN" altLang="en-US" dirty="0"/>
          </a:p>
        </p:txBody>
      </p:sp>
    </p:spTree>
    <p:extLst>
      <p:ext uri="{BB962C8B-B14F-4D97-AF65-F5344CB8AC3E}">
        <p14:creationId xmlns:p14="http://schemas.microsoft.com/office/powerpoint/2010/main" val="381855792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zh-CN" altLang="en-US" b="1" dirty="0">
                <a:solidFill>
                  <a:srgbClr val="AD2A26"/>
                </a:solidFill>
              </a:rPr>
              <a:t>远程</a:t>
            </a:r>
            <a:r>
              <a:rPr lang="zh-CN" altLang="en-US" dirty="0"/>
              <a:t>缓存必要属性</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50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027300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zh-CN" altLang="en-US" b="1" dirty="0">
                <a:solidFill>
                  <a:srgbClr val="AD2A26"/>
                </a:solidFill>
              </a:rPr>
              <a:t>远程</a:t>
            </a:r>
            <a:r>
              <a:rPr lang="zh-CN" altLang="en-US" dirty="0"/>
              <a:t>缓存必要属性</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46166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50</a:t>
            </a: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    </a:t>
            </a:r>
            <a:r>
              <a:rPr lang="en-US" altLang="zh-CN" sz="1400" dirty="0" err="1">
                <a:solidFill>
                  <a:srgbClr val="0033B3"/>
                </a:solidFill>
                <a:latin typeface="Consolas" panose="020B0609020204030204" pitchFamily="49" charset="0"/>
              </a:rPr>
              <a:t>sms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50</a:t>
            </a:r>
            <a:endParaRPr lang="zh-CN" altLang="zh-CN" sz="1400" dirty="0">
              <a:latin typeface="Arial" panose="020B0604020202020204" pitchFamily="34" charset="0"/>
            </a:endParaRPr>
          </a:p>
        </p:txBody>
      </p:sp>
    </p:spTree>
    <p:extLst>
      <p:ext uri="{BB962C8B-B14F-4D97-AF65-F5344CB8AC3E}">
        <p14:creationId xmlns:p14="http://schemas.microsoft.com/office/powerpoint/2010/main" val="14715816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zh-CN" altLang="en-US" b="1" dirty="0">
                <a:solidFill>
                  <a:srgbClr val="AD2A26"/>
                </a:solidFill>
              </a:rPr>
              <a:t>本地</a:t>
            </a:r>
            <a:r>
              <a:rPr lang="zh-CN" altLang="en-US" dirty="0"/>
              <a:t>缓存必要属性</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local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linkedhashmap</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6613357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配置范例</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440120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statIntervalMinutes</a:t>
            </a:r>
            <a:r>
              <a:rPr lang="zh-CN" altLang="zh-CN" sz="1400" dirty="0">
                <a:solidFill>
                  <a:srgbClr val="080808"/>
                </a:solidFill>
                <a:latin typeface="Consolas" panose="020B0609020204030204" pitchFamily="49" charset="0"/>
              </a:rPr>
              <a:t>: 15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areaInCacheName</a:t>
            </a:r>
            <a:r>
              <a:rPr lang="zh-CN" altLang="zh-CN" sz="1400" dirty="0">
                <a:solidFill>
                  <a:srgbClr val="080808"/>
                </a:solidFill>
                <a:latin typeface="Consolas" panose="020B0609020204030204" pitchFamily="49" charset="0"/>
              </a:rPr>
              <a:t>: false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local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linkedhashmap</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limit</a:t>
            </a:r>
            <a:r>
              <a:rPr lang="zh-CN" altLang="zh-CN" sz="1400" dirty="0">
                <a:solidFill>
                  <a:srgbClr val="080808"/>
                </a:solidFill>
                <a:latin typeface="Consolas" panose="020B0609020204030204" pitchFamily="49" charset="0"/>
              </a:rPr>
              <a:t>: 100</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6379</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valueEncoder</a:t>
            </a:r>
            <a:r>
              <a:rPr lang="zh-CN" altLang="zh-CN" sz="1400" dirty="0">
                <a:solidFill>
                  <a:srgbClr val="080808"/>
                </a:solidFill>
                <a:latin typeface="Consolas" panose="020B0609020204030204" pitchFamily="49" charset="0"/>
              </a:rPr>
              <a:t>: java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valueDecoder</a:t>
            </a:r>
            <a:r>
              <a:rPr lang="zh-CN" altLang="zh-CN" sz="1400" dirty="0">
                <a:solidFill>
                  <a:srgbClr val="080808"/>
                </a:solidFill>
                <a:latin typeface="Consolas" panose="020B0609020204030204" pitchFamily="49" charset="0"/>
              </a:rPr>
              <a:t>: java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poolConfig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minIdle</a:t>
            </a:r>
            <a:r>
              <a:rPr lang="zh-CN" altLang="zh-CN" sz="1400" dirty="0">
                <a:solidFill>
                  <a:srgbClr val="080808"/>
                </a:solidFill>
                <a:latin typeface="Consolas" panose="020B0609020204030204" pitchFamily="49" charset="0"/>
              </a:rPr>
              <a:t>: 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maxIdle</a:t>
            </a:r>
            <a:r>
              <a:rPr lang="zh-CN" altLang="zh-CN" sz="1400" dirty="0">
                <a:solidFill>
                  <a:srgbClr val="080808"/>
                </a:solidFill>
                <a:latin typeface="Consolas" panose="020B0609020204030204" pitchFamily="49" charset="0"/>
              </a:rPr>
              <a:t>: 20</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maxTotal</a:t>
            </a:r>
            <a:r>
              <a:rPr lang="zh-CN" altLang="zh-CN" sz="1400" dirty="0">
                <a:solidFill>
                  <a:srgbClr val="080808"/>
                </a:solidFill>
                <a:latin typeface="Consolas" panose="020B0609020204030204" pitchFamily="49" charset="0"/>
              </a:rPr>
              <a:t>: 50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2246012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配置属性说明</a:t>
            </a:r>
            <a:endParaRPr lang="en-US" altLang="zh-CN" dirty="0">
              <a:solidFill>
                <a:schemeClr val="tx1">
                  <a:lumMod val="85000"/>
                  <a:lumOff val="15000"/>
                </a:scheme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454091584"/>
              </p:ext>
            </p:extLst>
          </p:nvPr>
        </p:nvGraphicFramePr>
        <p:xfrm>
          <a:off x="1159840" y="2149748"/>
          <a:ext cx="10432083" cy="3060704"/>
        </p:xfrm>
        <a:graphic>
          <a:graphicData uri="http://schemas.openxmlformats.org/drawingml/2006/table">
            <a:tbl>
              <a:tblPr>
                <a:tableStyleId>{37CE84F3-28C3-443E-9E96-99CF82512B78}</a:tableStyleId>
              </a:tblPr>
              <a:tblGrid>
                <a:gridCol w="4402760">
                  <a:extLst>
                    <a:ext uri="{9D8B030D-6E8A-4147-A177-3AD203B41FA5}">
                      <a16:colId xmlns:a16="http://schemas.microsoft.com/office/drawing/2014/main" val="3379178347"/>
                    </a:ext>
                  </a:extLst>
                </a:gridCol>
                <a:gridCol w="807720">
                  <a:extLst>
                    <a:ext uri="{9D8B030D-6E8A-4147-A177-3AD203B41FA5}">
                      <a16:colId xmlns:a16="http://schemas.microsoft.com/office/drawing/2014/main" val="2366272747"/>
                    </a:ext>
                  </a:extLst>
                </a:gridCol>
                <a:gridCol w="5221603">
                  <a:extLst>
                    <a:ext uri="{9D8B030D-6E8A-4147-A177-3AD203B41FA5}">
                      <a16:colId xmlns:a16="http://schemas.microsoft.com/office/drawing/2014/main" val="3779527527"/>
                    </a:ext>
                  </a:extLst>
                </a:gridCol>
              </a:tblGrid>
              <a:tr h="303172">
                <a:tc>
                  <a:txBody>
                    <a:bodyPr/>
                    <a:lstStyle/>
                    <a:p>
                      <a:pPr algn="ctr" fontAlgn="ctr"/>
                      <a:r>
                        <a:rPr lang="zh-CN" altLang="en-US" sz="1400" u="none" strike="noStrike" dirty="0">
                          <a:effectLst/>
                        </a:rPr>
                        <a:t>属性</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dirty="0">
                          <a:effectLst/>
                        </a:rPr>
                        <a:t>默认值</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dirty="0">
                          <a:effectLst/>
                        </a:rPr>
                        <a:t>说明</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484075118"/>
                  </a:ext>
                </a:extLst>
              </a:tr>
              <a:tr h="303172">
                <a:tc>
                  <a:txBody>
                    <a:bodyPr/>
                    <a:lstStyle/>
                    <a:p>
                      <a:pPr algn="l" fontAlgn="ctr"/>
                      <a:r>
                        <a:rPr lang="en-US" sz="1400" u="none" strike="noStrike" dirty="0">
                          <a:effectLst/>
                        </a:rPr>
                        <a:t>  </a:t>
                      </a:r>
                      <a:r>
                        <a:rPr lang="en-US" sz="1400" u="none" strike="noStrike" dirty="0" err="1">
                          <a:effectLst/>
                        </a:rPr>
                        <a:t>jetcache.statIntervalMinutes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altLang="zh-CN" sz="1400" u="none" strike="noStrike" dirty="0">
                          <a:effectLst/>
                        </a:rPr>
                        <a:t>0</a:t>
                      </a:r>
                      <a:endParaRPr lang="en-US" altLang="zh-CN"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统计间隔，</a:t>
                      </a:r>
                      <a:r>
                        <a:rPr lang="en-US" altLang="zh-CN" sz="1400" u="none" strike="noStrike">
                          <a:effectLst/>
                        </a:rPr>
                        <a:t>0</a:t>
                      </a:r>
                      <a:r>
                        <a:rPr lang="zh-CN" altLang="en-US" sz="1400" u="none" strike="noStrike">
                          <a:effectLst/>
                        </a:rPr>
                        <a:t>表示不统计</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3916787347"/>
                  </a:ext>
                </a:extLst>
              </a:tr>
              <a:tr h="303172">
                <a:tc>
                  <a:txBody>
                    <a:bodyPr/>
                    <a:lstStyle/>
                    <a:p>
                      <a:pPr algn="l" fontAlgn="ctr"/>
                      <a:r>
                        <a:rPr lang="en-US" sz="1400" u="none" strike="noStrike" dirty="0">
                          <a:effectLst/>
                        </a:rPr>
                        <a:t>  </a:t>
                      </a:r>
                      <a:r>
                        <a:rPr lang="en-US" sz="1400" u="none" strike="noStrike" dirty="0" err="1">
                          <a:effectLst/>
                        </a:rPr>
                        <a:t>jetcache.hiddenPackages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a:effectLst/>
                        </a:rPr>
                        <a:t>无</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自动生成</a:t>
                      </a:r>
                      <a:r>
                        <a:rPr lang="en-US" altLang="zh-CN" sz="1400" u="none" strike="noStrike">
                          <a:effectLst/>
                        </a:rPr>
                        <a:t>name</a:t>
                      </a:r>
                      <a:r>
                        <a:rPr lang="zh-CN" altLang="en-US" sz="1400" u="none" strike="noStrike">
                          <a:effectLst/>
                        </a:rPr>
                        <a:t>时，隐藏指定的包名前缀</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917421497"/>
                  </a:ext>
                </a:extLst>
              </a:tr>
              <a:tr h="303172">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].${area}.type</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a:effectLst/>
                        </a:rPr>
                        <a:t>无</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缓存类型，本地支持</a:t>
                      </a:r>
                      <a:r>
                        <a:rPr lang="en-US" sz="1400" u="none" strike="noStrike">
                          <a:effectLst/>
                        </a:rPr>
                        <a:t>linkedhashmap、caffeine，</a:t>
                      </a:r>
                      <a:r>
                        <a:rPr lang="zh-CN" altLang="en-US" sz="1400" u="none" strike="noStrike">
                          <a:effectLst/>
                        </a:rPr>
                        <a:t>远程支持</a:t>
                      </a:r>
                      <a:r>
                        <a:rPr lang="en-US" sz="1400" u="none" strike="noStrike">
                          <a:effectLst/>
                        </a:rPr>
                        <a:t>redis、tair</a:t>
                      </a:r>
                      <a:endParaRPr 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365746604"/>
                  </a:ext>
                </a:extLst>
              </a:tr>
              <a:tr h="303172">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keyConvertor</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a:effectLst/>
                        </a:rPr>
                        <a:t>无</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en-US" altLang="zh-CN" sz="1400" u="none" strike="noStrike">
                          <a:effectLst/>
                        </a:rPr>
                        <a:t>key</a:t>
                      </a:r>
                      <a:r>
                        <a:rPr lang="zh-CN" altLang="en-US" sz="1400" u="none" strike="noStrike">
                          <a:effectLst/>
                        </a:rPr>
                        <a:t>转换器，当前仅支持</a:t>
                      </a:r>
                      <a:r>
                        <a:rPr lang="en-US" altLang="zh-CN" sz="1400" u="none" strike="noStrike">
                          <a:effectLst/>
                        </a:rPr>
                        <a:t>fastjson</a:t>
                      </a:r>
                      <a:endParaRPr lang="en-US" altLang="zh-CN"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4163526431"/>
                  </a:ext>
                </a:extLst>
              </a:tr>
              <a:tr h="303172">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valueEncoder</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sz="1400" u="none" strike="noStrike">
                          <a:effectLst/>
                        </a:rPr>
                        <a:t>java</a:t>
                      </a:r>
                      <a:endParaRPr 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仅</a:t>
                      </a:r>
                      <a:r>
                        <a:rPr lang="en-US" altLang="zh-CN" sz="1400" u="none" strike="noStrike">
                          <a:effectLst/>
                        </a:rPr>
                        <a:t>remote</a:t>
                      </a:r>
                      <a:r>
                        <a:rPr lang="zh-CN" altLang="en-US" sz="1400" u="none" strike="noStrike">
                          <a:effectLst/>
                        </a:rPr>
                        <a:t>类型的缓存需要指定，可选</a:t>
                      </a:r>
                      <a:r>
                        <a:rPr lang="en-US" altLang="zh-CN" sz="1400" u="none" strike="noStrike">
                          <a:effectLst/>
                        </a:rPr>
                        <a:t>java</a:t>
                      </a:r>
                      <a:r>
                        <a:rPr lang="zh-CN" altLang="en-US" sz="1400" u="none" strike="noStrike">
                          <a:effectLst/>
                        </a:rPr>
                        <a:t>和</a:t>
                      </a:r>
                      <a:r>
                        <a:rPr lang="en-US" altLang="zh-CN" sz="1400" u="none" strike="noStrike">
                          <a:effectLst/>
                        </a:rPr>
                        <a:t>kryo</a:t>
                      </a:r>
                      <a:endParaRPr lang="en-US" altLang="zh-CN"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4139922635"/>
                  </a:ext>
                </a:extLst>
              </a:tr>
              <a:tr h="303172">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valueDecoder</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sz="1400" u="none" strike="noStrike">
                          <a:effectLst/>
                        </a:rPr>
                        <a:t>java</a:t>
                      </a:r>
                      <a:endParaRPr 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仅</a:t>
                      </a:r>
                      <a:r>
                        <a:rPr lang="en-US" altLang="zh-CN" sz="1400" u="none" strike="noStrike">
                          <a:effectLst/>
                        </a:rPr>
                        <a:t>remote</a:t>
                      </a:r>
                      <a:r>
                        <a:rPr lang="zh-CN" altLang="en-US" sz="1400" u="none" strike="noStrike">
                          <a:effectLst/>
                        </a:rPr>
                        <a:t>类型的缓存需要指定，可选</a:t>
                      </a:r>
                      <a:r>
                        <a:rPr lang="en-US" altLang="zh-CN" sz="1400" u="none" strike="noStrike">
                          <a:effectLst/>
                        </a:rPr>
                        <a:t>java</a:t>
                      </a:r>
                      <a:r>
                        <a:rPr lang="zh-CN" altLang="en-US" sz="1400" u="none" strike="noStrike">
                          <a:effectLst/>
                        </a:rPr>
                        <a:t>和</a:t>
                      </a:r>
                      <a:r>
                        <a:rPr lang="en-US" altLang="zh-CN" sz="1400" u="none" strike="noStrike">
                          <a:effectLst/>
                        </a:rPr>
                        <a:t>kryo</a:t>
                      </a:r>
                      <a:endParaRPr lang="en-US" altLang="zh-CN"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3617484565"/>
                  </a:ext>
                </a:extLst>
              </a:tr>
              <a:tr h="303172">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].${area}.limit</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altLang="zh-CN" sz="1400" u="none" strike="noStrike" dirty="0">
                          <a:effectLst/>
                        </a:rPr>
                        <a:t>100</a:t>
                      </a:r>
                      <a:endParaRPr lang="en-US" altLang="zh-CN"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a:effectLst/>
                        </a:rPr>
                        <a:t>仅</a:t>
                      </a:r>
                      <a:r>
                        <a:rPr lang="en-US" altLang="zh-CN" sz="1400" u="none" strike="noStrike">
                          <a:effectLst/>
                        </a:rPr>
                        <a:t>local</a:t>
                      </a:r>
                      <a:r>
                        <a:rPr lang="zh-CN" altLang="en-US" sz="1400" u="none" strike="noStrike">
                          <a:effectLst/>
                        </a:rPr>
                        <a:t>类型的缓存需要指定，缓存实例最大元素数</a:t>
                      </a:r>
                      <a:endParaRPr lang="zh-CN" altLang="en-US" sz="1400" b="0" i="0" u="none" strike="noStrike">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753560592"/>
                  </a:ext>
                </a:extLst>
              </a:tr>
              <a:tr h="332156">
                <a:tc>
                  <a:txBody>
                    <a:bodyPr/>
                    <a:lstStyle/>
                    <a:p>
                      <a:pPr algn="l" fontAlgn="ctr"/>
                      <a:r>
                        <a:rPr lang="en-US" sz="1400" u="none" strike="noStrike" dirty="0">
                          <a:effectLst/>
                        </a:rPr>
                        <a:t>  </a:t>
                      </a:r>
                      <a:r>
                        <a:rPr lang="en-US" sz="1400" u="none" strike="noStrike" dirty="0" err="1">
                          <a:effectLst/>
                        </a:rPr>
                        <a:t>jetcache</a:t>
                      </a:r>
                      <a:r>
                        <a:rPr lang="en-US" sz="1400" u="none" strike="noStrike" dirty="0">
                          <a:effectLst/>
                        </a:rPr>
                        <a:t>.[</a:t>
                      </a:r>
                      <a:r>
                        <a:rPr lang="en-US" sz="1400" u="none" strike="noStrike" dirty="0" err="1">
                          <a:effectLst/>
                        </a:rPr>
                        <a:t>local|remote</a:t>
                      </a:r>
                      <a:r>
                        <a:rPr lang="en-US" sz="1400" u="none" strike="noStrike" dirty="0">
                          <a:effectLst/>
                        </a:rPr>
                        <a:t>].${area}.</a:t>
                      </a:r>
                      <a:r>
                        <a:rPr lang="en-US" sz="1400" u="none" strike="noStrike" dirty="0" err="1">
                          <a:effectLst/>
                        </a:rPr>
                        <a:t>expireAfterWriteInMillis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zh-CN" altLang="en-US" sz="1400" u="none" strike="noStrike" dirty="0">
                          <a:effectLst/>
                        </a:rPr>
                        <a:t>无穷大</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dirty="0">
                          <a:effectLst/>
                        </a:rPr>
                        <a:t>默认过期时间，毫秒单位</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842695026"/>
                  </a:ext>
                </a:extLst>
              </a:tr>
              <a:tr h="303172">
                <a:tc>
                  <a:txBody>
                    <a:bodyPr/>
                    <a:lstStyle/>
                    <a:p>
                      <a:pPr algn="l" fontAlgn="ctr"/>
                      <a:r>
                        <a:rPr lang="en-US" sz="1400" u="none" strike="noStrike" dirty="0">
                          <a:effectLst/>
                        </a:rPr>
                        <a:t>  </a:t>
                      </a:r>
                      <a:r>
                        <a:rPr lang="en-US" sz="1400" u="none" strike="noStrike" dirty="0" err="1">
                          <a:effectLst/>
                        </a:rPr>
                        <a:t>jetcache.local</a:t>
                      </a:r>
                      <a:r>
                        <a:rPr lang="en-US" sz="1400" u="none" strike="noStrike" dirty="0">
                          <a:effectLst/>
                        </a:rPr>
                        <a:t>.${area}.</a:t>
                      </a:r>
                      <a:r>
                        <a:rPr lang="en-US" sz="1400" u="none" strike="noStrike" dirty="0" err="1">
                          <a:effectLst/>
                        </a:rPr>
                        <a:t>expireAfterAccessInMillis</a:t>
                      </a:r>
                      <a:endParaRPr 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ctr" fontAlgn="ctr"/>
                      <a:r>
                        <a:rPr lang="en-US" altLang="zh-CN" sz="1400" u="none" strike="noStrike" dirty="0">
                          <a:effectLst/>
                        </a:rPr>
                        <a:t>0</a:t>
                      </a:r>
                      <a:endParaRPr lang="en-US" altLang="zh-CN"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tc>
                  <a:txBody>
                    <a:bodyPr/>
                    <a:lstStyle/>
                    <a:p>
                      <a:pPr algn="l" fontAlgn="ctr"/>
                      <a:r>
                        <a:rPr lang="zh-CN" altLang="en-US" sz="1400" u="none" strike="noStrike" dirty="0">
                          <a:effectLst/>
                        </a:rPr>
                        <a:t>仅</a:t>
                      </a:r>
                      <a:r>
                        <a:rPr lang="en-US" altLang="zh-CN" sz="1400" u="none" strike="noStrike" dirty="0">
                          <a:effectLst/>
                        </a:rPr>
                        <a:t>local</a:t>
                      </a:r>
                      <a:r>
                        <a:rPr lang="zh-CN" altLang="en-US" sz="1400" u="none" strike="noStrike" dirty="0">
                          <a:effectLst/>
                        </a:rPr>
                        <a:t>类型的缓存有效，毫秒单位，最大不活动间隔</a:t>
                      </a:r>
                      <a:endParaRPr lang="zh-CN" altLang="en-US" sz="1400" b="0" i="0" u="none" strike="noStrike" dirty="0">
                        <a:solidFill>
                          <a:srgbClr val="000000"/>
                        </a:solidFill>
                        <a:effectLst/>
                        <a:latin typeface="Consolas" panose="020B0609020204030204" pitchFamily="49" charset="0"/>
                        <a:ea typeface="阿里巴巴普惠体" panose="00020600040101010101" pitchFamily="18" charset="-122"/>
                        <a:cs typeface="阿里巴巴普惠体" panose="00020600040101010101" pitchFamily="18" charset="-122"/>
                      </a:endParaRPr>
                    </a:p>
                  </a:txBody>
                  <a:tcPr marL="9525" marR="9525" marT="9525" marB="0" anchor="ctr"/>
                </a:tc>
                <a:extLst>
                  <a:ext uri="{0D108BD9-81ED-4DB2-BD59-A6C34878D82A}">
                    <a16:rowId xmlns:a16="http://schemas.microsoft.com/office/drawing/2014/main" val="2611439669"/>
                  </a:ext>
                </a:extLst>
              </a:tr>
            </a:tbl>
          </a:graphicData>
        </a:graphic>
      </p:graphicFrame>
    </p:spTree>
    <p:extLst>
      <p:ext uri="{BB962C8B-B14F-4D97-AF65-F5344CB8AC3E}">
        <p14:creationId xmlns:p14="http://schemas.microsoft.com/office/powerpoint/2010/main" val="38673423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开启</a:t>
            </a:r>
            <a:r>
              <a:rPr lang="en-US" altLang="zh-CN" dirty="0" err="1"/>
              <a:t>jetcache</a:t>
            </a:r>
            <a:r>
              <a:rPr lang="zh-CN" altLang="en-US" dirty="0"/>
              <a:t>注解支持</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i="1" dirty="0">
                <a:solidFill>
                  <a:srgbClr val="8C8C8C"/>
                </a:solidFill>
                <a:latin typeface="Consolas" panose="020B0609020204030204" pitchFamily="49" charset="0"/>
              </a:rPr>
            </a:br>
            <a:r>
              <a:rPr lang="zh-CN" altLang="zh-CN" sz="1400" b="1" dirty="0">
                <a:solidFill>
                  <a:srgbClr val="AD2A26"/>
                </a:solidFill>
                <a:latin typeface="Consolas" panose="020B0609020204030204" pitchFamily="49" charset="0"/>
              </a:rPr>
              <a:t>@EnableCreateCacheAnnotation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Springboot19CacheApplication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Springboot19CacheApplication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137011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声明缓存对象</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@CreateCache</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a:t>
            </a:r>
            <a:r>
              <a:rPr lang="zh-CN" altLang="zh-CN" sz="1400" dirty="0">
                <a:solidFill>
                  <a:srgbClr val="080808"/>
                </a:solidFill>
                <a:latin typeface="Consolas" panose="020B0609020204030204" pitchFamily="49" charset="0"/>
              </a:rPr>
              <a:t>, expire = </a:t>
            </a:r>
            <a:r>
              <a:rPr lang="zh-CN" altLang="zh-CN" sz="1400" dirty="0">
                <a:solidFill>
                  <a:srgbClr val="1750EB"/>
                </a:solidFill>
                <a:latin typeface="Consolas" panose="020B0609020204030204" pitchFamily="49" charset="0"/>
              </a:rPr>
              <a:t>3600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Cache</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&gt; </a:t>
            </a:r>
            <a:r>
              <a:rPr lang="zh-CN" altLang="zh-CN" sz="1400" dirty="0">
                <a:solidFill>
                  <a:srgbClr val="871094"/>
                </a:solidFill>
                <a:latin typeface="Consolas" panose="020B0609020204030204" pitchFamily="49" charset="0"/>
              </a:rPr>
              <a:t>jetSMSCache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1540835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操作缓存</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58093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this</a:t>
            </a:r>
            <a:r>
              <a:rPr lang="zh-CN" altLang="zh-CN" sz="1400" dirty="0">
                <a:solidFill>
                  <a:srgbClr val="080808"/>
                </a:solidFill>
                <a:latin typeface="Consolas" panose="020B0609020204030204" pitchFamily="49" charset="0"/>
              </a:rPr>
              <a:t>.</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jetSMSCache</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put</a:t>
            </a:r>
            <a:r>
              <a:rPr lang="zh-CN" altLang="zh-CN" sz="1400" dirty="0">
                <a:solidFill>
                  <a:srgbClr val="080808"/>
                </a:solidFill>
                <a:latin typeface="Consolas" panose="020B0609020204030204" pitchFamily="49" charset="0"/>
              </a:rPr>
              <a:t>(tele,</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CodeMsg </a:t>
            </a:r>
            <a:r>
              <a:rPr lang="zh-CN" altLang="zh-CN" sz="1400" dirty="0">
                <a:solidFill>
                  <a:srgbClr val="080808"/>
                </a:solidFill>
                <a:latin typeface="Consolas" panose="020B0609020204030204" pitchFamily="49" charset="0"/>
              </a:rPr>
              <a:t>codeMsg)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value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jetSMSCache</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get</a:t>
            </a:r>
            <a:r>
              <a:rPr lang="zh-CN" altLang="zh-CN" sz="1400" dirty="0">
                <a:solidFill>
                  <a:srgbClr val="080808"/>
                </a:solidFill>
                <a:latin typeface="Consolas" panose="020B0609020204030204" pitchFamily="49" charset="0"/>
              </a:rPr>
              <a:t>(codeMsg.getTele());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80808"/>
                </a:solidFill>
                <a:latin typeface="Consolas" panose="020B0609020204030204" pitchFamily="49" charset="0"/>
              </a:rPr>
              <a:t>codeMsg.getCode().equals(</a:t>
            </a:r>
            <a:r>
              <a:rPr lang="zh-CN" altLang="zh-CN" sz="1400" dirty="0">
                <a:solidFill>
                  <a:srgbClr val="000000"/>
                </a:solidFill>
                <a:latin typeface="Consolas" panose="020B0609020204030204" pitchFamily="49" charset="0"/>
              </a:rPr>
              <a: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28631056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jetcache</a:t>
            </a:r>
            <a:r>
              <a:rPr lang="zh-CN" altLang="en-US" sz="1600" dirty="0">
                <a:solidFill>
                  <a:srgbClr val="080808"/>
                </a:solidFill>
                <a:latin typeface="Consolas" panose="020B0609020204030204" pitchFamily="49" charset="0"/>
              </a:rPr>
              <a:t>简介</a:t>
            </a:r>
            <a:endParaRPr lang="en-US" altLang="zh-CN" sz="1600" dirty="0">
              <a:solidFill>
                <a:srgbClr val="080808"/>
              </a:solidFill>
              <a:latin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jetcache</a:t>
            </a:r>
            <a:r>
              <a:rPr lang="zh-CN" altLang="en-US" sz="1600" dirty="0">
                <a:latin typeface="Consolas" panose="020B0609020204030204" pitchFamily="49" charset="0"/>
                <a:sym typeface="Consolas" panose="020B0609020204030204" pitchFamily="49" charset="0"/>
              </a:rPr>
              <a:t>远程缓存使用方式</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jetcache</a:t>
            </a:r>
            <a:r>
              <a:rPr lang="zh-CN" altLang="en-US" sz="1600" dirty="0">
                <a:latin typeface="Consolas" panose="020B0609020204030204" pitchFamily="49" charset="0"/>
                <a:sym typeface="Consolas" panose="020B0609020204030204" pitchFamily="49" charset="0"/>
              </a:rPr>
              <a:t>本地缓存使用方式</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2825432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启用方法注解</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@EnableCreateCacheAnnotation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@EnableMethodCache</a:t>
            </a:r>
            <a:r>
              <a:rPr lang="zh-CN" altLang="zh-CN" sz="1400" dirty="0">
                <a:solidFill>
                  <a:srgbClr val="080808"/>
                </a:solidFill>
                <a:latin typeface="Consolas" panose="020B0609020204030204" pitchFamily="49" charset="0"/>
              </a:rPr>
              <a:t>(basePackages = </a:t>
            </a:r>
            <a:r>
              <a:rPr lang="zh-CN" altLang="zh-CN" sz="1400" dirty="0">
                <a:solidFill>
                  <a:srgbClr val="067D17"/>
                </a:solidFill>
                <a:latin typeface="Consolas" panose="020B0609020204030204" pitchFamily="49" charset="0"/>
              </a:rPr>
              <a:t>"com.itheima"</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Springboot20JetCacheApplication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Springboot20JetCacheApplication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999332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5248801" y="1373652"/>
            <a:ext cx="5973761" cy="4912848"/>
          </a:xfrm>
        </p:spPr>
        <p:txBody>
          <a:bodyPr/>
          <a:lstStyle/>
          <a:p>
            <a:r>
              <a:rPr lang="zh-CN" altLang="en-US" dirty="0">
                <a:solidFill>
                  <a:schemeClr val="tx1">
                    <a:lumMod val="85000"/>
                    <a:lumOff val="15000"/>
                  </a:schemeClr>
                </a:solidFill>
              </a:rPr>
              <a:t>热部署</a:t>
            </a:r>
            <a:endParaRPr lang="en-US" altLang="zh-CN" dirty="0">
              <a:solidFill>
                <a:schemeClr val="tx1">
                  <a:lumMod val="85000"/>
                  <a:lumOff val="15000"/>
                </a:schemeClr>
              </a:solidFill>
            </a:endParaRPr>
          </a:p>
          <a:p>
            <a:r>
              <a:rPr lang="zh-CN" altLang="en-US" dirty="0">
                <a:solidFill>
                  <a:schemeClr val="tx1">
                    <a:lumMod val="85000"/>
                    <a:lumOff val="15000"/>
                  </a:schemeClr>
                </a:solidFill>
              </a:rPr>
              <a:t>配置高级</a:t>
            </a:r>
            <a:endParaRPr lang="en-US" altLang="zh-CN" dirty="0">
              <a:solidFill>
                <a:schemeClr val="tx1">
                  <a:lumMod val="85000"/>
                  <a:lumOff val="15000"/>
                </a:schemeClr>
              </a:solidFill>
            </a:endParaRPr>
          </a:p>
          <a:p>
            <a:r>
              <a:rPr lang="zh-CN" altLang="en-US" dirty="0">
                <a:solidFill>
                  <a:schemeClr val="tx1">
                    <a:lumMod val="85000"/>
                    <a:lumOff val="15000"/>
                  </a:schemeClr>
                </a:solidFill>
              </a:rPr>
              <a:t>测试</a:t>
            </a:r>
            <a:endParaRPr lang="en-US" altLang="zh-CN" dirty="0">
              <a:solidFill>
                <a:schemeClr val="tx1">
                  <a:lumMod val="85000"/>
                  <a:lumOff val="15000"/>
                </a:schemeClr>
              </a:solidFill>
            </a:endParaRPr>
          </a:p>
          <a:p>
            <a:r>
              <a:rPr lang="zh-CN" altLang="en-US" dirty="0">
                <a:solidFill>
                  <a:schemeClr val="tx1">
                    <a:lumMod val="85000"/>
                    <a:lumOff val="15000"/>
                  </a:schemeClr>
                </a:solidFill>
              </a:rPr>
              <a:t>数据层解决方案</a:t>
            </a:r>
            <a:endParaRPr lang="en-US" altLang="zh-CN" dirty="0">
              <a:solidFill>
                <a:schemeClr val="tx1">
                  <a:lumMod val="85000"/>
                  <a:lumOff val="15000"/>
                </a:schemeClr>
              </a:solidFill>
            </a:endParaRPr>
          </a:p>
          <a:p>
            <a:r>
              <a:rPr lang="zh-CN" altLang="en-US" dirty="0">
                <a:solidFill>
                  <a:schemeClr val="tx1">
                    <a:lumMod val="85000"/>
                    <a:lumOff val="15000"/>
                  </a:schemeClr>
                </a:solidFill>
              </a:rPr>
              <a:t>整合第三方技术</a:t>
            </a:r>
            <a:endParaRPr lang="en-US" altLang="zh-CN" dirty="0">
              <a:solidFill>
                <a:schemeClr val="tx1">
                  <a:lumMod val="85000"/>
                  <a:lumOff val="15000"/>
                </a:schemeClr>
              </a:solidFill>
            </a:endParaRPr>
          </a:p>
          <a:p>
            <a:r>
              <a:rPr lang="zh-CN" altLang="en-US" dirty="0">
                <a:solidFill>
                  <a:schemeClr val="tx1">
                    <a:lumMod val="85000"/>
                    <a:lumOff val="15000"/>
                  </a:schemeClr>
                </a:solidFill>
              </a:rPr>
              <a:t>监控</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625689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@ConfigurationProperties</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使用</a:t>
            </a: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为第三方</a:t>
            </a:r>
            <a:r>
              <a:rPr lang="en-US" altLang="zh-CN" dirty="0">
                <a:latin typeface="Consolas" panose="020B0609020204030204" pitchFamily="49" charset="0"/>
              </a:rPr>
              <a:t>bean</a:t>
            </a:r>
            <a:r>
              <a:rPr lang="zh-CN" altLang="en-US" dirty="0">
                <a:latin typeface="Consolas" panose="020B0609020204030204" pitchFamily="49" charset="0"/>
              </a:rPr>
              <a:t>绑定属性</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99561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DruidDataSource </a:t>
            </a:r>
            <a:r>
              <a:rPr lang="zh-CN" altLang="zh-CN" sz="1400" dirty="0">
                <a:solidFill>
                  <a:srgbClr val="00627A"/>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DruidDataSource ds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DruidDataSource();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ds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4433167"/>
            <a:ext cx="9860586" cy="70294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com.mysql.jdbc.Driver</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70888271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solidFill>
                  <a:schemeClr val="tx1">
                    <a:lumMod val="85000"/>
                    <a:lumOff val="15000"/>
                  </a:schemeClr>
                </a:solidFill>
              </a:rPr>
              <a:t>使用方法注解操作缓存</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BookServiceImpl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BookService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BookDao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b="1" dirty="0">
                <a:solidFill>
                  <a:srgbClr val="AD2A26"/>
                </a:solidFill>
                <a:latin typeface="Consolas" panose="020B0609020204030204" pitchFamily="49" charset="0"/>
              </a:rPr>
              <a:t>@Cached</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"smsCache_"</a:t>
            </a:r>
            <a:r>
              <a:rPr lang="zh-CN" altLang="zh-CN" sz="1400" dirty="0">
                <a:solidFill>
                  <a:srgbClr val="080808"/>
                </a:solidFill>
                <a:latin typeface="Consolas" panose="020B0609020204030204" pitchFamily="49" charset="0"/>
              </a:rPr>
              <a:t>, key = </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 expire = </a:t>
            </a:r>
            <a:r>
              <a:rPr lang="zh-CN" altLang="zh-CN" sz="1400" dirty="0">
                <a:solidFill>
                  <a:srgbClr val="1750EB"/>
                </a:solidFill>
                <a:latin typeface="Consolas" panose="020B0609020204030204" pitchFamily="49" charset="0"/>
              </a:rPr>
              <a:t>3600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@CacheRefresh</a:t>
            </a:r>
            <a:r>
              <a:rPr lang="zh-CN" altLang="zh-CN" sz="1400" dirty="0">
                <a:solidFill>
                  <a:srgbClr val="080808"/>
                </a:solidFill>
                <a:latin typeface="Consolas" panose="020B0609020204030204" pitchFamily="49" charset="0"/>
              </a:rPr>
              <a:t>(refresh = </a:t>
            </a:r>
            <a:r>
              <a:rPr lang="zh-CN" altLang="zh-CN" sz="1400" dirty="0">
                <a:solidFill>
                  <a:srgbClr val="1750EB"/>
                </a:solidFill>
                <a:latin typeface="Consolas" panose="020B0609020204030204" pitchFamily="49" charset="0"/>
              </a:rPr>
              <a:t>10</a:t>
            </a:r>
            <a:r>
              <a:rPr lang="zh-CN" altLang="zh-CN" sz="1400" dirty="0">
                <a:solidFill>
                  <a:srgbClr val="080808"/>
                </a:solidFill>
                <a:latin typeface="Consolas" panose="020B0609020204030204" pitchFamily="49" charset="0"/>
              </a:rPr>
              <a:t>,timeUnit = </a:t>
            </a:r>
            <a:r>
              <a:rPr lang="zh-CN" altLang="zh-CN" sz="1400" dirty="0">
                <a:solidFill>
                  <a:srgbClr val="000000"/>
                </a:solidFill>
                <a:latin typeface="Consolas" panose="020B0609020204030204" pitchFamily="49" charset="0"/>
              </a:rPr>
              <a:t>TimeUnit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SECONDS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Book </a:t>
            </a:r>
            <a:r>
              <a:rPr lang="zh-CN" altLang="zh-CN" sz="1400" dirty="0">
                <a:solidFill>
                  <a:srgbClr val="00627A"/>
                </a:solidFill>
                <a:latin typeface="Consolas" panose="020B0609020204030204" pitchFamily="49" charset="0"/>
              </a:rPr>
              <a:t>getById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Integer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.selectById(id);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3771394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使用方法注解操作缓存</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29348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BookServiceImpl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BookService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    </a:t>
            </a:r>
            <a:r>
              <a:rPr lang="zh-CN" altLang="zh-CN" sz="1400" b="1" dirty="0">
                <a:solidFill>
                  <a:srgbClr val="AD2A26"/>
                </a:solidFill>
                <a:latin typeface="Consolas" panose="020B0609020204030204" pitchFamily="49" charset="0"/>
              </a:rPr>
              <a:t>@CacheUpdate</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"smsCache_"</a:t>
            </a:r>
            <a:r>
              <a:rPr lang="zh-CN" altLang="zh-CN" sz="1400" dirty="0">
                <a:solidFill>
                  <a:srgbClr val="080808"/>
                </a:solidFill>
                <a:latin typeface="Consolas" panose="020B0609020204030204" pitchFamily="49" charset="0"/>
              </a:rPr>
              <a:t>, key = </a:t>
            </a:r>
            <a:r>
              <a:rPr lang="zh-CN" altLang="zh-CN" sz="1400" dirty="0">
                <a:solidFill>
                  <a:srgbClr val="067D17"/>
                </a:solidFill>
                <a:latin typeface="Consolas" panose="020B0609020204030204" pitchFamily="49" charset="0"/>
              </a:rPr>
              <a:t>"#book.id"</a:t>
            </a:r>
            <a:r>
              <a:rPr lang="zh-CN" altLang="zh-CN" sz="1400" dirty="0">
                <a:solidFill>
                  <a:srgbClr val="080808"/>
                </a:solidFill>
                <a:latin typeface="Consolas" panose="020B0609020204030204" pitchFamily="49" charset="0"/>
              </a:rPr>
              <a:t>, value = </a:t>
            </a:r>
            <a:r>
              <a:rPr lang="zh-CN" altLang="zh-CN" sz="1400" dirty="0">
                <a:solidFill>
                  <a:srgbClr val="067D17"/>
                </a:solidFill>
                <a:latin typeface="Consolas" panose="020B0609020204030204" pitchFamily="49" charset="0"/>
              </a:rPr>
              <a:t>"#book"</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update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Book </a:t>
            </a:r>
            <a:r>
              <a:rPr lang="zh-CN" altLang="zh-CN" sz="1400" dirty="0">
                <a:solidFill>
                  <a:srgbClr val="080808"/>
                </a:solidFill>
                <a:latin typeface="Consolas" panose="020B0609020204030204" pitchFamily="49" charset="0"/>
              </a:rPr>
              <a:t>book)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.updateById(book) &gt; </a:t>
            </a:r>
            <a:r>
              <a:rPr lang="zh-CN" altLang="zh-CN" sz="1400" dirty="0">
                <a:solidFill>
                  <a:srgbClr val="1750EB"/>
                </a:solidFill>
                <a:latin typeface="Consolas" panose="020B0609020204030204" pitchFamily="49" charset="0"/>
              </a:rPr>
              <a:t>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b="1" dirty="0">
                <a:solidFill>
                  <a:srgbClr val="AD2A26"/>
                </a:solidFill>
                <a:latin typeface="Consolas" panose="020B0609020204030204" pitchFamily="49" charset="0"/>
              </a:rPr>
              <a:t>@CacheInvalidate</a:t>
            </a:r>
            <a:r>
              <a:rPr lang="zh-CN" altLang="zh-CN" sz="1400" dirty="0">
                <a:solidFill>
                  <a:srgbClr val="080808"/>
                </a:solidFill>
                <a:latin typeface="Consolas" panose="020B0609020204030204" pitchFamily="49" charset="0"/>
              </a:rPr>
              <a:t>(name = </a:t>
            </a:r>
            <a:r>
              <a:rPr lang="zh-CN" altLang="zh-CN" sz="1400" dirty="0">
                <a:solidFill>
                  <a:srgbClr val="067D17"/>
                </a:solidFill>
                <a:latin typeface="Consolas" panose="020B0609020204030204" pitchFamily="49" charset="0"/>
              </a:rPr>
              <a:t>"smsCache_"</a:t>
            </a:r>
            <a:r>
              <a:rPr lang="zh-CN" altLang="zh-CN" sz="1400" dirty="0">
                <a:solidFill>
                  <a:srgbClr val="080808"/>
                </a:solidFill>
                <a:latin typeface="Consolas" panose="020B0609020204030204" pitchFamily="49" charset="0"/>
              </a:rPr>
              <a:t>, key = </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delete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Integer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bookDao</a:t>
            </a:r>
            <a:r>
              <a:rPr lang="zh-CN" altLang="zh-CN" sz="1400" dirty="0">
                <a:solidFill>
                  <a:srgbClr val="080808"/>
                </a:solidFill>
                <a:latin typeface="Consolas" panose="020B0609020204030204" pitchFamily="49" charset="0"/>
              </a:rPr>
              <a:t>.deleteById(id) &gt; </a:t>
            </a:r>
            <a:r>
              <a:rPr lang="zh-CN" altLang="zh-CN" sz="1400" dirty="0">
                <a:solidFill>
                  <a:srgbClr val="1750EB"/>
                </a:solidFill>
                <a:latin typeface="Consolas" panose="020B0609020204030204" pitchFamily="49" charset="0"/>
              </a:rPr>
              <a:t>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5724983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缓存对象必须保障可序列化</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06182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Book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Serializable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1" y="3599175"/>
            <a:ext cx="9860587" cy="231877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remote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default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 redis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keyConvertor</a:t>
            </a:r>
            <a:r>
              <a:rPr lang="zh-CN" altLang="zh-CN" sz="1400" dirty="0">
                <a:solidFill>
                  <a:srgbClr val="080808"/>
                </a:solidFill>
                <a:latin typeface="Consolas" panose="020B0609020204030204" pitchFamily="49" charset="0"/>
              </a:rPr>
              <a:t>: fastjson</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valueEncoder</a:t>
            </a:r>
            <a:r>
              <a:rPr lang="zh-CN" altLang="zh-CN" sz="1400" dirty="0">
                <a:solidFill>
                  <a:srgbClr val="080808"/>
                </a:solidFill>
                <a:latin typeface="Consolas" panose="020B0609020204030204" pitchFamily="49" charset="0"/>
              </a:rPr>
              <a:t>: java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valueDecoder</a:t>
            </a:r>
            <a:r>
              <a:rPr lang="zh-CN" altLang="zh-CN" sz="1400" dirty="0">
                <a:solidFill>
                  <a:srgbClr val="080808"/>
                </a:solidFill>
                <a:latin typeface="Consolas" panose="020B0609020204030204" pitchFamily="49" charset="0"/>
              </a:rPr>
              <a:t>: java</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959283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a:t>
            </a:r>
            <a:r>
              <a:rPr lang="en-US" altLang="zh-CN" dirty="0" err="1"/>
              <a:t>jetcache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查看缓存统计报告</a:t>
            </a:r>
            <a:endParaRPr lang="en-US" altLang="zh-CN" dirty="0">
              <a:solidFill>
                <a:schemeClr val="tx1">
                  <a:lumMod val="85000"/>
                  <a:lumOff val="15000"/>
                </a:schemeClr>
              </a:solidFill>
            </a:endParaRPr>
          </a:p>
        </p:txBody>
      </p:sp>
      <p:sp>
        <p:nvSpPr>
          <p:cNvPr id="4" name="TextBox 3">
            <a:extLst>
              <a:ext uri="{FF2B5EF4-FFF2-40B4-BE49-F238E27FC236}">
                <a16:creationId xmlns:a16="http://schemas.microsoft.com/office/drawing/2014/main" id="{0C998B78-AB18-3C47-A1C7-25AE9A3A40B0}"/>
              </a:ext>
            </a:extLst>
          </p:cNvPr>
          <p:cNvSpPr txBox="1"/>
          <p:nvPr/>
        </p:nvSpPr>
        <p:spPr>
          <a:xfrm>
            <a:off x="1159841" y="2149748"/>
            <a:ext cx="9860587" cy="70403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jetcache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statIntervalMinutes</a:t>
            </a:r>
            <a:r>
              <a:rPr lang="zh-CN" altLang="zh-CN" sz="1400" dirty="0">
                <a:solidFill>
                  <a:srgbClr val="080808"/>
                </a:solidFill>
                <a:latin typeface="Consolas" panose="020B0609020204030204" pitchFamily="49" charset="0"/>
              </a:rPr>
              <a:t>: 15</a:t>
            </a:r>
            <a:endParaRPr lang="en-US" altLang="zh-CN" sz="14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180661404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jetcache</a:t>
            </a:r>
            <a:r>
              <a:rPr lang="zh-CN" altLang="en-US" sz="1600" dirty="0">
                <a:solidFill>
                  <a:srgbClr val="080808"/>
                </a:solidFill>
                <a:latin typeface="Consolas" panose="020B0609020204030204" pitchFamily="49" charset="0"/>
              </a:rPr>
              <a:t>方法注解使用方式</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189339543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j2cache</a:t>
            </a:r>
            <a:r>
              <a:rPr lang="zh-CN" altLang="en-US" dirty="0">
                <a:latin typeface="Consolas" panose="020B0609020204030204" pitchFamily="49" charset="0"/>
              </a:rPr>
              <a:t>是一个缓存整合框架，可以提供缓存的整合方案，使各种缓存搭配使用，自身不提供缓存功能</a:t>
            </a:r>
            <a:endParaRPr lang="en-US" altLang="zh-CN" dirty="0">
              <a:latin typeface="Consolas" panose="020B0609020204030204" pitchFamily="49" charset="0"/>
            </a:endParaRPr>
          </a:p>
          <a:p>
            <a:pPr>
              <a:buFont typeface="Wingdings" panose="05000000000000000000" pitchFamily="2" charset="2"/>
              <a:buChar char="l"/>
            </a:pPr>
            <a:r>
              <a:rPr lang="zh-CN" altLang="en-US" dirty="0">
                <a:latin typeface="Consolas" panose="020B0609020204030204" pitchFamily="49" charset="0"/>
              </a:rPr>
              <a:t>基于 </a:t>
            </a:r>
            <a:r>
              <a:rPr lang="en-US" altLang="zh-CN" dirty="0" err="1">
                <a:latin typeface="Consolas" panose="020B0609020204030204" pitchFamily="49" charset="0"/>
              </a:rPr>
              <a:t>ehcache</a:t>
            </a:r>
            <a:r>
              <a:rPr lang="en-US" altLang="zh-CN" dirty="0">
                <a:latin typeface="Consolas" panose="020B0609020204030204" pitchFamily="49" charset="0"/>
              </a:rPr>
              <a:t> + </a:t>
            </a:r>
            <a:r>
              <a:rPr lang="en-US" altLang="zh-CN" dirty="0" err="1">
                <a:latin typeface="Consolas" panose="020B0609020204030204" pitchFamily="49" charset="0"/>
              </a:rPr>
              <a:t>redis</a:t>
            </a:r>
            <a:r>
              <a:rPr lang="en-US" altLang="zh-CN" dirty="0">
                <a:latin typeface="Consolas" panose="020B0609020204030204" pitchFamily="49" charset="0"/>
              </a:rPr>
              <a:t> </a:t>
            </a:r>
            <a:r>
              <a:rPr lang="zh-CN" altLang="en-US" dirty="0">
                <a:latin typeface="Consolas" panose="020B0609020204030204" pitchFamily="49" charset="0"/>
              </a:rPr>
              <a:t>进行整合</a:t>
            </a: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104525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加入</a:t>
            </a:r>
            <a:r>
              <a:rPr lang="en-US" altLang="zh-CN" dirty="0"/>
              <a:t>j2cache</a:t>
            </a:r>
            <a:r>
              <a:rPr lang="zh-CN" altLang="en-US" dirty="0"/>
              <a:t>坐标，加入整合缓存的坐标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58093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&gt;net.oschina.j2cache&lt;/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&gt;j2cache-spring-boot2-starter&lt;/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&gt;2.8.0-release&lt;/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&gt;net.oschina.j2cache&lt;/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&gt;j2cache-core&lt;/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&gt;2.8.4-release&lt;/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&gt;net.sf.ehcache&lt;/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&gt;ehcache&lt;/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1854102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配置使用</a:t>
            </a:r>
            <a:r>
              <a:rPr lang="en-US" altLang="zh-CN" dirty="0"/>
              <a:t>j2cache</a:t>
            </a:r>
            <a:r>
              <a:rPr lang="zh-CN" altLang="en-US" dirty="0"/>
              <a:t>（</a:t>
            </a:r>
            <a:r>
              <a:rPr lang="en-US" altLang="zh-CN" dirty="0" err="1"/>
              <a:t>application.yml</a:t>
            </a:r>
            <a:r>
              <a:rPr lang="zh-CN" altLang="en-US" dirty="0"/>
              <a:t>）</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70294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j2cache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config-location</a:t>
            </a:r>
            <a:r>
              <a:rPr lang="zh-CN" altLang="zh-CN" sz="1400" dirty="0">
                <a:solidFill>
                  <a:srgbClr val="080808"/>
                </a:solidFill>
                <a:latin typeface="Consolas" panose="020B0609020204030204" pitchFamily="49" charset="0"/>
              </a:rPr>
              <a:t>: j2cache.properties</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2261172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配置一级缓存与二级缓存以及一级缓存数据到二级缓存的发送方式（</a:t>
            </a:r>
            <a:r>
              <a:rPr lang="en-US" altLang="zh-CN" dirty="0"/>
              <a:t>j2cache.properties</a:t>
            </a:r>
            <a:r>
              <a:rPr lang="zh-CN" altLang="en-US" dirty="0"/>
              <a:t>）</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1143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配置1级缓存</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j2cache.L1.provider_class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ehcache</a:t>
            </a: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ehcache.configXml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ehcache.xml</a:t>
            </a: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配置1级缓存数据到2级缓存的广播方式：可以使用redis提供的消息订阅模式，也可以使用jgroups多播实现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j2cache.broadcast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net.oschina.j2cache.cache.support.redis.SpringRedisPubSubPolicy</a:t>
            </a: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配置2级缓存</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j2cache.L2.provider_class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net.oschina.j2cache.cache.support.redis.SpringRedisProvider</a:t>
            </a: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j2cache.L2.config_section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redis</a:t>
            </a:r>
            <a:b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3080"/>
                </a:solidFill>
                <a:latin typeface="Consolas" panose="020B0609020204030204" pitchFamily="49" charset="0"/>
                <a:ea typeface="阿里巴巴普惠体" panose="00020600040101010101" pitchFamily="18" charset="-122"/>
                <a:cs typeface="阿里巴巴普惠体" panose="00020600040101010101" pitchFamily="18" charset="-122"/>
              </a:rPr>
              <a:t>redis.hosts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localhost:6379</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9315634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设置使用缓存</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CodeUtils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b="1" dirty="0">
                <a:solidFill>
                  <a:srgbClr val="AD2A26"/>
                </a:solidFill>
                <a:latin typeface="Consolas" panose="020B0609020204030204" pitchFamily="49" charset="0"/>
              </a:rPr>
              <a:t>CacheChannel</a:t>
            </a:r>
            <a:r>
              <a:rPr lang="zh-CN" altLang="zh-CN" sz="1400" dirty="0">
                <a:solidFill>
                  <a:srgbClr val="000000"/>
                </a:solidFill>
                <a:latin typeface="Consolas" panose="020B0609020204030204" pitchFamily="49" charset="0"/>
              </a:rPr>
              <a:t> </a:t>
            </a:r>
            <a:r>
              <a:rPr lang="zh-CN" altLang="zh-CN" sz="1400" b="1" dirty="0">
                <a:solidFill>
                  <a:srgbClr val="AD2A26"/>
                </a:solidFill>
                <a:latin typeface="Consolas" panose="020B0609020204030204" pitchFamily="49" charset="0"/>
              </a:rPr>
              <a:t>cacheChannel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520821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a:t>
            </a:r>
            <a:r>
              <a:rPr lang="en-US" altLang="zh-CN" dirty="0" err="1">
                <a:latin typeface="Consolas" panose="020B0609020204030204" pitchFamily="49" charset="0"/>
              </a:rPr>
              <a:t>EnableConfigurationProperties</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a:t>
            </a:r>
            <a:r>
              <a:rPr lang="en-US" altLang="zh-CN" dirty="0" err="1">
                <a:latin typeface="Consolas" panose="020B0609020204030204" pitchFamily="49" charset="0"/>
              </a:rPr>
              <a:t>EnableConfigurationProperties</a:t>
            </a:r>
            <a:r>
              <a:rPr lang="zh-CN" altLang="en-US" dirty="0">
                <a:latin typeface="Consolas" panose="020B0609020204030204" pitchFamily="49" charset="0"/>
              </a:rPr>
              <a:t>注解可以将使用</a:t>
            </a: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注解对应的类加入</a:t>
            </a:r>
            <a:r>
              <a:rPr lang="en-US" altLang="zh-CN" dirty="0">
                <a:latin typeface="Consolas" panose="020B0609020204030204" pitchFamily="49" charset="0"/>
              </a:rPr>
              <a:t>Spring</a:t>
            </a:r>
            <a:r>
              <a:rPr lang="zh-CN" altLang="en-US" dirty="0">
                <a:latin typeface="Consolas" panose="020B0609020204030204" pitchFamily="49" charset="0"/>
              </a:rPr>
              <a:t>容器管控</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@EnableConfigurationProperties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ServerConfig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DemoApplication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612355"/>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rPr>
              <a:t>//@Component</a:t>
            </a:r>
            <a:br>
              <a:rPr lang="zh-CN" altLang="zh-CN" sz="1400" i="1" dirty="0">
                <a:solidFill>
                  <a:srgbClr val="8C8C8C"/>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9" name="三角形 9">
            <a:extLst>
              <a:ext uri="{FF2B5EF4-FFF2-40B4-BE49-F238E27FC236}">
                <a16:creationId xmlns:a16="http://schemas.microsoft.com/office/drawing/2014/main" id="{6C3710E9-2588-F946-B755-060464DABD9F}"/>
              </a:ext>
            </a:extLst>
          </p:cNvPr>
          <p:cNvSpPr/>
          <p:nvPr/>
        </p:nvSpPr>
        <p:spPr>
          <a:xfrm rot="2651319">
            <a:off x="851566" y="5796432"/>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10" name="TextBox 6">
            <a:extLst>
              <a:ext uri="{FF2B5EF4-FFF2-40B4-BE49-F238E27FC236}">
                <a16:creationId xmlns:a16="http://schemas.microsoft.com/office/drawing/2014/main" id="{34FCCE8B-9629-7E4B-B3A9-E87708BF9B85}"/>
              </a:ext>
            </a:extLst>
          </p:cNvPr>
          <p:cNvSpPr txBox="1"/>
          <p:nvPr/>
        </p:nvSpPr>
        <p:spPr>
          <a:xfrm>
            <a:off x="1189355" y="5937493"/>
            <a:ext cx="10057765" cy="384272"/>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a:t>
            </a:r>
            <a:r>
              <a:rPr lang="en-US" altLang="zh-CN" sz="1400" dirty="0" err="1">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EnableConfigurationProperties</a:t>
            </a:r>
            <a:r>
              <a:rPr lang="zh-CN" altLang="en-US"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与</a:t>
            </a:r>
            <a:r>
              <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@Component</a:t>
            </a:r>
            <a:r>
              <a:rPr lang="zh-CN" altLang="en-US"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不能同时使用</a:t>
            </a:r>
            <a:endPar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11" name="矩形 10">
            <a:extLst>
              <a:ext uri="{FF2B5EF4-FFF2-40B4-BE49-F238E27FC236}">
                <a16:creationId xmlns:a16="http://schemas.microsoft.com/office/drawing/2014/main" id="{E0A4F270-7F30-AE46-96EF-656D6943C707}"/>
              </a:ext>
            </a:extLst>
          </p:cNvPr>
          <p:cNvSpPr/>
          <p:nvPr/>
        </p:nvSpPr>
        <p:spPr>
          <a:xfrm>
            <a:off x="944880" y="5439847"/>
            <a:ext cx="10302240" cy="1098879"/>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12" name="矩形 11">
            <a:extLst>
              <a:ext uri="{FF2B5EF4-FFF2-40B4-BE49-F238E27FC236}">
                <a16:creationId xmlns:a16="http://schemas.microsoft.com/office/drawing/2014/main" id="{ED3E04DF-C15D-7146-95A9-19AF703E9900}"/>
              </a:ext>
            </a:extLst>
          </p:cNvPr>
          <p:cNvSpPr/>
          <p:nvPr/>
        </p:nvSpPr>
        <p:spPr>
          <a:xfrm>
            <a:off x="844952" y="5512319"/>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Consolas" panose="020B0609020204030204" pitchFamily="49" charset="0"/>
                <a:ea typeface="Alibaba PuHuiTi R" pitchFamily="18" charset="-122"/>
                <a:cs typeface="Alibaba PuHuiTi R" pitchFamily="18" charset="-122"/>
                <a:sym typeface="Consolas" panose="020B0609020204030204" pitchFamily="49" charset="0"/>
              </a:rPr>
              <a:t>注意事项</a:t>
            </a:r>
          </a:p>
        </p:txBody>
      </p:sp>
    </p:spTree>
    <p:extLst>
      <p:ext uri="{BB962C8B-B14F-4D97-AF65-F5344CB8AC3E}">
        <p14:creationId xmlns:p14="http://schemas.microsoft.com/office/powerpoint/2010/main" val="222133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缓存供应商变更</a:t>
            </a:r>
            <a:r>
              <a:rPr lang="en-US" altLang="zh-CN" dirty="0"/>
              <a:t>:j2cache</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设置使用缓存</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58093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SMSCodeServiceImpl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SMSCodeService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sendCodeToSMS</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tele)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codeUtils</a:t>
            </a:r>
            <a:r>
              <a:rPr lang="zh-CN" altLang="zh-CN" sz="1400" dirty="0">
                <a:solidFill>
                  <a:srgbClr val="080808"/>
                </a:solidFill>
                <a:latin typeface="Consolas" panose="020B0609020204030204" pitchFamily="49" charset="0"/>
              </a:rPr>
              <a:t>.generator(tele);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cacheChannel</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"sms"</a:t>
            </a:r>
            <a:r>
              <a:rPr lang="zh-CN" altLang="zh-CN" sz="1400" dirty="0">
                <a:solidFill>
                  <a:srgbClr val="080808"/>
                </a:solidFill>
                <a:latin typeface="Consolas" panose="020B0609020204030204" pitchFamily="49" charset="0"/>
              </a:rPr>
              <a:t>,tele,</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boolean </a:t>
            </a:r>
            <a:r>
              <a:rPr lang="zh-CN" altLang="zh-CN" sz="1400" dirty="0">
                <a:solidFill>
                  <a:srgbClr val="00627A"/>
                </a:solidFill>
                <a:latin typeface="Consolas" panose="020B0609020204030204" pitchFamily="49" charset="0"/>
              </a:rPr>
              <a:t>checkCode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SMSCode </a:t>
            </a:r>
            <a:r>
              <a:rPr lang="zh-CN" altLang="zh-CN" sz="1400" dirty="0">
                <a:solidFill>
                  <a:srgbClr val="080808"/>
                </a:solidFill>
                <a:latin typeface="Consolas" panose="020B0609020204030204" pitchFamily="49" charset="0"/>
              </a:rPr>
              <a:t>smsCode)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code </a:t>
            </a: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cacheChannel</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"sms"</a:t>
            </a:r>
            <a:r>
              <a:rPr lang="zh-CN" altLang="zh-CN" sz="1400" dirty="0">
                <a:solidFill>
                  <a:srgbClr val="080808"/>
                </a:solidFill>
                <a:latin typeface="Consolas" panose="020B0609020204030204" pitchFamily="49" charset="0"/>
              </a:rPr>
              <a:t>,smsCode.getTele()).asString();</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80808"/>
                </a:solidFill>
                <a:latin typeface="Consolas" panose="020B0609020204030204" pitchFamily="49" charset="0"/>
              </a:rPr>
              <a:t>smsCode.getCode().equals(</a:t>
            </a:r>
            <a:r>
              <a:rPr lang="zh-CN" altLang="zh-CN" sz="1400" dirty="0">
                <a:solidFill>
                  <a:srgbClr val="000000"/>
                </a:solidFill>
                <a:latin typeface="Consolas" panose="020B0609020204030204" pitchFamily="49" charset="0"/>
              </a:rPr>
              <a:t>code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7711973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j2cache</a:t>
            </a:r>
            <a:r>
              <a:rPr lang="zh-CN" altLang="en-US" sz="1600" dirty="0">
                <a:solidFill>
                  <a:srgbClr val="080808"/>
                </a:solidFill>
                <a:latin typeface="Consolas" panose="020B0609020204030204" pitchFamily="49" charset="0"/>
              </a:rPr>
              <a:t>缓存的基础使用</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406624887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sz="1600" dirty="0">
                <a:latin typeface="Consolas" panose="020B0609020204030204" pitchFamily="49" charset="0"/>
                <a:sym typeface="Consolas" panose="020B0609020204030204" pitchFamily="49" charset="0"/>
              </a:rPr>
              <a:t>spring-cache</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simple</a:t>
            </a:r>
          </a:p>
          <a:p>
            <a:pPr marL="952485" lvl="1" indent="-342900">
              <a:lnSpc>
                <a:spcPct val="150000"/>
              </a:lnSpc>
              <a:buFont typeface="Wingdings" panose="05000000000000000000" pitchFamily="2" charset="2"/>
              <a:buChar char="l"/>
            </a:pP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ehcache</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memcached</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jetcache</a:t>
            </a:r>
            <a:endParaRPr lang="en-US" altLang="zh-CN" sz="1600" dirty="0">
              <a:latin typeface="Consolas" panose="020B0609020204030204" pitchFamily="49" charset="0"/>
              <a:sym typeface="Consolas" panose="020B0609020204030204" pitchFamily="49" charset="0"/>
            </a:endParaRPr>
          </a:p>
          <a:p>
            <a:r>
              <a:rPr lang="en-US" altLang="zh-CN" sz="1600" dirty="0">
                <a:latin typeface="Consolas" panose="020B0609020204030204" pitchFamily="49" charset="0"/>
                <a:sym typeface="Consolas" panose="020B0609020204030204" pitchFamily="49" charset="0"/>
              </a:rPr>
              <a:t>j2cache</a:t>
            </a:r>
          </a:p>
        </p:txBody>
      </p:sp>
    </p:spTree>
    <p:extLst>
      <p:ext uri="{BB962C8B-B14F-4D97-AF65-F5344CB8AC3E}">
        <p14:creationId xmlns:p14="http://schemas.microsoft.com/office/powerpoint/2010/main" val="30460760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任务</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定时任务是企业级应用中的常见操作</a:t>
            </a:r>
            <a:endParaRPr lang="en-US" altLang="zh-CN" dirty="0"/>
          </a:p>
          <a:p>
            <a:pPr lvl="1">
              <a:buFont typeface="Wingdings" panose="05000000000000000000" pitchFamily="2" charset="2"/>
              <a:buChar char="u"/>
            </a:pPr>
            <a:r>
              <a:rPr lang="zh-CN" altLang="en-US" dirty="0"/>
              <a:t>年度报表</a:t>
            </a:r>
            <a:endParaRPr lang="en-US" altLang="zh-CN" dirty="0"/>
          </a:p>
          <a:p>
            <a:pPr lvl="1">
              <a:buFont typeface="Wingdings" panose="05000000000000000000" pitchFamily="2" charset="2"/>
              <a:buChar char="u"/>
            </a:pPr>
            <a:r>
              <a:rPr lang="zh-CN" altLang="en-US" dirty="0"/>
              <a:t>缓存统计报告</a:t>
            </a:r>
            <a:endParaRPr lang="en-US" altLang="zh-CN" dirty="0"/>
          </a:p>
          <a:p>
            <a:pPr lvl="1">
              <a:buFont typeface="Wingdings" panose="05000000000000000000" pitchFamily="2" charset="2"/>
              <a:buChar char="u"/>
            </a:pPr>
            <a:r>
              <a:rPr lang="en-US" altLang="zh-CN" dirty="0"/>
              <a:t>… …</a:t>
            </a:r>
          </a:p>
          <a:p>
            <a:pPr>
              <a:buFont typeface="Wingdings" panose="05000000000000000000" pitchFamily="2" charset="2"/>
              <a:buChar char="l"/>
            </a:pPr>
            <a:r>
              <a:rPr lang="zh-CN" altLang="en-US" dirty="0"/>
              <a:t>市面上流行的定时任务技术</a:t>
            </a:r>
            <a:endParaRPr lang="en-US" altLang="zh-CN" dirty="0"/>
          </a:p>
          <a:p>
            <a:pPr lvl="1">
              <a:buFont typeface="Wingdings" panose="05000000000000000000" pitchFamily="2" charset="2"/>
              <a:buChar char="u"/>
            </a:pPr>
            <a:r>
              <a:rPr lang="en-US" altLang="zh-CN" dirty="0"/>
              <a:t>Quartz</a:t>
            </a:r>
          </a:p>
          <a:p>
            <a:pPr lvl="1">
              <a:buFont typeface="Wingdings" panose="05000000000000000000" pitchFamily="2" charset="2"/>
              <a:buChar char="u"/>
            </a:pPr>
            <a:r>
              <a:rPr lang="en-US" altLang="zh-CN" dirty="0"/>
              <a:t>Spring Task</a:t>
            </a:r>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05339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相关概念</a:t>
            </a:r>
            <a:endParaRPr lang="en-US" altLang="zh-CN" dirty="0"/>
          </a:p>
          <a:p>
            <a:pPr lvl="1">
              <a:buFont typeface="Wingdings" panose="05000000000000000000" pitchFamily="2" charset="2"/>
              <a:buChar char="u"/>
            </a:pPr>
            <a:r>
              <a:rPr lang="zh-CN" altLang="en-US" dirty="0"/>
              <a:t>工作（</a:t>
            </a:r>
            <a:r>
              <a:rPr lang="en-US" altLang="zh-CN" dirty="0"/>
              <a:t>Job</a:t>
            </a:r>
            <a:r>
              <a:rPr lang="zh-CN" altLang="en-US" dirty="0"/>
              <a:t>）：用于定义具体执行的工作</a:t>
            </a:r>
            <a:endParaRPr lang="en-US" altLang="zh-CN" dirty="0"/>
          </a:p>
          <a:p>
            <a:pPr lvl="1">
              <a:buFont typeface="Wingdings" panose="05000000000000000000" pitchFamily="2" charset="2"/>
              <a:buChar char="u"/>
            </a:pPr>
            <a:r>
              <a:rPr lang="zh-CN" altLang="en-US" dirty="0"/>
              <a:t>工作明细（</a:t>
            </a:r>
            <a:r>
              <a:rPr lang="en-US" altLang="zh-CN" dirty="0" err="1"/>
              <a:t>JobDetail</a:t>
            </a:r>
            <a:r>
              <a:rPr lang="zh-CN" altLang="en-US" dirty="0"/>
              <a:t>）：用于描述定时工作相关的信息</a:t>
            </a:r>
            <a:endParaRPr lang="en-US" altLang="zh-CN" dirty="0"/>
          </a:p>
          <a:p>
            <a:pPr lvl="1">
              <a:buFont typeface="Wingdings" panose="05000000000000000000" pitchFamily="2" charset="2"/>
              <a:buChar char="u"/>
            </a:pPr>
            <a:r>
              <a:rPr lang="zh-CN" altLang="en-US" dirty="0"/>
              <a:t>触发器（</a:t>
            </a:r>
            <a:r>
              <a:rPr lang="en-US" altLang="zh-CN" dirty="0"/>
              <a:t>Trigger</a:t>
            </a:r>
            <a:r>
              <a:rPr lang="zh-CN" altLang="en-US" dirty="0"/>
              <a:t>）：用于描述触发工作的规则，通常使用</a:t>
            </a:r>
            <a:r>
              <a:rPr lang="en-US" altLang="zh-CN" dirty="0" err="1"/>
              <a:t>cron</a:t>
            </a:r>
            <a:r>
              <a:rPr lang="zh-CN" altLang="en-US" dirty="0"/>
              <a:t>表达式定义调度规则</a:t>
            </a:r>
          </a:p>
          <a:p>
            <a:pPr lvl="1">
              <a:buFont typeface="Wingdings" panose="05000000000000000000" pitchFamily="2" charset="2"/>
              <a:buChar char="u"/>
            </a:pPr>
            <a:r>
              <a:rPr lang="zh-CN" altLang="en-US" dirty="0"/>
              <a:t>调度器（</a:t>
            </a:r>
            <a:r>
              <a:rPr lang="en-US" altLang="zh-CN" dirty="0"/>
              <a:t>Scheduler</a:t>
            </a:r>
            <a:r>
              <a:rPr lang="zh-CN" altLang="en-US" dirty="0"/>
              <a:t>）：描述了工作明细与触发器的对应关系</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6948695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a:t>quartz</a:t>
            </a:r>
            <a:r>
              <a:rPr lang="zh-CN" altLang="en-US" dirty="0"/>
              <a:t>的坐标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&gt;spring-boot-starter-quartz&lt;/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0530064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定义具体要执行的任务，继承</a:t>
            </a:r>
            <a:r>
              <a:rPr lang="en-US" altLang="zh-CN" dirty="0" err="1"/>
              <a:t>QuartzJobBean</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QuartzTaskBean </a:t>
            </a:r>
            <a:r>
              <a:rPr lang="zh-CN" altLang="zh-CN" sz="1400" dirty="0">
                <a:solidFill>
                  <a:srgbClr val="0033B3"/>
                </a:solidFill>
                <a:latin typeface="Consolas" panose="020B0609020204030204" pitchFamily="49" charset="0"/>
              </a:rPr>
              <a:t>extends </a:t>
            </a:r>
            <a:r>
              <a:rPr lang="zh-CN" altLang="zh-CN" sz="1400" dirty="0">
                <a:solidFill>
                  <a:srgbClr val="000000"/>
                </a:solidFill>
                <a:latin typeface="Consolas" panose="020B0609020204030204" pitchFamily="49" charset="0"/>
              </a:rPr>
              <a:t>QuartzJobBean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protected void </a:t>
            </a:r>
            <a:r>
              <a:rPr lang="zh-CN" altLang="zh-CN" sz="1400" dirty="0">
                <a:solidFill>
                  <a:srgbClr val="00627A"/>
                </a:solidFill>
                <a:latin typeface="Consolas" panose="020B0609020204030204" pitchFamily="49" charset="0"/>
              </a:rPr>
              <a:t>executeInternal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JobExecutionContext </a:t>
            </a:r>
            <a:r>
              <a:rPr lang="zh-CN" altLang="zh-CN" sz="1400" dirty="0">
                <a:solidFill>
                  <a:srgbClr val="080808"/>
                </a:solidFill>
                <a:latin typeface="Consolas" panose="020B0609020204030204" pitchFamily="49" charset="0"/>
              </a:rPr>
              <a:t>context)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JobExecutionException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en-US" altLang="zh-CN" sz="1400" dirty="0">
                <a:solidFill>
                  <a:srgbClr val="067D17"/>
                </a:solidFill>
                <a:latin typeface="Consolas" panose="020B0609020204030204" pitchFamily="49" charset="0"/>
              </a:rPr>
              <a:t>quartz job </a:t>
            </a:r>
            <a:r>
              <a:rPr lang="zh-CN" altLang="zh-CN" sz="1400" dirty="0">
                <a:solidFill>
                  <a:srgbClr val="067D17"/>
                </a:solidFill>
                <a:latin typeface="Consolas" panose="020B0609020204030204" pitchFamily="49" charset="0"/>
              </a:rPr>
              <a:t>run...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8067757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a:t>Quartz</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定义工作明细与触发器，并绑定对应关系</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10041558"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QuartzConfig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JobDetail </a:t>
            </a:r>
            <a:r>
              <a:rPr lang="zh-CN" altLang="zh-CN" sz="1400" dirty="0">
                <a:solidFill>
                  <a:srgbClr val="00627A"/>
                </a:solidFill>
                <a:latin typeface="Consolas" panose="020B0609020204030204" pitchFamily="49" charset="0"/>
              </a:rPr>
              <a:t>printJobDetail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JobBuilder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newJob</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QuartzTaskBean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).storeDurably().build();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Trigger </a:t>
            </a:r>
            <a:r>
              <a:rPr lang="zh-CN" altLang="zh-CN" sz="1400" dirty="0">
                <a:solidFill>
                  <a:srgbClr val="00627A"/>
                </a:solidFill>
                <a:latin typeface="Consolas" panose="020B0609020204030204" pitchFamily="49" charset="0"/>
              </a:rPr>
              <a:t>printJobTrigger</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CronScheduleBuilder cronScheduleBuilder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CronScheduleBuilder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cronSchedule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"0/3 * * * *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TriggerBuilder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newTrigger</a:t>
            </a:r>
            <a:r>
              <a:rPr lang="zh-CN" altLang="zh-CN" sz="1400" dirty="0">
                <a:solidFill>
                  <a:srgbClr val="080808"/>
                </a:solidFill>
                <a:latin typeface="Consolas" panose="020B0609020204030204" pitchFamily="49" charset="0"/>
              </a:rPr>
              <a:t>().forJob(printJobDetail())</a:t>
            </a: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r>
              <a:rPr lang="en-US" altLang="zh-CN" sz="1400" dirty="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withSchedule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cronScheduleBuilder</a:t>
            </a:r>
            <a:r>
              <a:rPr lang="zh-CN" altLang="zh-CN" sz="1400" dirty="0">
                <a:solidFill>
                  <a:srgbClr val="080808"/>
                </a:solidFill>
                <a:latin typeface="Consolas" panose="020B0609020204030204" pitchFamily="49" charset="0"/>
              </a:rPr>
              <a:t>).build();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6417357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a:solidFill>
                  <a:srgbClr val="080808"/>
                </a:solidFill>
                <a:latin typeface="Consolas" panose="020B0609020204030204" pitchFamily="49" charset="0"/>
              </a:rPr>
              <a:t>Quartz</a:t>
            </a: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工作（</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Job</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工作明细（</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JobDetail</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触发器（</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Trigger</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调度器（</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Scheduler</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p>
        </p:txBody>
      </p:sp>
    </p:spTree>
    <p:extLst>
      <p:ext uri="{BB962C8B-B14F-4D97-AF65-F5344CB8AC3E}">
        <p14:creationId xmlns:p14="http://schemas.microsoft.com/office/powerpoint/2010/main" val="301423570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Spring Task</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开启定时任务功能</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@EnableScheduling</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Springboot22TaskApplication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Springboot22TaskApplication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5280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@ConfigurationProperties</a:t>
            </a:r>
            <a:endParaRPr lang="zh-CN" altLang="en-US" dirty="0">
              <a:latin typeface="Consolas" panose="020B0609020204030204" pitchFamily="49" charset="0"/>
            </a:endParaRP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解除使用</a:t>
            </a: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注释警告</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739951"/>
            <a:ext cx="9860586" cy="138499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&gt;spring-boot-configuration-processor&lt;/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Consolas" panose="020B0609020204030204" pitchFamily="49" charset="0"/>
            </a:endParaRPr>
          </a:p>
        </p:txBody>
      </p:sp>
      <p:pic>
        <p:nvPicPr>
          <p:cNvPr id="6" name="图片 5"/>
          <p:cNvPicPr>
            <a:picLocks noChangeAspect="1"/>
          </p:cNvPicPr>
          <p:nvPr/>
        </p:nvPicPr>
        <p:blipFill>
          <a:blip r:embed="rId3"/>
          <a:stretch>
            <a:fillRect/>
          </a:stretch>
        </p:blipFill>
        <p:spPr>
          <a:xfrm>
            <a:off x="1159842" y="2172614"/>
            <a:ext cx="7429500" cy="342900"/>
          </a:xfrm>
          <a:prstGeom prst="rect">
            <a:avLst/>
          </a:prstGeom>
        </p:spPr>
      </p:pic>
    </p:spTree>
    <p:extLst>
      <p:ext uri="{BB962C8B-B14F-4D97-AF65-F5344CB8AC3E}">
        <p14:creationId xmlns:p14="http://schemas.microsoft.com/office/powerpoint/2010/main" val="409611225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Spring Task</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设置定时执行的任务，并设定执行周期</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ScheduledBean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@Scheduled</a:t>
            </a:r>
            <a:r>
              <a:rPr lang="zh-CN" altLang="zh-CN" sz="1400" dirty="0">
                <a:solidFill>
                  <a:srgbClr val="080808"/>
                </a:solidFill>
                <a:latin typeface="Consolas" panose="020B0609020204030204" pitchFamily="49" charset="0"/>
              </a:rPr>
              <a:t>(cron = </a:t>
            </a:r>
            <a:r>
              <a:rPr lang="zh-CN" altLang="zh-CN" sz="1400" dirty="0">
                <a:solidFill>
                  <a:srgbClr val="067D17"/>
                </a:solidFill>
                <a:latin typeface="Consolas" panose="020B0609020204030204" pitchFamily="49" charset="0"/>
              </a:rPr>
              <a:t>"0/5 * * * *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printLog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Thread</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currentThread</a:t>
            </a:r>
            <a:r>
              <a:rPr lang="zh-CN" altLang="zh-CN" sz="1400" dirty="0">
                <a:solidFill>
                  <a:srgbClr val="080808"/>
                </a:solidFill>
                <a:latin typeface="Consolas" panose="020B0609020204030204" pitchFamily="49" charset="0"/>
              </a:rPr>
              <a:t>().getName()+</a:t>
            </a:r>
            <a:r>
              <a:rPr lang="zh-CN" altLang="zh-CN" sz="1400" dirty="0">
                <a:solidFill>
                  <a:srgbClr val="067D17"/>
                </a:solidFill>
                <a:latin typeface="Consolas" panose="020B0609020204030204" pitchFamily="49" charset="0"/>
              </a:rPr>
              <a:t>":run..."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000342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Spring Task</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定时任务相关配置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10041558" cy="425571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spring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task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scheduling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任务调度线程池大小 默认 1</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pool</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size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1</a:t>
            </a:r>
            <a:b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调度线程名称前缀 默认 scheduling-</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thread-name-prefix</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ssm_</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shutdown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线程池关闭时等待所有任务完成</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await-termination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false</a:t>
            </a:r>
            <a:b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调度线程关闭前最大等待时间，确保最后一定关闭</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await-termination-period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10s</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87706972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Spring Task</a:t>
            </a: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EnableScheduling</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@Scheduled</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2207080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SMTP</a:t>
            </a:r>
            <a:r>
              <a:rPr lang="zh-CN" altLang="en-US" dirty="0"/>
              <a:t>（</a:t>
            </a:r>
            <a:r>
              <a:rPr lang="en-US" altLang="zh-CN" dirty="0"/>
              <a:t>Simple Mail Transfer Protocol</a:t>
            </a:r>
            <a:r>
              <a:rPr lang="zh-CN" altLang="en-US" dirty="0"/>
              <a:t>）：简单邮件传输协议，用于</a:t>
            </a:r>
            <a:r>
              <a:rPr lang="zh-CN" altLang="en-US" b="1" dirty="0">
                <a:solidFill>
                  <a:srgbClr val="AD2A26"/>
                </a:solidFill>
              </a:rPr>
              <a:t>发送</a:t>
            </a:r>
            <a:r>
              <a:rPr lang="zh-CN" altLang="en-US" dirty="0"/>
              <a:t>电子邮件的传输协议</a:t>
            </a:r>
          </a:p>
          <a:p>
            <a:pPr>
              <a:buFont typeface="Wingdings" panose="05000000000000000000" pitchFamily="2" charset="2"/>
              <a:buChar char="l"/>
            </a:pPr>
            <a:r>
              <a:rPr lang="en-US" altLang="zh-CN" dirty="0"/>
              <a:t>POP3</a:t>
            </a:r>
            <a:r>
              <a:rPr lang="zh-CN" altLang="en-US" dirty="0"/>
              <a:t>（</a:t>
            </a:r>
            <a:r>
              <a:rPr lang="en-US" altLang="zh-CN" dirty="0"/>
              <a:t>Post Office Protocol - Version 3</a:t>
            </a:r>
            <a:r>
              <a:rPr lang="zh-CN" altLang="en-US" dirty="0"/>
              <a:t>）：用于</a:t>
            </a:r>
            <a:r>
              <a:rPr lang="zh-CN" altLang="en-US" b="1" dirty="0">
                <a:solidFill>
                  <a:srgbClr val="AD2A26"/>
                </a:solidFill>
              </a:rPr>
              <a:t>接收</a:t>
            </a:r>
            <a:r>
              <a:rPr lang="zh-CN" altLang="en-US" dirty="0"/>
              <a:t>电子邮件的标准协议</a:t>
            </a:r>
          </a:p>
          <a:p>
            <a:pPr>
              <a:buFont typeface="Wingdings" panose="05000000000000000000" pitchFamily="2" charset="2"/>
              <a:buChar char="l"/>
            </a:pPr>
            <a:r>
              <a:rPr lang="en-US" altLang="zh-CN" dirty="0"/>
              <a:t>IMAP</a:t>
            </a:r>
            <a:r>
              <a:rPr lang="zh-CN" altLang="en-US" dirty="0"/>
              <a:t>（</a:t>
            </a:r>
            <a:r>
              <a:rPr lang="en-US" altLang="zh-CN" dirty="0"/>
              <a:t>Internet Mail Access Protocol</a:t>
            </a:r>
            <a:r>
              <a:rPr lang="zh-CN" altLang="en-US" dirty="0"/>
              <a:t>）：互联网消息协议，是</a:t>
            </a:r>
            <a:r>
              <a:rPr lang="en-US" altLang="zh-CN" dirty="0"/>
              <a:t>POP3</a:t>
            </a:r>
            <a:r>
              <a:rPr lang="zh-CN" altLang="en-US" dirty="0"/>
              <a:t>的替代协议</a:t>
            </a:r>
            <a:endParaRPr lang="en-US" altLang="zh-CN" dirty="0"/>
          </a:p>
        </p:txBody>
      </p:sp>
    </p:spTree>
    <p:extLst>
      <p:ext uri="{BB962C8B-B14F-4D97-AF65-F5344CB8AC3E}">
        <p14:creationId xmlns:p14="http://schemas.microsoft.com/office/powerpoint/2010/main" val="365725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err="1"/>
              <a:t>JavaMail</a:t>
            </a:r>
            <a:r>
              <a:rPr lang="zh-CN" altLang="en-US" dirty="0"/>
              <a:t>的坐标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2881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&gt;org.springframework.boot&lt;/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&gt;spring-boot-starter-mail&lt;/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233773010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JavaMail</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89814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033B3"/>
                </a:solidFill>
                <a:latin typeface="Consolas" panose="020B0609020204030204" pitchFamily="49" charset="0"/>
              </a:rPr>
              <a:t>spring</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mail</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host</a:t>
            </a:r>
            <a:r>
              <a:rPr lang="zh-CN" altLang="zh-CN" sz="1600" dirty="0">
                <a:solidFill>
                  <a:srgbClr val="080808"/>
                </a:solidFill>
                <a:latin typeface="Consolas" panose="020B0609020204030204" pitchFamily="49" charset="0"/>
              </a:rPr>
              <a:t>: smtp.qq.com</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username</a:t>
            </a:r>
            <a:r>
              <a:rPr lang="zh-CN" altLang="zh-CN" sz="1600" dirty="0">
                <a:solidFill>
                  <a:srgbClr val="080808"/>
                </a:solidFill>
                <a:latin typeface="Consolas" panose="020B0609020204030204" pitchFamily="49" charset="0"/>
              </a:rPr>
              <a:t>: </a:t>
            </a:r>
            <a:r>
              <a:rPr lang="en-US" altLang="zh-CN" sz="1600" dirty="0">
                <a:solidFill>
                  <a:srgbClr val="080808"/>
                </a:solidFill>
                <a:latin typeface="Consolas" panose="020B0609020204030204" pitchFamily="49" charset="0"/>
              </a:rPr>
              <a:t>*********</a:t>
            </a:r>
            <a:r>
              <a:rPr lang="zh-CN" altLang="zh-CN" sz="1600" dirty="0">
                <a:solidFill>
                  <a:srgbClr val="080808"/>
                </a:solidFill>
                <a:latin typeface="Consolas" panose="020B0609020204030204" pitchFamily="49" charset="0"/>
              </a:rPr>
              <a:t>@qq.com</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password</a:t>
            </a:r>
            <a:r>
              <a:rPr lang="zh-CN" altLang="zh-CN" sz="1600" dirty="0">
                <a:solidFill>
                  <a:srgbClr val="080808"/>
                </a:solidFill>
                <a:latin typeface="Consolas" panose="020B0609020204030204" pitchFamily="49" charset="0"/>
              </a:rPr>
              <a:t>: </a:t>
            </a:r>
            <a:r>
              <a:rPr lang="en-US" altLang="zh-CN" sz="1600" dirty="0">
                <a:solidFill>
                  <a:srgbClr val="080808"/>
                </a:solidFill>
                <a:latin typeface="Consolas" panose="020B0609020204030204" pitchFamily="49" charset="0"/>
              </a:rPr>
              <a:t>*********</a:t>
            </a:r>
            <a:endParaRPr lang="zh-CN" altLang="zh-CN" sz="2000" dirty="0">
              <a:latin typeface="Arial" panose="020B0604020202020204" pitchFamily="34" charset="0"/>
            </a:endParaRPr>
          </a:p>
        </p:txBody>
      </p:sp>
      <p:pic>
        <p:nvPicPr>
          <p:cNvPr id="2" name="图片 1"/>
          <p:cNvPicPr>
            <a:picLocks noChangeAspect="1"/>
          </p:cNvPicPr>
          <p:nvPr/>
        </p:nvPicPr>
        <p:blipFill>
          <a:blip r:embed="rId3"/>
          <a:stretch>
            <a:fillRect/>
          </a:stretch>
        </p:blipFill>
        <p:spPr>
          <a:xfrm>
            <a:off x="1159842" y="4434553"/>
            <a:ext cx="7295238" cy="1838095"/>
          </a:xfrm>
          <a:prstGeom prst="rect">
            <a:avLst/>
          </a:prstGeom>
        </p:spPr>
      </p:pic>
    </p:spTree>
    <p:extLst>
      <p:ext uri="{BB962C8B-B14F-4D97-AF65-F5344CB8AC3E}">
        <p14:creationId xmlns:p14="http://schemas.microsoft.com/office/powerpoint/2010/main" val="312859207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开启定时任务功能</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SendMailServiceImpl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@qq.com"</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发送人</a:t>
            </a:r>
            <a:b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to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@126.com"</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接收人</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subject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"测试邮件"</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邮件主题</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en-US"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text</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"测试邮件正文"</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邮件内容</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20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7702647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开启定时任务功能</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539430"/>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SendMailServiceImpl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SendMailService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en-US" altLang="zh-CN" sz="1600" dirty="0" err="1">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JavaMail</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Sender </a:t>
            </a:r>
            <a:r>
              <a:rPr lang="en-US" altLang="zh-CN" sz="1600" b="1" dirty="0" err="1">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javaMail</a:t>
            </a:r>
            <a:r>
              <a:rPr lang="zh-CN" altLang="zh-CN" sz="16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Sender</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6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sendMail</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SimpleMailMessage mailMessage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new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SimpleMailMessage();</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.setFrom(</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from</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.setTo(</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to</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.setSubject(</a:t>
            </a:r>
            <a:r>
              <a:rPr lang="zh-CN"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subject</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.setText(</a:t>
            </a:r>
            <a:r>
              <a:rPr lang="en-US" altLang="zh-CN" sz="16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text</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600" b="1" dirty="0" err="1">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javaMail</a:t>
            </a:r>
            <a:r>
              <a:rPr lang="zh-CN" altLang="zh-CN" sz="16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Sender</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.send(</a:t>
            </a:r>
            <a:r>
              <a:rPr lang="zh-CN" altLang="zh-CN" sz="16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mailMessage</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6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20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01790184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JavaMail</a:t>
            </a:r>
            <a:r>
              <a:rPr lang="zh-CN" altLang="en-US" sz="1600" dirty="0">
                <a:solidFill>
                  <a:srgbClr val="080808"/>
                </a:solidFill>
                <a:latin typeface="Consolas" panose="020B0609020204030204" pitchFamily="49" charset="0"/>
              </a:rPr>
              <a:t>发送简单邮件</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61075351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JavaMail</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附件与</a:t>
            </a:r>
            <a:r>
              <a:rPr lang="en-US" altLang="zh-CN" dirty="0"/>
              <a:t>HTML</a:t>
            </a:r>
            <a:r>
              <a:rPr lang="zh-CN" altLang="en-US" dirty="0"/>
              <a:t>文本支持</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75487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text </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"&lt;a href=</a:t>
            </a:r>
            <a:r>
              <a:rPr lang="en-US" altLang="zh-CN" sz="1400" dirty="0">
                <a:solidFill>
                  <a:srgbClr val="067D17"/>
                </a:solidFill>
                <a:latin typeface="Consolas" panose="020B0609020204030204" pitchFamily="49" charset="0"/>
              </a:rPr>
              <a:t>'</a:t>
            </a:r>
            <a:r>
              <a:rPr lang="zh-CN" altLang="zh-CN" sz="1400" dirty="0">
                <a:solidFill>
                  <a:srgbClr val="067D17"/>
                </a:solidFill>
                <a:latin typeface="Consolas" panose="020B0609020204030204" pitchFamily="49" charset="0"/>
              </a:rPr>
              <a:t>https://www.itcast.cn/</a:t>
            </a:r>
            <a:r>
              <a:rPr lang="en-US" altLang="zh-CN" sz="1400" dirty="0">
                <a:solidFill>
                  <a:srgbClr val="067D17"/>
                </a:solidFill>
                <a:latin typeface="Consolas" panose="020B0609020204030204" pitchFamily="49" charset="0"/>
              </a:rPr>
              <a:t>'</a:t>
            </a:r>
            <a:r>
              <a:rPr lang="zh-CN" altLang="zh-CN" sz="1400" dirty="0">
                <a:solidFill>
                  <a:srgbClr val="067D17"/>
                </a:solidFill>
                <a:latin typeface="Consolas" panose="020B0609020204030204" pitchFamily="49" charset="0"/>
              </a:rPr>
              <a:t>&gt;</a:t>
            </a:r>
            <a:r>
              <a:rPr lang="zh-CN" altLang="en-US" sz="1400" dirty="0">
                <a:solidFill>
                  <a:srgbClr val="067D17"/>
                </a:solidFill>
                <a:latin typeface="宋体" panose="02010600030101010101" pitchFamily="2" charset="-122"/>
                <a:ea typeface="宋体" panose="02010600030101010101" pitchFamily="2" charset="-122"/>
              </a:rPr>
              <a:t>传智教育</a:t>
            </a:r>
            <a:r>
              <a:rPr lang="zh-CN" altLang="zh-CN" sz="1400" dirty="0">
                <a:solidFill>
                  <a:srgbClr val="067D17"/>
                </a:solidFill>
                <a:latin typeface="Consolas" panose="020B0609020204030204" pitchFamily="49" charset="0"/>
              </a:rPr>
              <a:t>&lt;/a&gt;"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sendMail</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try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MimeMessage</a:t>
            </a:r>
            <a:r>
              <a:rPr lang="zh-CN" altLang="zh-CN" sz="1400" dirty="0">
                <a:solidFill>
                  <a:srgbClr val="000000"/>
                </a:solidFill>
                <a:latin typeface="Consolas" panose="020B0609020204030204" pitchFamily="49" charset="0"/>
              </a:rPr>
              <a:t> mimeMessage </a:t>
            </a:r>
            <a:r>
              <a:rPr lang="zh-CN" altLang="zh-CN" sz="1400" dirty="0">
                <a:solidFill>
                  <a:srgbClr val="080808"/>
                </a:solidFill>
                <a:latin typeface="Consolas" panose="020B0609020204030204" pitchFamily="49" charset="0"/>
              </a:rPr>
              <a:t>= </a:t>
            </a:r>
            <a:r>
              <a:rPr lang="en-US" altLang="zh-CN" sz="1400" dirty="0" err="1">
                <a:solidFill>
                  <a:srgbClr val="871094"/>
                </a:solidFill>
                <a:latin typeface="Consolas" panose="020B0609020204030204" pitchFamily="49" charset="0"/>
              </a:rPr>
              <a:t>javaMail</a:t>
            </a:r>
            <a:r>
              <a:rPr lang="zh-CN" altLang="zh-CN" sz="1400" dirty="0">
                <a:solidFill>
                  <a:srgbClr val="871094"/>
                </a:solidFill>
                <a:latin typeface="Consolas" panose="020B0609020204030204" pitchFamily="49" charset="0"/>
              </a:rPr>
              <a:t>Sender</a:t>
            </a:r>
            <a:r>
              <a:rPr lang="zh-CN" altLang="zh-CN" sz="1400" dirty="0">
                <a:solidFill>
                  <a:srgbClr val="080808"/>
                </a:solidFill>
                <a:latin typeface="Consolas" panose="020B0609020204030204" pitchFamily="49" charset="0"/>
              </a:rPr>
              <a:t>.createMimeMessage();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 mimeMessageHelper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MimeMessageHelper(</a:t>
            </a:r>
            <a:r>
              <a:rPr lang="zh-CN" altLang="zh-CN" sz="1400" dirty="0">
                <a:solidFill>
                  <a:srgbClr val="000000"/>
                </a:solidFill>
                <a:latin typeface="Consolas" panose="020B0609020204030204" pitchFamily="49" charset="0"/>
              </a:rPr>
              <a:t>mimeMessage</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true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.setFrom(</a:t>
            </a:r>
            <a:r>
              <a:rPr lang="zh-CN" altLang="zh-CN" sz="1400" dirty="0">
                <a:solidFill>
                  <a:srgbClr val="871094"/>
                </a:solidFill>
                <a:latin typeface="Consolas" panose="020B0609020204030204" pitchFamily="49" charset="0"/>
              </a:rPr>
              <a:t>from</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.setTo(</a:t>
            </a:r>
            <a:r>
              <a:rPr lang="zh-CN" altLang="zh-CN" sz="1400" dirty="0">
                <a:solidFill>
                  <a:srgbClr val="871094"/>
                </a:solidFill>
                <a:latin typeface="Consolas" panose="020B0609020204030204" pitchFamily="49" charset="0"/>
              </a:rPr>
              <a:t>to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.setSubject(</a:t>
            </a:r>
            <a:r>
              <a:rPr lang="zh-CN" altLang="zh-CN" sz="1400" dirty="0">
                <a:solidFill>
                  <a:srgbClr val="871094"/>
                </a:solidFill>
                <a:latin typeface="Consolas" panose="020B0609020204030204" pitchFamily="49" charset="0"/>
              </a:rPr>
              <a:t>subject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.setText(</a:t>
            </a:r>
            <a:r>
              <a:rPr lang="zh-CN" altLang="zh-CN" sz="1400" dirty="0">
                <a:solidFill>
                  <a:srgbClr val="871094"/>
                </a:solidFill>
                <a:latin typeface="Consolas" panose="020B0609020204030204" pitchFamily="49" charset="0"/>
              </a:rPr>
              <a:t>text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true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File </a:t>
            </a:r>
            <a:r>
              <a:rPr lang="en-US" altLang="zh-CN" sz="1400" dirty="0">
                <a:solidFill>
                  <a:srgbClr val="000000"/>
                </a:solidFill>
                <a:latin typeface="Consolas" panose="020B0609020204030204" pitchFamily="49" charset="0"/>
              </a:rPr>
              <a:t>file</a:t>
            </a:r>
            <a:r>
              <a:rPr lang="zh-CN" altLang="zh-CN" sz="1400" dirty="0">
                <a:solidFill>
                  <a:srgbClr val="000000"/>
                </a:solidFill>
                <a:latin typeface="Consolas" panose="020B0609020204030204" pitchFamily="49" charset="0"/>
              </a:rPr>
              <a:t>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File(</a:t>
            </a:r>
            <a:r>
              <a:rPr lang="zh-CN" altLang="zh-CN" sz="1400" dirty="0">
                <a:solidFill>
                  <a:srgbClr val="067D17"/>
                </a:solidFill>
                <a:latin typeface="Consolas" panose="020B0609020204030204" pitchFamily="49" charset="0"/>
              </a:rPr>
              <a:t>"logo.png"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mimeMessageHelper</a:t>
            </a:r>
            <a:r>
              <a:rPr lang="zh-CN" altLang="zh-CN" sz="1400" dirty="0">
                <a:solidFill>
                  <a:srgbClr val="080808"/>
                </a:solidFill>
                <a:latin typeface="Consolas" panose="020B0609020204030204" pitchFamily="49" charset="0"/>
              </a:rPr>
              <a:t>.addAttachment(</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美图</a:t>
            </a:r>
            <a:r>
              <a:rPr lang="en-US" altLang="zh-CN" sz="1400" dirty="0">
                <a:solidFill>
                  <a:srgbClr val="067D17"/>
                </a:solidFill>
                <a:latin typeface="宋体" panose="02010600030101010101" pitchFamily="2" charset="-122"/>
                <a:ea typeface="宋体" panose="02010600030101010101" pitchFamily="2" charset="-122"/>
              </a:rPr>
              <a:t>.</a:t>
            </a:r>
            <a:r>
              <a:rPr lang="en-US" altLang="zh-CN" sz="1400" dirty="0" err="1">
                <a:solidFill>
                  <a:srgbClr val="067D17"/>
                </a:solidFill>
                <a:latin typeface="宋体" panose="02010600030101010101" pitchFamily="2" charset="-122"/>
                <a:ea typeface="宋体" panose="02010600030101010101" pitchFamily="2" charset="-122"/>
              </a:rPr>
              <a:t>png</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f</a:t>
            </a:r>
            <a:r>
              <a:rPr lang="en-US" altLang="zh-CN" sz="1400" dirty="0" err="1">
                <a:solidFill>
                  <a:srgbClr val="000000"/>
                </a:solidFill>
                <a:latin typeface="Consolas" panose="020B0609020204030204" pitchFamily="49" charset="0"/>
              </a:rPr>
              <a:t>ile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en-US" altLang="zh-CN" sz="1400" dirty="0" err="1">
                <a:solidFill>
                  <a:srgbClr val="871094"/>
                </a:solidFill>
                <a:latin typeface="Consolas" panose="020B0609020204030204" pitchFamily="49" charset="0"/>
              </a:rPr>
              <a:t>javaMail</a:t>
            </a:r>
            <a:r>
              <a:rPr lang="zh-CN" altLang="zh-CN" sz="1400" dirty="0">
                <a:solidFill>
                  <a:srgbClr val="871094"/>
                </a:solidFill>
                <a:latin typeface="Consolas" panose="020B0609020204030204" pitchFamily="49" charset="0"/>
              </a:rPr>
              <a:t>Sender</a:t>
            </a:r>
            <a:r>
              <a:rPr lang="zh-CN" altLang="zh-CN" sz="1400" dirty="0">
                <a:solidFill>
                  <a:srgbClr val="080808"/>
                </a:solidFill>
                <a:latin typeface="Consolas" panose="020B0609020204030204" pitchFamily="49" charset="0"/>
              </a:rPr>
              <a:t>.send(</a:t>
            </a:r>
            <a:r>
              <a:rPr lang="zh-CN" altLang="zh-CN" sz="1400" dirty="0">
                <a:solidFill>
                  <a:srgbClr val="000000"/>
                </a:solidFill>
                <a:latin typeface="Consolas" panose="020B0609020204030204" pitchFamily="49" charset="0"/>
              </a:rPr>
              <a:t>mimeMessage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 </a:t>
            </a:r>
            <a:r>
              <a:rPr lang="zh-CN" altLang="zh-CN" sz="1400" dirty="0">
                <a:solidFill>
                  <a:srgbClr val="0033B3"/>
                </a:solidFill>
                <a:latin typeface="Consolas" panose="020B0609020204030204" pitchFamily="49" charset="0"/>
              </a:rPr>
              <a:t>catch </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e.printStackTrace();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400" dirty="0">
              <a:latin typeface="Arial" panose="020B0604020202020204" pitchFamily="34" charset="0"/>
            </a:endParaRPr>
          </a:p>
        </p:txBody>
      </p:sp>
    </p:spTree>
    <p:extLst>
      <p:ext uri="{BB962C8B-B14F-4D97-AF65-F5344CB8AC3E}">
        <p14:creationId xmlns:p14="http://schemas.microsoft.com/office/powerpoint/2010/main" val="3294200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latin typeface="Consolas" panose="020B0609020204030204" pitchFamily="49" charset="0"/>
              </a:rPr>
              <a:t>@</a:t>
            </a:r>
            <a:r>
              <a:rPr lang="en-US" altLang="zh-CN" sz="1600" dirty="0" err="1">
                <a:latin typeface="Consolas" panose="020B0609020204030204" pitchFamily="49" charset="0"/>
              </a:rPr>
              <a:t>ConfigurationProperties</a:t>
            </a:r>
            <a:r>
              <a:rPr lang="zh-CN" altLang="en-US" sz="1600" dirty="0">
                <a:latin typeface="Consolas" panose="020B0609020204030204" pitchFamily="49" charset="0"/>
              </a:rPr>
              <a:t>可以为第三方</a:t>
            </a:r>
            <a:r>
              <a:rPr lang="en-US" altLang="zh-CN" sz="1600" dirty="0">
                <a:latin typeface="Consolas" panose="020B0609020204030204" pitchFamily="49" charset="0"/>
              </a:rPr>
              <a:t>bean</a:t>
            </a:r>
            <a:r>
              <a:rPr lang="zh-CN" altLang="en-US" sz="1600" dirty="0">
                <a:latin typeface="Consolas" panose="020B0609020204030204" pitchFamily="49" charset="0"/>
              </a:rPr>
              <a:t>绑定属性</a:t>
            </a:r>
            <a:endParaRPr lang="en-US" altLang="zh-CN" sz="1600" dirty="0">
              <a:solidFill>
                <a:schemeClr val="tx1">
                  <a:lumMod val="85000"/>
                  <a:lumOff val="15000"/>
                </a:schemeClr>
              </a:solidFill>
              <a:latin typeface="Consolas" panose="020B0609020204030204" pitchFamily="49" charset="0"/>
            </a:endParaRPr>
          </a:p>
          <a:p>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90349335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JavaMail</a:t>
            </a:r>
            <a:r>
              <a:rPr lang="zh-CN" altLang="en-US" sz="1600" dirty="0">
                <a:solidFill>
                  <a:srgbClr val="080808"/>
                </a:solidFill>
                <a:latin typeface="Consolas" panose="020B0609020204030204" pitchFamily="49" charset="0"/>
              </a:rPr>
              <a:t>发送邮件技巧</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07125828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838685" y="3043050"/>
            <a:ext cx="561975" cy="352425"/>
          </a:xfrm>
          <a:prstGeom prst="rect">
            <a:avLst/>
          </a:prstGeom>
        </p:spPr>
      </p:pic>
      <p:pic>
        <p:nvPicPr>
          <p:cNvPr id="14" name="图片 13"/>
          <p:cNvPicPr>
            <a:picLocks noChangeAspect="1"/>
          </p:cNvPicPr>
          <p:nvPr/>
        </p:nvPicPr>
        <p:blipFill>
          <a:blip r:embed="rId3"/>
          <a:stretch>
            <a:fillRect/>
          </a:stretch>
        </p:blipFill>
        <p:spPr>
          <a:xfrm>
            <a:off x="8402555" y="3021082"/>
            <a:ext cx="561975" cy="352425"/>
          </a:xfrm>
          <a:prstGeom prst="rect">
            <a:avLst/>
          </a:prstGeom>
        </p:spPr>
      </p:pic>
      <p:pic>
        <p:nvPicPr>
          <p:cNvPr id="16" name="图片 15"/>
          <p:cNvPicPr>
            <a:picLocks noChangeAspect="1"/>
          </p:cNvPicPr>
          <p:nvPr/>
        </p:nvPicPr>
        <p:blipFill>
          <a:blip r:embed="rId3"/>
          <a:stretch>
            <a:fillRect/>
          </a:stretch>
        </p:blipFill>
        <p:spPr>
          <a:xfrm>
            <a:off x="9947809" y="3436655"/>
            <a:ext cx="659781" cy="413761"/>
          </a:xfrm>
          <a:prstGeom prst="rect">
            <a:avLst/>
          </a:prstGeom>
        </p:spPr>
      </p:pic>
      <p:pic>
        <p:nvPicPr>
          <p:cNvPr id="22" name="图片 21"/>
          <p:cNvPicPr>
            <a:picLocks noChangeAspect="1"/>
          </p:cNvPicPr>
          <p:nvPr/>
        </p:nvPicPr>
        <p:blipFill>
          <a:blip r:embed="rId3"/>
          <a:stretch>
            <a:fillRect/>
          </a:stretch>
        </p:blipFill>
        <p:spPr>
          <a:xfrm>
            <a:off x="10763289" y="1741288"/>
            <a:ext cx="331176" cy="207687"/>
          </a:xfrm>
          <a:prstGeom prst="rect">
            <a:avLst/>
          </a:prstGeom>
        </p:spPr>
      </p:pic>
      <p:pic>
        <p:nvPicPr>
          <p:cNvPr id="24" name="图片 23"/>
          <p:cNvPicPr>
            <a:picLocks noChangeAspect="1"/>
          </p:cNvPicPr>
          <p:nvPr/>
        </p:nvPicPr>
        <p:blipFill>
          <a:blip r:embed="rId3"/>
          <a:stretch>
            <a:fillRect/>
          </a:stretch>
        </p:blipFill>
        <p:spPr>
          <a:xfrm>
            <a:off x="9419589" y="1379426"/>
            <a:ext cx="266753" cy="167286"/>
          </a:xfrm>
          <a:prstGeom prst="rect">
            <a:avLst/>
          </a:prstGeom>
        </p:spPr>
      </p:pic>
      <p:pic>
        <p:nvPicPr>
          <p:cNvPr id="26" name="图片 25"/>
          <p:cNvPicPr>
            <a:picLocks noChangeAspect="1"/>
          </p:cNvPicPr>
          <p:nvPr/>
        </p:nvPicPr>
        <p:blipFill>
          <a:blip r:embed="rId3"/>
          <a:stretch>
            <a:fillRect/>
          </a:stretch>
        </p:blipFill>
        <p:spPr>
          <a:xfrm>
            <a:off x="11324604" y="2766358"/>
            <a:ext cx="331176" cy="207687"/>
          </a:xfrm>
          <a:prstGeom prst="rect">
            <a:avLst/>
          </a:prstGeom>
        </p:spPr>
      </p:pic>
      <p:pic>
        <p:nvPicPr>
          <p:cNvPr id="18" name="图片 17"/>
          <p:cNvPicPr>
            <a:picLocks noChangeAspect="1"/>
          </p:cNvPicPr>
          <p:nvPr/>
        </p:nvPicPr>
        <p:blipFill>
          <a:blip r:embed="rId3"/>
          <a:stretch>
            <a:fillRect/>
          </a:stretch>
        </p:blipFill>
        <p:spPr>
          <a:xfrm>
            <a:off x="1462574" y="4046719"/>
            <a:ext cx="929968" cy="583200"/>
          </a:xfrm>
          <a:prstGeom prst="rect">
            <a:avLst/>
          </a:prstGeom>
        </p:spPr>
      </p:pic>
      <p:pic>
        <p:nvPicPr>
          <p:cNvPr id="28" name="图片 27"/>
          <p:cNvPicPr>
            <a:picLocks noChangeAspect="1"/>
          </p:cNvPicPr>
          <p:nvPr/>
        </p:nvPicPr>
        <p:blipFill>
          <a:blip r:embed="rId3"/>
          <a:stretch>
            <a:fillRect/>
          </a:stretch>
        </p:blipFill>
        <p:spPr>
          <a:xfrm>
            <a:off x="6730590" y="3600126"/>
            <a:ext cx="929968" cy="583200"/>
          </a:xfrm>
          <a:prstGeom prst="rect">
            <a:avLst/>
          </a:prstGeom>
        </p:spPr>
      </p:pic>
      <p:pic>
        <p:nvPicPr>
          <p:cNvPr id="20" name="图片 19"/>
          <p:cNvPicPr>
            <a:picLocks noChangeAspect="1"/>
          </p:cNvPicPr>
          <p:nvPr/>
        </p:nvPicPr>
        <p:blipFill>
          <a:blip r:embed="rId3"/>
          <a:stretch>
            <a:fillRect/>
          </a:stretch>
        </p:blipFill>
        <p:spPr>
          <a:xfrm>
            <a:off x="4093204" y="4443188"/>
            <a:ext cx="1257600" cy="788664"/>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pic>
        <p:nvPicPr>
          <p:cNvPr id="6" name="图片 5"/>
          <p:cNvPicPr>
            <a:picLocks noChangeAspect="1"/>
          </p:cNvPicPr>
          <p:nvPr/>
        </p:nvPicPr>
        <p:blipFill>
          <a:blip r:embed="rId4"/>
          <a:stretch>
            <a:fillRect/>
          </a:stretch>
        </p:blipFill>
        <p:spPr>
          <a:xfrm>
            <a:off x="544361" y="3448462"/>
            <a:ext cx="952500" cy="371475"/>
          </a:xfrm>
          <a:prstGeom prst="rect">
            <a:avLst/>
          </a:prstGeom>
        </p:spPr>
      </p:pic>
      <p:pic>
        <p:nvPicPr>
          <p:cNvPr id="13" name="图片 12"/>
          <p:cNvPicPr>
            <a:picLocks noChangeAspect="1"/>
          </p:cNvPicPr>
          <p:nvPr/>
        </p:nvPicPr>
        <p:blipFill>
          <a:blip r:embed="rId4"/>
          <a:stretch>
            <a:fillRect/>
          </a:stretch>
        </p:blipFill>
        <p:spPr>
          <a:xfrm>
            <a:off x="8108231" y="3426494"/>
            <a:ext cx="952500" cy="371475"/>
          </a:xfrm>
          <a:prstGeom prst="rect">
            <a:avLst/>
          </a:prstGeom>
        </p:spPr>
      </p:pic>
      <p:pic>
        <p:nvPicPr>
          <p:cNvPr id="15" name="图片 14"/>
          <p:cNvPicPr>
            <a:picLocks noChangeAspect="1"/>
          </p:cNvPicPr>
          <p:nvPr/>
        </p:nvPicPr>
        <p:blipFill>
          <a:blip r:embed="rId4"/>
          <a:stretch>
            <a:fillRect/>
          </a:stretch>
        </p:blipFill>
        <p:spPr>
          <a:xfrm>
            <a:off x="9605860" y="3888224"/>
            <a:ext cx="1118272" cy="436126"/>
          </a:xfrm>
          <a:prstGeom prst="rect">
            <a:avLst/>
          </a:prstGeom>
        </p:spPr>
      </p:pic>
      <p:pic>
        <p:nvPicPr>
          <p:cNvPr id="17" name="图片 16"/>
          <p:cNvPicPr>
            <a:picLocks noChangeAspect="1"/>
          </p:cNvPicPr>
          <p:nvPr/>
        </p:nvPicPr>
        <p:blipFill>
          <a:blip r:embed="rId4"/>
          <a:stretch>
            <a:fillRect/>
          </a:stretch>
        </p:blipFill>
        <p:spPr>
          <a:xfrm>
            <a:off x="1020611" y="4682906"/>
            <a:ext cx="1576217" cy="614725"/>
          </a:xfrm>
          <a:prstGeom prst="rect">
            <a:avLst/>
          </a:prstGeom>
        </p:spPr>
      </p:pic>
      <p:pic>
        <p:nvPicPr>
          <p:cNvPr id="19" name="图片 18"/>
          <p:cNvPicPr>
            <a:picLocks noChangeAspect="1"/>
          </p:cNvPicPr>
          <p:nvPr/>
        </p:nvPicPr>
        <p:blipFill>
          <a:blip r:embed="rId4"/>
          <a:stretch>
            <a:fillRect/>
          </a:stretch>
        </p:blipFill>
        <p:spPr>
          <a:xfrm>
            <a:off x="3355966" y="5293093"/>
            <a:ext cx="2131524" cy="831295"/>
          </a:xfrm>
          <a:prstGeom prst="rect">
            <a:avLst/>
          </a:prstGeom>
        </p:spPr>
      </p:pic>
      <p:pic>
        <p:nvPicPr>
          <p:cNvPr id="21" name="图片 20"/>
          <p:cNvPicPr>
            <a:picLocks noChangeAspect="1"/>
          </p:cNvPicPr>
          <p:nvPr/>
        </p:nvPicPr>
        <p:blipFill>
          <a:blip r:embed="rId4"/>
          <a:stretch>
            <a:fillRect/>
          </a:stretch>
        </p:blipFill>
        <p:spPr>
          <a:xfrm>
            <a:off x="10588026" y="1948975"/>
            <a:ext cx="561315" cy="218913"/>
          </a:xfrm>
          <a:prstGeom prst="rect">
            <a:avLst/>
          </a:prstGeom>
        </p:spPr>
      </p:pic>
      <p:pic>
        <p:nvPicPr>
          <p:cNvPr id="23" name="图片 22"/>
          <p:cNvPicPr>
            <a:picLocks noChangeAspect="1"/>
          </p:cNvPicPr>
          <p:nvPr/>
        </p:nvPicPr>
        <p:blipFill>
          <a:blip r:embed="rId4"/>
          <a:stretch>
            <a:fillRect/>
          </a:stretch>
        </p:blipFill>
        <p:spPr>
          <a:xfrm>
            <a:off x="9268140" y="1557232"/>
            <a:ext cx="452124" cy="176328"/>
          </a:xfrm>
          <a:prstGeom prst="rect">
            <a:avLst/>
          </a:prstGeom>
        </p:spPr>
      </p:pic>
      <p:pic>
        <p:nvPicPr>
          <p:cNvPr id="25" name="图片 24"/>
          <p:cNvPicPr>
            <a:picLocks noChangeAspect="1"/>
          </p:cNvPicPr>
          <p:nvPr/>
        </p:nvPicPr>
        <p:blipFill>
          <a:blip r:embed="rId4"/>
          <a:stretch>
            <a:fillRect/>
          </a:stretch>
        </p:blipFill>
        <p:spPr>
          <a:xfrm>
            <a:off x="11149341" y="2974045"/>
            <a:ext cx="561315" cy="218913"/>
          </a:xfrm>
          <a:prstGeom prst="rect">
            <a:avLst/>
          </a:prstGeom>
        </p:spPr>
      </p:pic>
      <p:pic>
        <p:nvPicPr>
          <p:cNvPr id="27" name="图片 26"/>
          <p:cNvPicPr>
            <a:picLocks noChangeAspect="1"/>
          </p:cNvPicPr>
          <p:nvPr/>
        </p:nvPicPr>
        <p:blipFill>
          <a:blip r:embed="rId4"/>
          <a:stretch>
            <a:fillRect/>
          </a:stretch>
        </p:blipFill>
        <p:spPr>
          <a:xfrm>
            <a:off x="6288627" y="4236313"/>
            <a:ext cx="1576217" cy="614725"/>
          </a:xfrm>
          <a:prstGeom prst="rect">
            <a:avLst/>
          </a:prstGeom>
        </p:spPr>
      </p:pic>
      <p:sp>
        <p:nvSpPr>
          <p:cNvPr id="11" name="矩形 10"/>
          <p:cNvSpPr/>
          <p:nvPr/>
        </p:nvSpPr>
        <p:spPr>
          <a:xfrm>
            <a:off x="301556" y="3809829"/>
            <a:ext cx="1361873" cy="373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800448" y="3797969"/>
            <a:ext cx="1361873" cy="373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494202" y="4317776"/>
            <a:ext cx="1361873" cy="7795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0749061" y="3195059"/>
            <a:ext cx="1361873" cy="8516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0187746" y="2173097"/>
            <a:ext cx="1361873" cy="5554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738652" y="1720991"/>
            <a:ext cx="1361873" cy="12352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808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400"/>
                                        <p:tgtEl>
                                          <p:spTgt spid="17"/>
                                        </p:tgtEl>
                                      </p:cBhvr>
                                    </p:animEffect>
                                  </p:childTnLst>
                                </p:cTn>
                              </p:par>
                              <p:par>
                                <p:cTn id="11" presetID="10" presetClass="entr" presetSubtype="0" fill="hold" nodeType="withEffect">
                                  <p:stCondLst>
                                    <p:cond delay="4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nodeType="withEffect">
                                  <p:stCondLst>
                                    <p:cond delay="6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400"/>
                                        <p:tgtEl>
                                          <p:spTgt spid="27"/>
                                        </p:tgtEl>
                                      </p:cBhvr>
                                    </p:animEffect>
                                  </p:childTnLst>
                                </p:cTn>
                              </p:par>
                              <p:par>
                                <p:cTn id="17" presetID="10" presetClass="entr" presetSubtype="0" fill="hold" nodeType="withEffect">
                                  <p:stCondLst>
                                    <p:cond delay="8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400"/>
                                        <p:tgtEl>
                                          <p:spTgt spid="13"/>
                                        </p:tgtEl>
                                      </p:cBhvr>
                                    </p:animEffect>
                                  </p:childTnLst>
                                </p:cTn>
                              </p:par>
                              <p:par>
                                <p:cTn id="20" presetID="10" presetClass="entr" presetSubtype="0" fill="hold"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par>
                                <p:cTn id="23" presetID="10" presetClass="entr" presetSubtype="0" fill="hold" nodeType="withEffect">
                                  <p:stCondLst>
                                    <p:cond delay="12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400"/>
                                        <p:tgtEl>
                                          <p:spTgt spid="25"/>
                                        </p:tgtEl>
                                      </p:cBhvr>
                                    </p:animEffect>
                                  </p:childTnLst>
                                </p:cTn>
                              </p:par>
                              <p:par>
                                <p:cTn id="26" presetID="10" presetClass="entr" presetSubtype="0" fill="hold" nodeType="withEffect">
                                  <p:stCondLst>
                                    <p:cond delay="14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400"/>
                                        <p:tgtEl>
                                          <p:spTgt spid="21"/>
                                        </p:tgtEl>
                                      </p:cBhvr>
                                    </p:animEffect>
                                  </p:childTnLst>
                                </p:cTn>
                              </p:par>
                              <p:par>
                                <p:cTn id="29" presetID="10" presetClass="entr" presetSubtype="0" fill="hold" nodeType="withEffect">
                                  <p:stCondLst>
                                    <p:cond delay="16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4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5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childTnLst>
                                </p:cTn>
                              </p:par>
                            </p:childTnLst>
                          </p:cTn>
                        </p:par>
                        <p:par>
                          <p:cTn id="42" fill="hold">
                            <p:stCondLst>
                              <p:cond delay="1500"/>
                            </p:stCondLst>
                            <p:childTnLst>
                              <p:par>
                                <p:cTn id="43" presetID="26" presetClass="emph" presetSubtype="0" repeatCount="indefinite" fill="hold" nodeType="afterEffect">
                                  <p:stCondLst>
                                    <p:cond delay="0"/>
                                  </p:stCondLst>
                                  <p:childTnLst>
                                    <p:animEffect transition="out" filter="fade">
                                      <p:cBhvr>
                                        <p:cTn id="44" dur="2000" tmFilter="0, 0; .2, .5; .8, .5; 1, 0"/>
                                        <p:tgtEl>
                                          <p:spTgt spid="20"/>
                                        </p:tgtEl>
                                      </p:cBhvr>
                                    </p:animEffect>
                                    <p:animScale>
                                      <p:cBhvr>
                                        <p:cTn id="45" dur="1000" autoRev="1" fill="hold"/>
                                        <p:tgtEl>
                                          <p:spTgt spid="20"/>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anim calcmode="lin" valueType="num">
                                      <p:cBhvr>
                                        <p:cTn id="56" dur="1000" fill="hold"/>
                                        <p:tgtEl>
                                          <p:spTgt spid="28"/>
                                        </p:tgtEl>
                                        <p:attrNameLst>
                                          <p:attrName>ppt_x</p:attrName>
                                        </p:attrNameLst>
                                      </p:cBhvr>
                                      <p:tavLst>
                                        <p:tav tm="0">
                                          <p:val>
                                            <p:strVal val="#ppt_x"/>
                                          </p:val>
                                        </p:tav>
                                        <p:tav tm="100000">
                                          <p:val>
                                            <p:strVal val="#ppt_x"/>
                                          </p:val>
                                        </p:tav>
                                      </p:tavLst>
                                    </p:anim>
                                    <p:anim calcmode="lin" valueType="num">
                                      <p:cBhvr>
                                        <p:cTn id="57" dur="1000" fill="hold"/>
                                        <p:tgtEl>
                                          <p:spTgt spid="28"/>
                                        </p:tgtEl>
                                        <p:attrNameLst>
                                          <p:attrName>ppt_y</p:attrName>
                                        </p:attrNameLst>
                                      </p:cBhvr>
                                      <p:tavLst>
                                        <p:tav tm="0">
                                          <p:val>
                                            <p:strVal val="#ppt_y+.1"/>
                                          </p:val>
                                        </p:tav>
                                        <p:tav tm="100000">
                                          <p:val>
                                            <p:strVal val="#ppt_y"/>
                                          </p:val>
                                        </p:tav>
                                      </p:tavLst>
                                    </p:anim>
                                  </p:childTnLst>
                                </p:cTn>
                              </p:par>
                              <p:par>
                                <p:cTn id="58" presetID="10" presetClass="entr" presetSubtype="0" fill="hold" nodeType="withEffect">
                                  <p:stCondLst>
                                    <p:cond delay="50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childTnLst>
                                </p:cTn>
                              </p:par>
                              <p:par>
                                <p:cTn id="61" presetID="10" presetClass="entr" presetSubtype="0" fill="hold" nodeType="withEffect">
                                  <p:stCondLst>
                                    <p:cond delay="50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1000"/>
                                        <p:tgtEl>
                                          <p:spTgt spid="28"/>
                                        </p:tgtEl>
                                      </p:cBhvr>
                                    </p:animEffect>
                                  </p:childTnLst>
                                </p:cTn>
                              </p:par>
                            </p:childTnLst>
                          </p:cTn>
                        </p:par>
                        <p:par>
                          <p:cTn id="64" fill="hold">
                            <p:stCondLst>
                              <p:cond delay="1500"/>
                            </p:stCondLst>
                            <p:childTnLst>
                              <p:par>
                                <p:cTn id="65" presetID="26" presetClass="emph" presetSubtype="0" repeatCount="indefinite" fill="hold" nodeType="afterEffect">
                                  <p:stCondLst>
                                    <p:cond delay="0"/>
                                  </p:stCondLst>
                                  <p:childTnLst>
                                    <p:animEffect transition="out" filter="fade">
                                      <p:cBhvr>
                                        <p:cTn id="66" dur="2000" tmFilter="0, 0; .2, .5; .8, .5; 1, 0"/>
                                        <p:tgtEl>
                                          <p:spTgt spid="18"/>
                                        </p:tgtEl>
                                      </p:cBhvr>
                                    </p:animEffect>
                                    <p:animScale>
                                      <p:cBhvr>
                                        <p:cTn id="67" dur="1000" autoRev="1" fill="hold"/>
                                        <p:tgtEl>
                                          <p:spTgt spid="18"/>
                                        </p:tgtEl>
                                      </p:cBhvr>
                                      <p:by x="105000" y="105000"/>
                                    </p:animScale>
                                  </p:childTnLst>
                                </p:cTn>
                              </p:par>
                              <p:par>
                                <p:cTn id="68" presetID="26" presetClass="emph" presetSubtype="0" repeatCount="indefinite" fill="hold" nodeType="withEffect">
                                  <p:stCondLst>
                                    <p:cond delay="0"/>
                                  </p:stCondLst>
                                  <p:childTnLst>
                                    <p:animEffect transition="out" filter="fade">
                                      <p:cBhvr>
                                        <p:cTn id="69" dur="2000" tmFilter="0, 0; .2, .5; .8, .5; 1, 0"/>
                                        <p:tgtEl>
                                          <p:spTgt spid="28"/>
                                        </p:tgtEl>
                                      </p:cBhvr>
                                    </p:animEffect>
                                    <p:animScale>
                                      <p:cBhvr>
                                        <p:cTn id="70" dur="1000" autoRev="1" fill="hold"/>
                                        <p:tgtEl>
                                          <p:spTgt spid="28"/>
                                        </p:tgtEl>
                                      </p:cBhvr>
                                      <p:by x="105000" y="105000"/>
                                    </p:animScale>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1000"/>
                                        <p:tgtEl>
                                          <p:spTgt spid="10"/>
                                        </p:tgtEl>
                                      </p:cBhvr>
                                    </p:animEffect>
                                    <p:anim calcmode="lin" valueType="num">
                                      <p:cBhvr>
                                        <p:cTn id="76" dur="1000" fill="hold"/>
                                        <p:tgtEl>
                                          <p:spTgt spid="10"/>
                                        </p:tgtEl>
                                        <p:attrNameLst>
                                          <p:attrName>ppt_x</p:attrName>
                                        </p:attrNameLst>
                                      </p:cBhvr>
                                      <p:tavLst>
                                        <p:tav tm="0">
                                          <p:val>
                                            <p:strVal val="#ppt_x"/>
                                          </p:val>
                                        </p:tav>
                                        <p:tav tm="100000">
                                          <p:val>
                                            <p:strVal val="#ppt_x"/>
                                          </p:val>
                                        </p:tav>
                                      </p:tavLst>
                                    </p:anim>
                                    <p:anim calcmode="lin" valueType="num">
                                      <p:cBhvr>
                                        <p:cTn id="77" dur="1000" fill="hold"/>
                                        <p:tgtEl>
                                          <p:spTgt spid="10"/>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1000"/>
                                        <p:tgtEl>
                                          <p:spTgt spid="14"/>
                                        </p:tgtEl>
                                      </p:cBhvr>
                                    </p:animEffect>
                                    <p:anim calcmode="lin" valueType="num">
                                      <p:cBhvr>
                                        <p:cTn id="81" dur="1000" fill="hold"/>
                                        <p:tgtEl>
                                          <p:spTgt spid="14"/>
                                        </p:tgtEl>
                                        <p:attrNameLst>
                                          <p:attrName>ppt_x</p:attrName>
                                        </p:attrNameLst>
                                      </p:cBhvr>
                                      <p:tavLst>
                                        <p:tav tm="0">
                                          <p:val>
                                            <p:strVal val="#ppt_x"/>
                                          </p:val>
                                        </p:tav>
                                        <p:tav tm="100000">
                                          <p:val>
                                            <p:strVal val="#ppt_x"/>
                                          </p:val>
                                        </p:tav>
                                      </p:tavLst>
                                    </p:anim>
                                    <p:anim calcmode="lin" valueType="num">
                                      <p:cBhvr>
                                        <p:cTn id="82" dur="1000" fill="hold"/>
                                        <p:tgtEl>
                                          <p:spTgt spid="14"/>
                                        </p:tgtEl>
                                        <p:attrNameLst>
                                          <p:attrName>ppt_y</p:attrName>
                                        </p:attrNameLst>
                                      </p:cBhvr>
                                      <p:tavLst>
                                        <p:tav tm="0">
                                          <p:val>
                                            <p:strVal val="#ppt_y+.1"/>
                                          </p:val>
                                        </p:tav>
                                        <p:tav tm="100000">
                                          <p:val>
                                            <p:strVal val="#ppt_y"/>
                                          </p:val>
                                        </p:tav>
                                      </p:tavLst>
                                    </p:anim>
                                  </p:childTnLst>
                                </p:cTn>
                              </p:par>
                              <p:par>
                                <p:cTn id="83" presetID="10" presetClass="entr" presetSubtype="0" fill="hold" nodeType="withEffect">
                                  <p:stCondLst>
                                    <p:cond delay="50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nodeType="withEffect">
                                  <p:stCondLst>
                                    <p:cond delay="50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1000"/>
                                        <p:tgtEl>
                                          <p:spTgt spid="14"/>
                                        </p:tgtEl>
                                      </p:cBhvr>
                                    </p:animEffect>
                                  </p:childTnLst>
                                </p:cTn>
                              </p:par>
                            </p:childTnLst>
                          </p:cTn>
                        </p:par>
                        <p:par>
                          <p:cTn id="89" fill="hold">
                            <p:stCondLst>
                              <p:cond delay="1500"/>
                            </p:stCondLst>
                            <p:childTnLst>
                              <p:par>
                                <p:cTn id="90" presetID="26" presetClass="emph" presetSubtype="0" repeatCount="indefinite" fill="hold" nodeType="afterEffect">
                                  <p:stCondLst>
                                    <p:cond delay="0"/>
                                  </p:stCondLst>
                                  <p:childTnLst>
                                    <p:animEffect transition="out" filter="fade">
                                      <p:cBhvr>
                                        <p:cTn id="91" dur="2000" tmFilter="0, 0; .2, .5; .8, .5; 1, 0"/>
                                        <p:tgtEl>
                                          <p:spTgt spid="10"/>
                                        </p:tgtEl>
                                      </p:cBhvr>
                                    </p:animEffect>
                                    <p:animScale>
                                      <p:cBhvr>
                                        <p:cTn id="92" dur="1000" autoRev="1" fill="hold"/>
                                        <p:tgtEl>
                                          <p:spTgt spid="10"/>
                                        </p:tgtEl>
                                      </p:cBhvr>
                                      <p:by x="105000" y="105000"/>
                                    </p:animScale>
                                  </p:childTnLst>
                                </p:cTn>
                              </p:par>
                              <p:par>
                                <p:cTn id="93" presetID="26" presetClass="emph" presetSubtype="0" repeatCount="indefinite" fill="hold" nodeType="withEffect">
                                  <p:stCondLst>
                                    <p:cond delay="0"/>
                                  </p:stCondLst>
                                  <p:childTnLst>
                                    <p:animEffect transition="out" filter="fade">
                                      <p:cBhvr>
                                        <p:cTn id="94" dur="2000" tmFilter="0, 0; .2, .5; .8, .5; 1, 0"/>
                                        <p:tgtEl>
                                          <p:spTgt spid="14"/>
                                        </p:tgtEl>
                                      </p:cBhvr>
                                    </p:animEffect>
                                    <p:animScale>
                                      <p:cBhvr>
                                        <p:cTn id="95" dur="1000" autoRev="1" fill="hold"/>
                                        <p:tgtEl>
                                          <p:spTgt spid="14"/>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1000"/>
                                        <p:tgtEl>
                                          <p:spTgt spid="16"/>
                                        </p:tgtEl>
                                      </p:cBhvr>
                                    </p:animEffect>
                                    <p:anim calcmode="lin" valueType="num">
                                      <p:cBhvr>
                                        <p:cTn id="101" dur="1000" fill="hold"/>
                                        <p:tgtEl>
                                          <p:spTgt spid="16"/>
                                        </p:tgtEl>
                                        <p:attrNameLst>
                                          <p:attrName>ppt_x</p:attrName>
                                        </p:attrNameLst>
                                      </p:cBhvr>
                                      <p:tavLst>
                                        <p:tav tm="0">
                                          <p:val>
                                            <p:strVal val="#ppt_x"/>
                                          </p:val>
                                        </p:tav>
                                        <p:tav tm="100000">
                                          <p:val>
                                            <p:strVal val="#ppt_x"/>
                                          </p:val>
                                        </p:tav>
                                      </p:tavLst>
                                    </p:anim>
                                    <p:anim calcmode="lin" valueType="num">
                                      <p:cBhvr>
                                        <p:cTn id="102" dur="1000" fill="hold"/>
                                        <p:tgtEl>
                                          <p:spTgt spid="16"/>
                                        </p:tgtEl>
                                        <p:attrNameLst>
                                          <p:attrName>ppt_y</p:attrName>
                                        </p:attrNameLst>
                                      </p:cBhvr>
                                      <p:tavLst>
                                        <p:tav tm="0">
                                          <p:val>
                                            <p:strVal val="#ppt_y+.1"/>
                                          </p:val>
                                        </p:tav>
                                        <p:tav tm="100000">
                                          <p:val>
                                            <p:strVal val="#ppt_y"/>
                                          </p:val>
                                        </p:tav>
                                      </p:tavLst>
                                    </p:anim>
                                  </p:childTnLst>
                                </p:cTn>
                              </p:par>
                            </p:childTnLst>
                          </p:cTn>
                        </p:par>
                        <p:par>
                          <p:cTn id="103" fill="hold">
                            <p:stCondLst>
                              <p:cond delay="1000"/>
                            </p:stCondLst>
                            <p:childTnLst>
                              <p:par>
                                <p:cTn id="104" presetID="26" presetClass="emph" presetSubtype="0" repeatCount="indefinite" fill="hold" nodeType="afterEffect">
                                  <p:stCondLst>
                                    <p:cond delay="0"/>
                                  </p:stCondLst>
                                  <p:childTnLst>
                                    <p:animEffect transition="out" filter="fade">
                                      <p:cBhvr>
                                        <p:cTn id="105" dur="2000" tmFilter="0, 0; .2, .5; .8, .5; 1, 0"/>
                                        <p:tgtEl>
                                          <p:spTgt spid="16"/>
                                        </p:tgtEl>
                                      </p:cBhvr>
                                    </p:animEffect>
                                    <p:animScale>
                                      <p:cBhvr>
                                        <p:cTn id="106" dur="1000" autoRev="1" fill="hold"/>
                                        <p:tgtEl>
                                          <p:spTgt spid="16"/>
                                        </p:tgtEl>
                                      </p:cBhvr>
                                      <p:by x="105000" y="105000"/>
                                    </p:animScale>
                                  </p:childTnLst>
                                </p:cTn>
                              </p:par>
                              <p:par>
                                <p:cTn id="107" presetID="42" presetClass="entr" presetSubtype="0" fill="hold"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1000"/>
                                        <p:tgtEl>
                                          <p:spTgt spid="26"/>
                                        </p:tgtEl>
                                      </p:cBhvr>
                                    </p:animEffect>
                                    <p:anim calcmode="lin" valueType="num">
                                      <p:cBhvr>
                                        <p:cTn id="110" dur="1000" fill="hold"/>
                                        <p:tgtEl>
                                          <p:spTgt spid="26"/>
                                        </p:tgtEl>
                                        <p:attrNameLst>
                                          <p:attrName>ppt_x</p:attrName>
                                        </p:attrNameLst>
                                      </p:cBhvr>
                                      <p:tavLst>
                                        <p:tav tm="0">
                                          <p:val>
                                            <p:strVal val="#ppt_x"/>
                                          </p:val>
                                        </p:tav>
                                        <p:tav tm="100000">
                                          <p:val>
                                            <p:strVal val="#ppt_x"/>
                                          </p:val>
                                        </p:tav>
                                      </p:tavLst>
                                    </p:anim>
                                    <p:anim calcmode="lin" valueType="num">
                                      <p:cBhvr>
                                        <p:cTn id="111" dur="1000" fill="hold"/>
                                        <p:tgtEl>
                                          <p:spTgt spid="26"/>
                                        </p:tgtEl>
                                        <p:attrNameLst>
                                          <p:attrName>ppt_y</p:attrName>
                                        </p:attrNameLst>
                                      </p:cBhvr>
                                      <p:tavLst>
                                        <p:tav tm="0">
                                          <p:val>
                                            <p:strVal val="#ppt_y+.1"/>
                                          </p:val>
                                        </p:tav>
                                        <p:tav tm="100000">
                                          <p:val>
                                            <p:strVal val="#ppt_y"/>
                                          </p:val>
                                        </p:tav>
                                      </p:tavLst>
                                    </p:anim>
                                  </p:childTnLst>
                                </p:cTn>
                              </p:par>
                              <p:par>
                                <p:cTn id="112" presetID="26" presetClass="emph" presetSubtype="0" repeatCount="indefinite" fill="hold" nodeType="withEffect">
                                  <p:stCondLst>
                                    <p:cond delay="1000"/>
                                  </p:stCondLst>
                                  <p:childTnLst>
                                    <p:animEffect transition="out" filter="fade">
                                      <p:cBhvr>
                                        <p:cTn id="113" dur="2000" tmFilter="0, 0; .2, .5; .8, .5; 1, 0"/>
                                        <p:tgtEl>
                                          <p:spTgt spid="26"/>
                                        </p:tgtEl>
                                      </p:cBhvr>
                                    </p:animEffect>
                                    <p:animScale>
                                      <p:cBhvr>
                                        <p:cTn id="114" dur="1000" autoRev="1" fill="hold"/>
                                        <p:tgtEl>
                                          <p:spTgt spid="26"/>
                                        </p:tgtEl>
                                      </p:cBhvr>
                                      <p:by x="105000" y="105000"/>
                                    </p:animScale>
                                  </p:childTnLst>
                                </p:cTn>
                              </p:par>
                              <p:par>
                                <p:cTn id="115" presetID="42" presetClass="entr" presetSubtype="0" fill="hold" nodeType="withEffect">
                                  <p:stCondLst>
                                    <p:cond delay="1000"/>
                                  </p:stCondLst>
                                  <p:childTnLst>
                                    <p:set>
                                      <p:cBhvr>
                                        <p:cTn id="116" dur="1" fill="hold">
                                          <p:stCondLst>
                                            <p:cond delay="0"/>
                                          </p:stCondLst>
                                        </p:cTn>
                                        <p:tgtEl>
                                          <p:spTgt spid="22"/>
                                        </p:tgtEl>
                                        <p:attrNameLst>
                                          <p:attrName>style.visibility</p:attrName>
                                        </p:attrNameLst>
                                      </p:cBhvr>
                                      <p:to>
                                        <p:strVal val="visible"/>
                                      </p:to>
                                    </p:set>
                                    <p:animEffect transition="in" filter="fade">
                                      <p:cBhvr>
                                        <p:cTn id="117" dur="1000"/>
                                        <p:tgtEl>
                                          <p:spTgt spid="22"/>
                                        </p:tgtEl>
                                      </p:cBhvr>
                                    </p:animEffect>
                                    <p:anim calcmode="lin" valueType="num">
                                      <p:cBhvr>
                                        <p:cTn id="118" dur="1000" fill="hold"/>
                                        <p:tgtEl>
                                          <p:spTgt spid="22"/>
                                        </p:tgtEl>
                                        <p:attrNameLst>
                                          <p:attrName>ppt_x</p:attrName>
                                        </p:attrNameLst>
                                      </p:cBhvr>
                                      <p:tavLst>
                                        <p:tav tm="0">
                                          <p:val>
                                            <p:strVal val="#ppt_x"/>
                                          </p:val>
                                        </p:tav>
                                        <p:tav tm="100000">
                                          <p:val>
                                            <p:strVal val="#ppt_x"/>
                                          </p:val>
                                        </p:tav>
                                      </p:tavLst>
                                    </p:anim>
                                    <p:anim calcmode="lin" valueType="num">
                                      <p:cBhvr>
                                        <p:cTn id="119" dur="1000" fill="hold"/>
                                        <p:tgtEl>
                                          <p:spTgt spid="22"/>
                                        </p:tgtEl>
                                        <p:attrNameLst>
                                          <p:attrName>ppt_y</p:attrName>
                                        </p:attrNameLst>
                                      </p:cBhvr>
                                      <p:tavLst>
                                        <p:tav tm="0">
                                          <p:val>
                                            <p:strVal val="#ppt_y+.1"/>
                                          </p:val>
                                        </p:tav>
                                        <p:tav tm="100000">
                                          <p:val>
                                            <p:strVal val="#ppt_y"/>
                                          </p:val>
                                        </p:tav>
                                      </p:tavLst>
                                    </p:anim>
                                  </p:childTnLst>
                                </p:cTn>
                              </p:par>
                              <p:par>
                                <p:cTn id="120" presetID="26" presetClass="emph" presetSubtype="0" repeatCount="indefinite" fill="hold" nodeType="withEffect">
                                  <p:stCondLst>
                                    <p:cond delay="2000"/>
                                  </p:stCondLst>
                                  <p:childTnLst>
                                    <p:animEffect transition="out" filter="fade">
                                      <p:cBhvr>
                                        <p:cTn id="121" dur="2000" tmFilter="0, 0; .2, .5; .8, .5; 1, 0"/>
                                        <p:tgtEl>
                                          <p:spTgt spid="22"/>
                                        </p:tgtEl>
                                      </p:cBhvr>
                                    </p:animEffect>
                                    <p:animScale>
                                      <p:cBhvr>
                                        <p:cTn id="122" dur="1000" autoRev="1" fill="hold"/>
                                        <p:tgtEl>
                                          <p:spTgt spid="22"/>
                                        </p:tgtEl>
                                      </p:cBhvr>
                                      <p:by x="105000" y="105000"/>
                                    </p:animScale>
                                  </p:childTnLst>
                                </p:cTn>
                              </p:par>
                              <p:par>
                                <p:cTn id="123" presetID="42" presetClass="entr" presetSubtype="0" fill="hold" nodeType="withEffect">
                                  <p:stCondLst>
                                    <p:cond delay="200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1000"/>
                                        <p:tgtEl>
                                          <p:spTgt spid="24"/>
                                        </p:tgtEl>
                                      </p:cBhvr>
                                    </p:animEffect>
                                    <p:anim calcmode="lin" valueType="num">
                                      <p:cBhvr>
                                        <p:cTn id="126" dur="1000" fill="hold"/>
                                        <p:tgtEl>
                                          <p:spTgt spid="24"/>
                                        </p:tgtEl>
                                        <p:attrNameLst>
                                          <p:attrName>ppt_x</p:attrName>
                                        </p:attrNameLst>
                                      </p:cBhvr>
                                      <p:tavLst>
                                        <p:tav tm="0">
                                          <p:val>
                                            <p:strVal val="#ppt_x"/>
                                          </p:val>
                                        </p:tav>
                                        <p:tav tm="100000">
                                          <p:val>
                                            <p:strVal val="#ppt_x"/>
                                          </p:val>
                                        </p:tav>
                                      </p:tavLst>
                                    </p:anim>
                                    <p:anim calcmode="lin" valueType="num">
                                      <p:cBhvr>
                                        <p:cTn id="127" dur="1000" fill="hold"/>
                                        <p:tgtEl>
                                          <p:spTgt spid="24"/>
                                        </p:tgtEl>
                                        <p:attrNameLst>
                                          <p:attrName>ppt_y</p:attrName>
                                        </p:attrNameLst>
                                      </p:cBhvr>
                                      <p:tavLst>
                                        <p:tav tm="0">
                                          <p:val>
                                            <p:strVal val="#ppt_y+.1"/>
                                          </p:val>
                                        </p:tav>
                                        <p:tav tm="100000">
                                          <p:val>
                                            <p:strVal val="#ppt_y"/>
                                          </p:val>
                                        </p:tav>
                                      </p:tavLst>
                                    </p:anim>
                                  </p:childTnLst>
                                </p:cTn>
                              </p:par>
                              <p:par>
                                <p:cTn id="128" presetID="26" presetClass="emph" presetSubtype="0" repeatCount="indefinite" fill="hold" nodeType="withEffect">
                                  <p:stCondLst>
                                    <p:cond delay="3000"/>
                                  </p:stCondLst>
                                  <p:childTnLst>
                                    <p:animEffect transition="out" filter="fade">
                                      <p:cBhvr>
                                        <p:cTn id="129" dur="2000" tmFilter="0, 0; .2, .5; .8, .5; 1, 0"/>
                                        <p:tgtEl>
                                          <p:spTgt spid="24"/>
                                        </p:tgtEl>
                                      </p:cBhvr>
                                    </p:animEffect>
                                    <p:animScale>
                                      <p:cBhvr>
                                        <p:cTn id="130" dur="1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消息发送方</a:t>
            </a:r>
            <a:endParaRPr lang="en-US" altLang="zh-CN" dirty="0"/>
          </a:p>
          <a:p>
            <a:pPr lvl="1">
              <a:buFont typeface="Wingdings" panose="05000000000000000000" pitchFamily="2" charset="2"/>
              <a:buChar char="u"/>
            </a:pPr>
            <a:r>
              <a:rPr lang="zh-CN" altLang="en-US" dirty="0"/>
              <a:t>生产者</a:t>
            </a:r>
            <a:endParaRPr lang="en-US" altLang="zh-CN" dirty="0"/>
          </a:p>
          <a:p>
            <a:pPr>
              <a:buFont typeface="Wingdings" panose="05000000000000000000" pitchFamily="2" charset="2"/>
              <a:buChar char="l"/>
            </a:pPr>
            <a:r>
              <a:rPr lang="zh-CN" altLang="en-US" dirty="0"/>
              <a:t>消息接收方</a:t>
            </a:r>
            <a:endParaRPr lang="en-US" altLang="zh-CN" dirty="0"/>
          </a:p>
          <a:p>
            <a:pPr lvl="1">
              <a:buFont typeface="Wingdings" panose="05000000000000000000" pitchFamily="2" charset="2"/>
              <a:buChar char="u"/>
            </a:pPr>
            <a:r>
              <a:rPr lang="zh-CN" altLang="en-US" dirty="0"/>
              <a:t>消费者</a:t>
            </a:r>
            <a:endParaRPr lang="en-US" altLang="zh-CN" dirty="0"/>
          </a:p>
        </p:txBody>
      </p:sp>
      <p:pic>
        <p:nvPicPr>
          <p:cNvPr id="7" name="图片 6"/>
          <p:cNvPicPr>
            <a:picLocks noChangeAspect="1"/>
          </p:cNvPicPr>
          <p:nvPr/>
        </p:nvPicPr>
        <p:blipFill>
          <a:blip r:embed="rId3"/>
          <a:stretch>
            <a:fillRect/>
          </a:stretch>
        </p:blipFill>
        <p:spPr>
          <a:xfrm>
            <a:off x="4093204" y="4443188"/>
            <a:ext cx="1257600" cy="788664"/>
          </a:xfrm>
          <a:prstGeom prst="rect">
            <a:avLst/>
          </a:prstGeom>
        </p:spPr>
      </p:pic>
      <p:grpSp>
        <p:nvGrpSpPr>
          <p:cNvPr id="4" name="组合 3"/>
          <p:cNvGrpSpPr/>
          <p:nvPr/>
        </p:nvGrpSpPr>
        <p:grpSpPr>
          <a:xfrm>
            <a:off x="3355966" y="5293093"/>
            <a:ext cx="2131524" cy="877312"/>
            <a:chOff x="3355966" y="5293093"/>
            <a:chExt cx="2131524" cy="877312"/>
          </a:xfrm>
        </p:grpSpPr>
        <p:pic>
          <p:nvPicPr>
            <p:cNvPr id="8" name="图片 7"/>
            <p:cNvPicPr>
              <a:picLocks noChangeAspect="1"/>
            </p:cNvPicPr>
            <p:nvPr/>
          </p:nvPicPr>
          <p:blipFill>
            <a:blip r:embed="rId4"/>
            <a:stretch>
              <a:fillRect/>
            </a:stretch>
          </p:blipFill>
          <p:spPr>
            <a:xfrm>
              <a:off x="3355966" y="5293093"/>
              <a:ext cx="2131524" cy="831295"/>
            </a:xfrm>
            <a:prstGeom prst="rect">
              <a:avLst/>
            </a:prstGeom>
          </p:spPr>
        </p:pic>
        <p:sp>
          <p:nvSpPr>
            <p:cNvPr id="2" name="文本框 1"/>
            <p:cNvSpPr txBox="1"/>
            <p:nvPr/>
          </p:nvSpPr>
          <p:spPr>
            <a:xfrm>
              <a:off x="4093204" y="5708740"/>
              <a:ext cx="800219" cy="461665"/>
            </a:xfrm>
            <a:prstGeom prst="rect">
              <a:avLst/>
            </a:prstGeom>
            <a:noFill/>
          </p:spPr>
          <p:txBody>
            <a:bodyPr wrap="none" rtlCol="0">
              <a:spAutoFit/>
            </a:bodyPr>
            <a:lstStyle/>
            <a:p>
              <a:pPr fontAlgn="auto">
                <a:spcBef>
                  <a:spcPts val="0"/>
                </a:spcBef>
                <a:spcAft>
                  <a:spcPts val="0"/>
                </a:spcAft>
              </a:pPr>
              <a:r>
                <a:rPr lang="zh-CN" altLang="en-US" sz="2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丁未</a:t>
              </a:r>
            </a:p>
          </p:txBody>
        </p:sp>
      </p:grpSp>
      <p:grpSp>
        <p:nvGrpSpPr>
          <p:cNvPr id="11" name="组合 10"/>
          <p:cNvGrpSpPr/>
          <p:nvPr/>
        </p:nvGrpSpPr>
        <p:grpSpPr>
          <a:xfrm>
            <a:off x="6288627" y="4236313"/>
            <a:ext cx="1576217" cy="659144"/>
            <a:chOff x="6288627" y="4236313"/>
            <a:chExt cx="1576217" cy="659144"/>
          </a:xfrm>
        </p:grpSpPr>
        <p:pic>
          <p:nvPicPr>
            <p:cNvPr id="9" name="图片 8"/>
            <p:cNvPicPr>
              <a:picLocks noChangeAspect="1"/>
            </p:cNvPicPr>
            <p:nvPr/>
          </p:nvPicPr>
          <p:blipFill>
            <a:blip r:embed="rId4"/>
            <a:stretch>
              <a:fillRect/>
            </a:stretch>
          </p:blipFill>
          <p:spPr>
            <a:xfrm>
              <a:off x="6288627" y="4236313"/>
              <a:ext cx="1576217" cy="614725"/>
            </a:xfrm>
            <a:prstGeom prst="rect">
              <a:avLst/>
            </a:prstGeom>
          </p:spPr>
        </p:pic>
        <p:sp>
          <p:nvSpPr>
            <p:cNvPr id="10" name="文本框 9"/>
            <p:cNvSpPr txBox="1"/>
            <p:nvPr/>
          </p:nvSpPr>
          <p:spPr>
            <a:xfrm>
              <a:off x="6730590" y="4495347"/>
              <a:ext cx="688009" cy="400110"/>
            </a:xfrm>
            <a:prstGeom prst="rect">
              <a:avLst/>
            </a:prstGeom>
            <a:noFill/>
          </p:spPr>
          <p:txBody>
            <a:bodyPr wrap="none" rtlCol="0">
              <a:spAutoFit/>
            </a:bodyPr>
            <a:lstStyle/>
            <a:p>
              <a:pPr fontAlgn="auto">
                <a:spcBef>
                  <a:spcPts val="0"/>
                </a:spcBef>
                <a:spcAft>
                  <a:spcPts val="0"/>
                </a:spcAft>
              </a:pPr>
              <a:r>
                <a:rPr lang="zh-CN" altLang="en-US" sz="20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庚寅</a:t>
              </a:r>
            </a:p>
          </p:txBody>
        </p:sp>
      </p:grpSp>
    </p:spTree>
    <p:extLst>
      <p:ext uri="{BB962C8B-B14F-4D97-AF65-F5344CB8AC3E}">
        <p14:creationId xmlns:p14="http://schemas.microsoft.com/office/powerpoint/2010/main" val="113131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par>
                          <p:cTn id="21" fill="hold">
                            <p:stCondLst>
                              <p:cond delay="1500"/>
                            </p:stCondLst>
                            <p:childTnLst>
                              <p:par>
                                <p:cTn id="22" presetID="26" presetClass="emph" presetSubtype="0" repeatCount="indefinite" fill="hold" nodeType="afterEffect">
                                  <p:stCondLst>
                                    <p:cond delay="0"/>
                                  </p:stCondLst>
                                  <p:childTnLst>
                                    <p:animEffect transition="out" filter="fade">
                                      <p:cBhvr>
                                        <p:cTn id="23" dur="2000" tmFilter="0, 0; .2, .5; .8, .5; 1, 0"/>
                                        <p:tgtEl>
                                          <p:spTgt spid="7"/>
                                        </p:tgtEl>
                                      </p:cBhvr>
                                    </p:animEffect>
                                    <p:animScale>
                                      <p:cBhvr>
                                        <p:cTn id="24" dur="1000" autoRev="1" fill="hold"/>
                                        <p:tgtEl>
                                          <p:spTgt spid="7"/>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同步消息</a:t>
            </a:r>
            <a:endParaRPr lang="en-US" altLang="zh-CN" dirty="0"/>
          </a:p>
          <a:p>
            <a:pPr>
              <a:buFont typeface="Wingdings" panose="05000000000000000000" pitchFamily="2" charset="2"/>
              <a:buChar char="l"/>
            </a:pPr>
            <a:r>
              <a:rPr lang="zh-CN" altLang="en-US" dirty="0"/>
              <a:t>异步消息</a:t>
            </a:r>
            <a:endParaRPr lang="en-US" altLang="zh-CN" dirty="0"/>
          </a:p>
        </p:txBody>
      </p:sp>
      <p:pic>
        <p:nvPicPr>
          <p:cNvPr id="2" name="图片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3" name="图片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4" name="图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6" name="图片 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675528" y="1625397"/>
            <a:ext cx="2070532" cy="4601183"/>
          </a:xfrm>
          <a:prstGeom prst="rect">
            <a:avLst/>
          </a:prstGeom>
        </p:spPr>
      </p:pic>
      <p:pic>
        <p:nvPicPr>
          <p:cNvPr id="8" name="图片 7"/>
          <p:cNvPicPr>
            <a:picLocks noChangeAspect="1"/>
          </p:cNvPicPr>
          <p:nvPr/>
        </p:nvPicPr>
        <p:blipFill rotWithShape="1">
          <a:blip r:embed="rId6" cstate="hqprint">
            <a:extLst>
              <a:ext uri="{28A0092B-C50C-407E-A947-70E740481C1C}">
                <a14:useLocalDpi xmlns:a14="http://schemas.microsoft.com/office/drawing/2010/main" val="0"/>
              </a:ext>
            </a:extLst>
          </a:blip>
          <a:srcRect l="86209" t="15323" r="2175" b="79432"/>
          <a:stretch/>
        </p:blipFill>
        <p:spPr>
          <a:xfrm>
            <a:off x="7712868" y="2601913"/>
            <a:ext cx="240507" cy="241300"/>
          </a:xfrm>
          <a:prstGeom prst="rect">
            <a:avLst/>
          </a:prstGeom>
        </p:spPr>
      </p:pic>
      <p:pic>
        <p:nvPicPr>
          <p:cNvPr id="7" name="图片 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675528" y="1625397"/>
            <a:ext cx="2070360" cy="4600800"/>
          </a:xfrm>
          <a:prstGeom prst="rect">
            <a:avLst/>
          </a:prstGeom>
        </p:spPr>
      </p:pic>
      <p:pic>
        <p:nvPicPr>
          <p:cNvPr id="10" name="图片 9"/>
          <p:cNvPicPr>
            <a:picLocks noChangeAspect="1"/>
          </p:cNvPicPr>
          <p:nvPr/>
        </p:nvPicPr>
        <p:blipFill rotWithShape="1">
          <a:blip r:embed="rId6" cstate="hqprint">
            <a:extLst>
              <a:ext uri="{28A0092B-C50C-407E-A947-70E740481C1C}">
                <a14:useLocalDpi xmlns:a14="http://schemas.microsoft.com/office/drawing/2010/main" val="0"/>
              </a:ext>
            </a:extLst>
          </a:blip>
          <a:srcRect b="88399"/>
          <a:stretch/>
        </p:blipFill>
        <p:spPr>
          <a:xfrm>
            <a:off x="7675356" y="1723642"/>
            <a:ext cx="2070532" cy="533783"/>
          </a:xfrm>
          <a:prstGeom prst="rect">
            <a:avLst/>
          </a:prstGeom>
        </p:spPr>
      </p:pic>
      <p:pic>
        <p:nvPicPr>
          <p:cNvPr id="11" name="图片 10"/>
          <p:cNvPicPr>
            <a:picLocks noChangeAspect="1"/>
          </p:cNvPicPr>
          <p:nvPr/>
        </p:nvPicPr>
        <p:blipFill rotWithShape="1">
          <a:blip r:embed="rId7" cstate="hqprint">
            <a:extLst>
              <a:ext uri="{28A0092B-C50C-407E-A947-70E740481C1C}">
                <a14:useLocalDpi xmlns:a14="http://schemas.microsoft.com/office/drawing/2010/main" val="0"/>
              </a:ext>
            </a:extLst>
          </a:blip>
          <a:srcRect t="38950" r="16311" b="54839"/>
          <a:stretch/>
        </p:blipFill>
        <p:spPr>
          <a:xfrm>
            <a:off x="7964502" y="2577720"/>
            <a:ext cx="1732662" cy="285750"/>
          </a:xfrm>
          <a:prstGeom prst="rect">
            <a:avLst/>
          </a:prstGeom>
        </p:spPr>
      </p:pic>
      <p:pic>
        <p:nvPicPr>
          <p:cNvPr id="12" name="图片 11"/>
          <p:cNvPicPr>
            <a:picLocks noChangeAspect="1"/>
          </p:cNvPicPr>
          <p:nvPr/>
        </p:nvPicPr>
        <p:blipFill rotWithShape="1">
          <a:blip r:embed="rId7" cstate="hqprint">
            <a:extLst>
              <a:ext uri="{28A0092B-C50C-407E-A947-70E740481C1C}">
                <a14:useLocalDpi xmlns:a14="http://schemas.microsoft.com/office/drawing/2010/main" val="0"/>
              </a:ext>
            </a:extLst>
          </a:blip>
          <a:srcRect t="38950" r="16311" b="54839"/>
          <a:stretch/>
        </p:blipFill>
        <p:spPr>
          <a:xfrm>
            <a:off x="7964502" y="3132551"/>
            <a:ext cx="1732662" cy="285750"/>
          </a:xfrm>
          <a:prstGeom prst="rect">
            <a:avLst/>
          </a:prstGeom>
        </p:spPr>
      </p:pic>
      <p:pic>
        <p:nvPicPr>
          <p:cNvPr id="13" name="图片 12"/>
          <p:cNvPicPr>
            <a:picLocks noChangeAspect="1"/>
          </p:cNvPicPr>
          <p:nvPr/>
        </p:nvPicPr>
        <p:blipFill rotWithShape="1">
          <a:blip r:embed="rId7" cstate="hqprint">
            <a:extLst>
              <a:ext uri="{28A0092B-C50C-407E-A947-70E740481C1C}">
                <a14:useLocalDpi xmlns:a14="http://schemas.microsoft.com/office/drawing/2010/main" val="0"/>
              </a:ext>
            </a:extLst>
          </a:blip>
          <a:srcRect t="38950" r="16311" b="54839"/>
          <a:stretch/>
        </p:blipFill>
        <p:spPr>
          <a:xfrm>
            <a:off x="7964502" y="2855135"/>
            <a:ext cx="1732662" cy="285750"/>
          </a:xfrm>
          <a:prstGeom prst="rect">
            <a:avLst/>
          </a:prstGeom>
        </p:spPr>
      </p:pic>
      <p:pic>
        <p:nvPicPr>
          <p:cNvPr id="14" name="图片 13"/>
          <p:cNvPicPr>
            <a:picLocks noChangeAspect="1"/>
          </p:cNvPicPr>
          <p:nvPr/>
        </p:nvPicPr>
        <p:blipFill>
          <a:blip r:embed="rId8"/>
          <a:stretch>
            <a:fillRect/>
          </a:stretch>
        </p:blipFill>
        <p:spPr>
          <a:xfrm>
            <a:off x="2676004" y="4397171"/>
            <a:ext cx="1257600" cy="788664"/>
          </a:xfrm>
          <a:prstGeom prst="rect">
            <a:avLst/>
          </a:prstGeom>
        </p:spPr>
      </p:pic>
      <p:grpSp>
        <p:nvGrpSpPr>
          <p:cNvPr id="15" name="组合 14"/>
          <p:cNvGrpSpPr/>
          <p:nvPr/>
        </p:nvGrpSpPr>
        <p:grpSpPr>
          <a:xfrm>
            <a:off x="1938766" y="5247076"/>
            <a:ext cx="2131524" cy="877312"/>
            <a:chOff x="3355966" y="5293093"/>
            <a:chExt cx="2131524" cy="877312"/>
          </a:xfrm>
        </p:grpSpPr>
        <p:pic>
          <p:nvPicPr>
            <p:cNvPr id="16" name="图片 15"/>
            <p:cNvPicPr>
              <a:picLocks noChangeAspect="1"/>
            </p:cNvPicPr>
            <p:nvPr/>
          </p:nvPicPr>
          <p:blipFill>
            <a:blip r:embed="rId9"/>
            <a:stretch>
              <a:fillRect/>
            </a:stretch>
          </p:blipFill>
          <p:spPr>
            <a:xfrm>
              <a:off x="3355966" y="5293093"/>
              <a:ext cx="2131524" cy="831295"/>
            </a:xfrm>
            <a:prstGeom prst="rect">
              <a:avLst/>
            </a:prstGeom>
          </p:spPr>
        </p:pic>
        <p:sp>
          <p:nvSpPr>
            <p:cNvPr id="17" name="文本框 16"/>
            <p:cNvSpPr txBox="1"/>
            <p:nvPr/>
          </p:nvSpPr>
          <p:spPr>
            <a:xfrm>
              <a:off x="4093204" y="5708740"/>
              <a:ext cx="800219" cy="461665"/>
            </a:xfrm>
            <a:prstGeom prst="rect">
              <a:avLst/>
            </a:prstGeom>
            <a:noFill/>
          </p:spPr>
          <p:txBody>
            <a:bodyPr wrap="none" rtlCol="0">
              <a:spAutoFit/>
            </a:bodyPr>
            <a:lstStyle/>
            <a:p>
              <a:pPr fontAlgn="auto">
                <a:spcBef>
                  <a:spcPts val="0"/>
                </a:spcBef>
                <a:spcAft>
                  <a:spcPts val="0"/>
                </a:spcAft>
              </a:pPr>
              <a:r>
                <a:rPr lang="zh-CN" altLang="en-US" sz="2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丁未</a:t>
              </a:r>
            </a:p>
          </p:txBody>
        </p:sp>
      </p:grpSp>
      <p:grpSp>
        <p:nvGrpSpPr>
          <p:cNvPr id="18" name="组合 17"/>
          <p:cNvGrpSpPr/>
          <p:nvPr/>
        </p:nvGrpSpPr>
        <p:grpSpPr>
          <a:xfrm>
            <a:off x="4871427" y="4190296"/>
            <a:ext cx="1576217" cy="659144"/>
            <a:chOff x="6288627" y="4236313"/>
            <a:chExt cx="1576217" cy="659144"/>
          </a:xfrm>
        </p:grpSpPr>
        <p:pic>
          <p:nvPicPr>
            <p:cNvPr id="19" name="图片 18"/>
            <p:cNvPicPr>
              <a:picLocks noChangeAspect="1"/>
            </p:cNvPicPr>
            <p:nvPr/>
          </p:nvPicPr>
          <p:blipFill>
            <a:blip r:embed="rId9"/>
            <a:stretch>
              <a:fillRect/>
            </a:stretch>
          </p:blipFill>
          <p:spPr>
            <a:xfrm>
              <a:off x="6288627" y="4236313"/>
              <a:ext cx="1576217" cy="614725"/>
            </a:xfrm>
            <a:prstGeom prst="rect">
              <a:avLst/>
            </a:prstGeom>
          </p:spPr>
        </p:pic>
        <p:sp>
          <p:nvSpPr>
            <p:cNvPr id="20" name="文本框 19"/>
            <p:cNvSpPr txBox="1"/>
            <p:nvPr/>
          </p:nvSpPr>
          <p:spPr>
            <a:xfrm>
              <a:off x="6730590" y="4495347"/>
              <a:ext cx="688009" cy="400110"/>
            </a:xfrm>
            <a:prstGeom prst="rect">
              <a:avLst/>
            </a:prstGeom>
            <a:noFill/>
          </p:spPr>
          <p:txBody>
            <a:bodyPr wrap="none" rtlCol="0">
              <a:spAutoFit/>
            </a:bodyPr>
            <a:lstStyle/>
            <a:p>
              <a:pPr fontAlgn="auto">
                <a:spcBef>
                  <a:spcPts val="0"/>
                </a:spcBef>
                <a:spcAft>
                  <a:spcPts val="0"/>
                </a:spcAft>
              </a:pPr>
              <a:r>
                <a:rPr lang="zh-CN" altLang="en-US" sz="20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庚寅</a:t>
              </a:r>
            </a:p>
          </p:txBody>
        </p:sp>
      </p:grpSp>
    </p:spTree>
    <p:extLst>
      <p:ext uri="{BB962C8B-B14F-4D97-AF65-F5344CB8AC3E}">
        <p14:creationId xmlns:p14="http://schemas.microsoft.com/office/powerpoint/2010/main" val="165827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xit" presetSubtype="0" fill="hold" nodeType="withEffect">
                                  <p:stCondLst>
                                    <p:cond delay="200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400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nodeType="withEffect">
                                  <p:stCondLst>
                                    <p:cond delay="600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p:cNvPicPr>
            <a:picLocks noChangeAspect="1"/>
          </p:cNvPicPr>
          <p:nvPr/>
        </p:nvPicPr>
        <p:blipFill>
          <a:blip r:embed="rId3"/>
          <a:stretch>
            <a:fillRect/>
          </a:stretch>
        </p:blipFill>
        <p:spPr>
          <a:xfrm>
            <a:off x="4181707" y="2969717"/>
            <a:ext cx="990600" cy="1676400"/>
          </a:xfrm>
          <a:prstGeom prst="rect">
            <a:avLst/>
          </a:prstGeom>
        </p:spPr>
      </p:pic>
      <p:pic>
        <p:nvPicPr>
          <p:cNvPr id="77" name="图片 76"/>
          <p:cNvPicPr>
            <a:picLocks noChangeAspect="1"/>
          </p:cNvPicPr>
          <p:nvPr/>
        </p:nvPicPr>
        <p:blipFill>
          <a:blip r:embed="rId3"/>
          <a:stretch>
            <a:fillRect/>
          </a:stretch>
        </p:blipFill>
        <p:spPr>
          <a:xfrm>
            <a:off x="4181707" y="2969717"/>
            <a:ext cx="990600" cy="1676400"/>
          </a:xfrm>
          <a:prstGeom prst="rect">
            <a:avLst/>
          </a:prstGeom>
        </p:spPr>
      </p:pic>
      <p:pic>
        <p:nvPicPr>
          <p:cNvPr id="82" name="图片 81"/>
          <p:cNvPicPr>
            <a:picLocks noChangeAspect="1"/>
          </p:cNvPicPr>
          <p:nvPr/>
        </p:nvPicPr>
        <p:blipFill>
          <a:blip r:embed="rId3"/>
          <a:stretch>
            <a:fillRect/>
          </a:stretch>
        </p:blipFill>
        <p:spPr>
          <a:xfrm>
            <a:off x="4181707" y="2969717"/>
            <a:ext cx="990600" cy="1676400"/>
          </a:xfrm>
          <a:prstGeom prst="rect">
            <a:avLst/>
          </a:prstGeom>
        </p:spPr>
      </p:pic>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4776" y="3448050"/>
            <a:ext cx="694573" cy="693402"/>
          </a:xfrm>
          <a:prstGeom prst="rect">
            <a:avLst/>
          </a:prstGeom>
        </p:spPr>
      </p:pic>
      <p:cxnSp>
        <p:nvCxnSpPr>
          <p:cNvPr id="24" name="直接箭头连接符 23"/>
          <p:cNvCxnSpPr/>
          <p:nvPr/>
        </p:nvCxnSpPr>
        <p:spPr>
          <a:xfrm>
            <a:off x="2095500" y="3792588"/>
            <a:ext cx="1943100"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25" name="弧形 24"/>
          <p:cNvSpPr/>
          <p:nvPr/>
        </p:nvSpPr>
        <p:spPr>
          <a:xfrm flipV="1">
            <a:off x="1904995" y="2494130"/>
            <a:ext cx="3776663" cy="1907839"/>
          </a:xfrm>
          <a:prstGeom prst="arc">
            <a:avLst>
              <a:gd name="adj1" fmla="val 11652713"/>
              <a:gd name="adj2" fmla="val 17042175"/>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a:off x="1900232" y="3186107"/>
            <a:ext cx="3776663" cy="1907839"/>
          </a:xfrm>
          <a:prstGeom prst="arc">
            <a:avLst>
              <a:gd name="adj1" fmla="val 11652713"/>
              <a:gd name="adj2" fmla="val 17042175"/>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弧形 28"/>
          <p:cNvSpPr/>
          <p:nvPr/>
        </p:nvSpPr>
        <p:spPr>
          <a:xfrm flipV="1">
            <a:off x="1104896" y="2106806"/>
            <a:ext cx="5405438" cy="1957545"/>
          </a:xfrm>
          <a:prstGeom prst="arc">
            <a:avLst>
              <a:gd name="adj1" fmla="val 12241196"/>
              <a:gd name="adj2" fmla="val 16978723"/>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弧形 29"/>
          <p:cNvSpPr/>
          <p:nvPr/>
        </p:nvSpPr>
        <p:spPr>
          <a:xfrm>
            <a:off x="1100133" y="3528867"/>
            <a:ext cx="5405438" cy="1957545"/>
          </a:xfrm>
          <a:prstGeom prst="arc">
            <a:avLst>
              <a:gd name="adj1" fmla="val 12241196"/>
              <a:gd name="adj2" fmla="val 16978723"/>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4" name="图片 33"/>
          <p:cNvPicPr>
            <a:picLocks noChangeAspect="1"/>
          </p:cNvPicPr>
          <p:nvPr/>
        </p:nvPicPr>
        <p:blipFill>
          <a:blip r:embed="rId3"/>
          <a:stretch>
            <a:fillRect/>
          </a:stretch>
        </p:blipFill>
        <p:spPr>
          <a:xfrm>
            <a:off x="4181707" y="2969717"/>
            <a:ext cx="990600" cy="1676400"/>
          </a:xfrm>
          <a:prstGeom prst="rect">
            <a:avLst/>
          </a:prstGeom>
        </p:spPr>
      </p:pic>
      <p:sp>
        <p:nvSpPr>
          <p:cNvPr id="39" name="文本框 38"/>
          <p:cNvSpPr txBox="1"/>
          <p:nvPr/>
        </p:nvSpPr>
        <p:spPr>
          <a:xfrm>
            <a:off x="4192164" y="4619997"/>
            <a:ext cx="889987"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业务系统</a:t>
            </a:r>
          </a:p>
        </p:txBody>
      </p:sp>
      <p:grpSp>
        <p:nvGrpSpPr>
          <p:cNvPr id="65" name="组合 64"/>
          <p:cNvGrpSpPr/>
          <p:nvPr/>
        </p:nvGrpSpPr>
        <p:grpSpPr>
          <a:xfrm>
            <a:off x="10717102" y="1756984"/>
            <a:ext cx="1066318" cy="1312367"/>
            <a:chOff x="10717102" y="1756984"/>
            <a:chExt cx="1066318" cy="1312367"/>
          </a:xfrm>
        </p:grpSpPr>
        <p:pic>
          <p:nvPicPr>
            <p:cNvPr id="23" name="图片 22"/>
            <p:cNvPicPr>
              <a:picLocks noChangeAspect="1"/>
            </p:cNvPicPr>
            <p:nvPr/>
          </p:nvPicPr>
          <p:blipFill>
            <a:blip r:embed="rId3"/>
            <a:stretch>
              <a:fillRect/>
            </a:stretch>
          </p:blipFill>
          <p:spPr>
            <a:xfrm>
              <a:off x="10961129" y="1756984"/>
              <a:ext cx="598810" cy="1013371"/>
            </a:xfrm>
            <a:prstGeom prst="rect">
              <a:avLst/>
            </a:prstGeom>
          </p:spPr>
        </p:pic>
        <p:sp>
          <p:nvSpPr>
            <p:cNvPr id="40" name="文本框 39"/>
            <p:cNvSpPr txBox="1"/>
            <p:nvPr/>
          </p:nvSpPr>
          <p:spPr>
            <a:xfrm>
              <a:off x="10717102" y="2761574"/>
              <a:ext cx="1066318"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子业务系统</a:t>
              </a:r>
            </a:p>
          </p:txBody>
        </p:sp>
      </p:grpSp>
      <p:grpSp>
        <p:nvGrpSpPr>
          <p:cNvPr id="66" name="组合 65"/>
          <p:cNvGrpSpPr/>
          <p:nvPr/>
        </p:nvGrpSpPr>
        <p:grpSpPr>
          <a:xfrm>
            <a:off x="10717102" y="3245942"/>
            <a:ext cx="1066318" cy="1312367"/>
            <a:chOff x="10717102" y="3245942"/>
            <a:chExt cx="1066318" cy="1312367"/>
          </a:xfrm>
        </p:grpSpPr>
        <p:pic>
          <p:nvPicPr>
            <p:cNvPr id="41" name="图片 40"/>
            <p:cNvPicPr>
              <a:picLocks noChangeAspect="1"/>
            </p:cNvPicPr>
            <p:nvPr/>
          </p:nvPicPr>
          <p:blipFill>
            <a:blip r:embed="rId3"/>
            <a:stretch>
              <a:fillRect/>
            </a:stretch>
          </p:blipFill>
          <p:spPr>
            <a:xfrm>
              <a:off x="10961129" y="3245942"/>
              <a:ext cx="598810" cy="1013371"/>
            </a:xfrm>
            <a:prstGeom prst="rect">
              <a:avLst/>
            </a:prstGeom>
          </p:spPr>
        </p:pic>
        <p:sp>
          <p:nvSpPr>
            <p:cNvPr id="42" name="文本框 41"/>
            <p:cNvSpPr txBox="1"/>
            <p:nvPr/>
          </p:nvSpPr>
          <p:spPr>
            <a:xfrm>
              <a:off x="10717102" y="4250532"/>
              <a:ext cx="1066318"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子业务系统</a:t>
              </a:r>
            </a:p>
          </p:txBody>
        </p:sp>
      </p:grpSp>
      <p:grpSp>
        <p:nvGrpSpPr>
          <p:cNvPr id="67" name="组合 66"/>
          <p:cNvGrpSpPr/>
          <p:nvPr/>
        </p:nvGrpSpPr>
        <p:grpSpPr>
          <a:xfrm>
            <a:off x="10717102" y="4678194"/>
            <a:ext cx="1066318" cy="1312367"/>
            <a:chOff x="10717102" y="4678194"/>
            <a:chExt cx="1066318" cy="1312367"/>
          </a:xfrm>
        </p:grpSpPr>
        <p:pic>
          <p:nvPicPr>
            <p:cNvPr id="43" name="图片 42"/>
            <p:cNvPicPr>
              <a:picLocks noChangeAspect="1"/>
            </p:cNvPicPr>
            <p:nvPr/>
          </p:nvPicPr>
          <p:blipFill>
            <a:blip r:embed="rId3"/>
            <a:stretch>
              <a:fillRect/>
            </a:stretch>
          </p:blipFill>
          <p:spPr>
            <a:xfrm>
              <a:off x="10961129" y="4678194"/>
              <a:ext cx="598810" cy="1013371"/>
            </a:xfrm>
            <a:prstGeom prst="rect">
              <a:avLst/>
            </a:prstGeom>
          </p:spPr>
        </p:pic>
        <p:sp>
          <p:nvSpPr>
            <p:cNvPr id="44" name="文本框 43"/>
            <p:cNvSpPr txBox="1"/>
            <p:nvPr/>
          </p:nvSpPr>
          <p:spPr>
            <a:xfrm>
              <a:off x="10717102" y="5682784"/>
              <a:ext cx="1066318"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子业务系统</a:t>
              </a:r>
            </a:p>
          </p:txBody>
        </p:sp>
      </p:grpSp>
      <p:grpSp>
        <p:nvGrpSpPr>
          <p:cNvPr id="83" name="组合 82"/>
          <p:cNvGrpSpPr/>
          <p:nvPr/>
        </p:nvGrpSpPr>
        <p:grpSpPr>
          <a:xfrm>
            <a:off x="7222053" y="3448049"/>
            <a:ext cx="1113749" cy="676275"/>
            <a:chOff x="7222053" y="3448049"/>
            <a:chExt cx="1113749" cy="676275"/>
          </a:xfrm>
        </p:grpSpPr>
        <p:sp>
          <p:nvSpPr>
            <p:cNvPr id="37" name="圆柱形 36"/>
            <p:cNvSpPr/>
            <p:nvPr/>
          </p:nvSpPr>
          <p:spPr>
            <a:xfrm rot="5400000">
              <a:off x="7440790" y="3229312"/>
              <a:ext cx="676275" cy="1113749"/>
            </a:xfrm>
            <a:prstGeom prst="ca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7455729" y="3632297"/>
              <a:ext cx="465192" cy="307777"/>
            </a:xfrm>
            <a:prstGeom prst="rect">
              <a:avLst/>
            </a:prstGeom>
            <a:noFill/>
          </p:spPr>
          <p:txBody>
            <a:bodyPr wrap="none" rtlCol="0">
              <a:spAutoFit/>
            </a:bodyPr>
            <a:lstStyle/>
            <a:p>
              <a:pPr fontAlgn="auto">
                <a:spcBef>
                  <a:spcPts val="0"/>
                </a:spcBef>
                <a:spcAft>
                  <a:spcPts val="0"/>
                </a:spcAft>
              </a:pPr>
              <a:r>
                <a:rPr lang="en-US" altLang="zh-CN" sz="1400" b="1" dirty="0">
                  <a:solidFill>
                    <a:srgbClr val="C00000"/>
                  </a:solidFill>
                  <a:latin typeface="+mn-lt"/>
                  <a:ea typeface="+mn-ea"/>
                </a:rPr>
                <a:t>MQ</a:t>
              </a:r>
              <a:endParaRPr lang="zh-CN" altLang="en-US" sz="1400" b="1" dirty="0">
                <a:solidFill>
                  <a:srgbClr val="C00000"/>
                </a:solidFill>
                <a:latin typeface="+mn-lt"/>
                <a:ea typeface="+mn-ea"/>
              </a:endParaRPr>
            </a:p>
          </p:txBody>
        </p:sp>
      </p:grpSp>
      <p:cxnSp>
        <p:nvCxnSpPr>
          <p:cNvPr id="46" name="直接箭头连接符 45"/>
          <p:cNvCxnSpPr/>
          <p:nvPr/>
        </p:nvCxnSpPr>
        <p:spPr>
          <a:xfrm>
            <a:off x="5303520" y="3792588"/>
            <a:ext cx="1781810"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472999" y="3792588"/>
            <a:ext cx="2316921" cy="0"/>
          </a:xfrm>
          <a:prstGeom prst="straightConnector1">
            <a:avLst/>
          </a:prstGeom>
          <a:ln w="25400">
            <a:solidFill>
              <a:srgbClr val="AD2A2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472999" y="4224968"/>
            <a:ext cx="2264649" cy="868978"/>
          </a:xfrm>
          <a:prstGeom prst="straightConnector1">
            <a:avLst/>
          </a:prstGeom>
          <a:ln w="25400">
            <a:solidFill>
              <a:srgbClr val="AD2A2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8472999" y="2494130"/>
            <a:ext cx="2244103" cy="857777"/>
          </a:xfrm>
          <a:prstGeom prst="straightConnector1">
            <a:avLst/>
          </a:prstGeom>
          <a:ln w="25400">
            <a:solidFill>
              <a:srgbClr val="AD2A26"/>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9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300"/>
                                        <p:tgtEl>
                                          <p:spTgt spid="22"/>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34"/>
                                        </p:tgtEl>
                                      </p:cBhvr>
                                    </p:animEffect>
                                    <p:animScale>
                                      <p:cBhvr>
                                        <p:cTn id="37" dur="250" autoRev="1" fill="hold"/>
                                        <p:tgtEl>
                                          <p:spTgt spid="34"/>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82"/>
                                        </p:tgtEl>
                                        <p:attrNameLst>
                                          <p:attrName>style.visibility</p:attrName>
                                        </p:attrNameLst>
                                      </p:cBhvr>
                                      <p:to>
                                        <p:strVal val="visible"/>
                                      </p:to>
                                    </p:set>
                                  </p:childTnLst>
                                </p:cTn>
                              </p:par>
                            </p:childTnLst>
                          </p:cTn>
                        </p:par>
                        <p:par>
                          <p:cTn id="46" fill="hold">
                            <p:stCondLst>
                              <p:cond delay="0"/>
                            </p:stCondLst>
                            <p:childTnLst>
                              <p:par>
                                <p:cTn id="47" presetID="63" presetClass="path" presetSubtype="0" accel="50000" decel="50000" fill="hold" nodeType="afterEffect">
                                  <p:stCondLst>
                                    <p:cond delay="0"/>
                                  </p:stCondLst>
                                  <p:childTnLst>
                                    <p:animMotion origin="layout" path="M -3.75E-6 -4.07407E-6 L 0.5392 -0.00694 " pathEditMode="relative" rAng="0" ptsTypes="AA">
                                      <p:cBhvr>
                                        <p:cTn id="48" dur="1000" fill="hold"/>
                                        <p:tgtEl>
                                          <p:spTgt spid="68"/>
                                        </p:tgtEl>
                                        <p:attrNameLst>
                                          <p:attrName>ppt_x</p:attrName>
                                          <p:attrName>ppt_y</p:attrName>
                                        </p:attrNameLst>
                                      </p:cBhvr>
                                      <p:rCtr x="26953" y="-347"/>
                                    </p:animMotion>
                                  </p:childTnLst>
                                </p:cTn>
                              </p:par>
                              <p:par>
                                <p:cTn id="49" presetID="6" presetClass="emph" presetSubtype="0" fill="hold" nodeType="withEffect">
                                  <p:stCondLst>
                                    <p:cond delay="0"/>
                                  </p:stCondLst>
                                  <p:childTnLst>
                                    <p:animScale>
                                      <p:cBhvr>
                                        <p:cTn id="50" dur="1000" fill="hold"/>
                                        <p:tgtEl>
                                          <p:spTgt spid="68"/>
                                        </p:tgtEl>
                                      </p:cBhvr>
                                      <p:by x="60000" y="60000"/>
                                    </p:animScale>
                                  </p:childTnLst>
                                </p:cTn>
                              </p:par>
                              <p:par>
                                <p:cTn id="51" presetID="63" presetClass="path" presetSubtype="0" accel="50000" decel="50000" fill="hold" nodeType="withEffect">
                                  <p:stCondLst>
                                    <p:cond delay="0"/>
                                  </p:stCondLst>
                                  <p:childTnLst>
                                    <p:animMotion origin="layout" path="M -3.75E-6 -4.07407E-6 L 0.53868 -0.225 " pathEditMode="relative" rAng="0" ptsTypes="AA">
                                      <p:cBhvr>
                                        <p:cTn id="52" dur="1000" fill="hold"/>
                                        <p:tgtEl>
                                          <p:spTgt spid="77"/>
                                        </p:tgtEl>
                                        <p:attrNameLst>
                                          <p:attrName>ppt_x</p:attrName>
                                          <p:attrName>ppt_y</p:attrName>
                                        </p:attrNameLst>
                                      </p:cBhvr>
                                      <p:rCtr x="26927" y="-11250"/>
                                    </p:animMotion>
                                  </p:childTnLst>
                                </p:cTn>
                              </p:par>
                              <p:par>
                                <p:cTn id="53" presetID="6" presetClass="emph" presetSubtype="0" fill="hold" nodeType="withEffect">
                                  <p:stCondLst>
                                    <p:cond delay="0"/>
                                  </p:stCondLst>
                                  <p:childTnLst>
                                    <p:animScale>
                                      <p:cBhvr>
                                        <p:cTn id="54" dur="1000" fill="hold"/>
                                        <p:tgtEl>
                                          <p:spTgt spid="77"/>
                                        </p:tgtEl>
                                      </p:cBhvr>
                                      <p:by x="60000" y="60000"/>
                                    </p:animScale>
                                  </p:childTnLst>
                                </p:cTn>
                              </p:par>
                              <p:par>
                                <p:cTn id="55" presetID="63" presetClass="path" presetSubtype="0" accel="50000" decel="50000" fill="hold" nodeType="withEffect">
                                  <p:stCondLst>
                                    <p:cond delay="0"/>
                                  </p:stCondLst>
                                  <p:childTnLst>
                                    <p:animMotion origin="layout" path="M -3.75E-6 -4.07407E-6 L 0.53868 0.20139 " pathEditMode="relative" rAng="0" ptsTypes="AA">
                                      <p:cBhvr>
                                        <p:cTn id="56" dur="1000" fill="hold"/>
                                        <p:tgtEl>
                                          <p:spTgt spid="82"/>
                                        </p:tgtEl>
                                        <p:attrNameLst>
                                          <p:attrName>ppt_x</p:attrName>
                                          <p:attrName>ppt_y</p:attrName>
                                        </p:attrNameLst>
                                      </p:cBhvr>
                                      <p:rCtr x="26927" y="10069"/>
                                    </p:animMotion>
                                  </p:childTnLst>
                                </p:cTn>
                              </p:par>
                              <p:par>
                                <p:cTn id="57" presetID="6" presetClass="emph" presetSubtype="0" fill="hold" nodeType="withEffect">
                                  <p:stCondLst>
                                    <p:cond delay="0"/>
                                  </p:stCondLst>
                                  <p:childTnLst>
                                    <p:animScale>
                                      <p:cBhvr>
                                        <p:cTn id="58" dur="1000" fill="hold"/>
                                        <p:tgtEl>
                                          <p:spTgt spid="82"/>
                                        </p:tgtEl>
                                      </p:cBhvr>
                                      <p:by x="60000" y="60000"/>
                                    </p:animScale>
                                  </p:childTnLst>
                                </p:cTn>
                              </p:par>
                            </p:childTnLst>
                          </p:cTn>
                        </p:par>
                        <p:par>
                          <p:cTn id="59" fill="hold">
                            <p:stCondLst>
                              <p:cond delay="1000"/>
                            </p:stCondLst>
                            <p:childTnLst>
                              <p:par>
                                <p:cTn id="60" presetID="1" presetClass="exit" presetSubtype="0" fill="hold" nodeType="afterEffect">
                                  <p:stCondLst>
                                    <p:cond delay="0"/>
                                  </p:stCondLst>
                                  <p:childTnLst>
                                    <p:set>
                                      <p:cBhvr>
                                        <p:cTn id="61" dur="1" fill="hold">
                                          <p:stCondLst>
                                            <p:cond delay="0"/>
                                          </p:stCondLst>
                                        </p:cTn>
                                        <p:tgtEl>
                                          <p:spTgt spid="68"/>
                                        </p:tgtEl>
                                        <p:attrNameLst>
                                          <p:attrName>style.visibility</p:attrName>
                                        </p:attrNameLst>
                                      </p:cBhvr>
                                      <p:to>
                                        <p:strVal val="hidden"/>
                                      </p:to>
                                    </p:set>
                                  </p:childTnLst>
                                </p:cTn>
                              </p:par>
                            </p:childTnLst>
                          </p:cTn>
                        </p:par>
                        <p:par>
                          <p:cTn id="62" fill="hold">
                            <p:stCondLst>
                              <p:cond delay="1000"/>
                            </p:stCondLst>
                            <p:childTnLst>
                              <p:par>
                                <p:cTn id="63" presetID="1" presetClass="entr" presetSubtype="0" fill="hold" nodeType="after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par>
                          <p:cTn id="65" fill="hold">
                            <p:stCondLst>
                              <p:cond delay="1000"/>
                            </p:stCondLst>
                            <p:childTnLst>
                              <p:par>
                                <p:cTn id="66" presetID="1" presetClass="exit" presetSubtype="0" fill="hold" nodeType="afterEffect">
                                  <p:stCondLst>
                                    <p:cond delay="0"/>
                                  </p:stCondLst>
                                  <p:childTnLst>
                                    <p:set>
                                      <p:cBhvr>
                                        <p:cTn id="67" dur="1" fill="hold">
                                          <p:stCondLst>
                                            <p:cond delay="0"/>
                                          </p:stCondLst>
                                        </p:cTn>
                                        <p:tgtEl>
                                          <p:spTgt spid="77"/>
                                        </p:tgtEl>
                                        <p:attrNameLst>
                                          <p:attrName>style.visibility</p:attrName>
                                        </p:attrNameLst>
                                      </p:cBhvr>
                                      <p:to>
                                        <p:strVal val="hidden"/>
                                      </p:to>
                                    </p:set>
                                  </p:childTnLst>
                                </p:cTn>
                              </p:par>
                              <p:par>
                                <p:cTn id="68" presetID="1" presetClass="entr" presetSubtype="0" fill="hold" nodeType="withEffect">
                                  <p:stCondLst>
                                    <p:cond delay="0"/>
                                  </p:stCondLst>
                                  <p:childTnLst>
                                    <p:set>
                                      <p:cBhvr>
                                        <p:cTn id="69" dur="1" fill="hold">
                                          <p:stCondLst>
                                            <p:cond delay="0"/>
                                          </p:stCondLst>
                                        </p:cTn>
                                        <p:tgtEl>
                                          <p:spTgt spid="67"/>
                                        </p:tgtEl>
                                        <p:attrNameLst>
                                          <p:attrName>style.visibility</p:attrName>
                                        </p:attrNameLst>
                                      </p:cBhvr>
                                      <p:to>
                                        <p:strVal val="visible"/>
                                      </p:to>
                                    </p:set>
                                  </p:childTnLst>
                                </p:cTn>
                              </p:par>
                            </p:childTnLst>
                          </p:cTn>
                        </p:par>
                        <p:par>
                          <p:cTn id="70" fill="hold">
                            <p:stCondLst>
                              <p:cond delay="1000"/>
                            </p:stCondLst>
                            <p:childTnLst>
                              <p:par>
                                <p:cTn id="71" presetID="1" presetClass="exit" presetSubtype="0" fill="hold" nodeType="afterEffect">
                                  <p:stCondLst>
                                    <p:cond delay="0"/>
                                  </p:stCondLst>
                                  <p:childTnLst>
                                    <p:set>
                                      <p:cBhvr>
                                        <p:cTn id="72" dur="1" fill="hold">
                                          <p:stCondLst>
                                            <p:cond delay="0"/>
                                          </p:stCondLst>
                                        </p:cTn>
                                        <p:tgtEl>
                                          <p:spTgt spid="82"/>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37" fill="hold" nodeType="click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barn(outVertical)">
                                      <p:cBhvr>
                                        <p:cTn id="89" dur="500"/>
                                        <p:tgtEl>
                                          <p:spTgt spid="48"/>
                                        </p:tgtEl>
                                      </p:cBhvr>
                                    </p:animEffect>
                                  </p:childTnLst>
                                </p:cTn>
                              </p:par>
                              <p:par>
                                <p:cTn id="90" presetID="16" presetClass="entr" presetSubtype="37" fill="hold"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barn(outVertical)">
                                      <p:cBhvr>
                                        <p:cTn id="92" dur="500"/>
                                        <p:tgtEl>
                                          <p:spTgt spid="49"/>
                                        </p:tgtEl>
                                      </p:cBhvr>
                                    </p:animEffect>
                                  </p:childTnLst>
                                </p:cTn>
                              </p:par>
                              <p:par>
                                <p:cTn id="93" presetID="16" presetClass="entr" presetSubtype="37" fill="hold"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barn(outVertical)">
                                      <p:cBhvr>
                                        <p:cTn id="9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0" grpId="0" animBg="1"/>
      <p:bldP spid="39"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企业级应用中广泛使用的三种异步消息传递技术</a:t>
            </a:r>
            <a:endParaRPr lang="en-US" altLang="zh-CN" dirty="0"/>
          </a:p>
          <a:p>
            <a:pPr lvl="1">
              <a:buFont typeface="Wingdings" panose="05000000000000000000" pitchFamily="2" charset="2"/>
              <a:buChar char="u"/>
            </a:pPr>
            <a:r>
              <a:rPr lang="en-US" altLang="zh-CN" dirty="0"/>
              <a:t>JMS</a:t>
            </a:r>
          </a:p>
          <a:p>
            <a:pPr lvl="1">
              <a:buFont typeface="Wingdings" panose="05000000000000000000" pitchFamily="2" charset="2"/>
              <a:buChar char="u"/>
            </a:pPr>
            <a:r>
              <a:rPr lang="en-US" altLang="zh-CN" dirty="0"/>
              <a:t>AMQP</a:t>
            </a:r>
          </a:p>
          <a:p>
            <a:pPr lvl="1">
              <a:buFont typeface="Wingdings" panose="05000000000000000000" pitchFamily="2" charset="2"/>
              <a:buChar char="u"/>
            </a:pPr>
            <a:r>
              <a:rPr lang="en-US" altLang="zh-CN" dirty="0"/>
              <a:t>MQTT</a:t>
            </a:r>
          </a:p>
          <a:p>
            <a:pPr lvl="1">
              <a:buFont typeface="Wingdings" panose="05000000000000000000" pitchFamily="2" charset="2"/>
              <a:buChar char="u"/>
            </a:pPr>
            <a:endParaRPr lang="en-US" altLang="zh-CN" dirty="0"/>
          </a:p>
        </p:txBody>
      </p:sp>
    </p:spTree>
    <p:extLst>
      <p:ext uri="{BB962C8B-B14F-4D97-AF65-F5344CB8AC3E}">
        <p14:creationId xmlns:p14="http://schemas.microsoft.com/office/powerpoint/2010/main" val="288937309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JMS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JMS</a:t>
            </a:r>
            <a:r>
              <a:rPr lang="zh-CN" altLang="en-US" dirty="0"/>
              <a:t>（</a:t>
            </a:r>
            <a:r>
              <a:rPr lang="en-US" altLang="zh-CN" dirty="0"/>
              <a:t>Java Message Service</a:t>
            </a:r>
            <a:r>
              <a:rPr lang="zh-CN" altLang="en-US" dirty="0"/>
              <a:t>）：一个规范，等同于</a:t>
            </a:r>
            <a:r>
              <a:rPr lang="en-US" altLang="zh-CN" dirty="0"/>
              <a:t>JDBC</a:t>
            </a:r>
            <a:r>
              <a:rPr lang="zh-CN" altLang="en-US" dirty="0"/>
              <a:t>规范，提供了与消息服务相关的</a:t>
            </a:r>
            <a:r>
              <a:rPr lang="en-US" altLang="zh-CN" dirty="0"/>
              <a:t>API</a:t>
            </a:r>
            <a:r>
              <a:rPr lang="zh-CN" altLang="en-US" dirty="0"/>
              <a:t>接口</a:t>
            </a:r>
            <a:endParaRPr lang="en-US" altLang="zh-CN" dirty="0"/>
          </a:p>
          <a:p>
            <a:pPr>
              <a:buFont typeface="Wingdings" panose="05000000000000000000" pitchFamily="2" charset="2"/>
              <a:buChar char="l"/>
            </a:pPr>
            <a:r>
              <a:rPr lang="en-US" altLang="zh-CN" dirty="0"/>
              <a:t>JMS</a:t>
            </a:r>
            <a:r>
              <a:rPr lang="zh-CN" altLang="en-US" dirty="0"/>
              <a:t>消息模型</a:t>
            </a:r>
            <a:endParaRPr lang="en-US" altLang="zh-CN" dirty="0"/>
          </a:p>
          <a:p>
            <a:pPr lvl="1">
              <a:buFont typeface="Wingdings" panose="05000000000000000000" pitchFamily="2" charset="2"/>
              <a:buChar char="u"/>
            </a:pPr>
            <a:r>
              <a:rPr lang="en-US" altLang="zh-CN" dirty="0"/>
              <a:t>peer-2-peer</a:t>
            </a:r>
            <a:r>
              <a:rPr lang="zh-CN" altLang="en-US" dirty="0"/>
              <a:t>：点对点模型，消息发送到一个队列中，队列保存消息。队列的消息只能被一个消费者消费，或超时</a:t>
            </a:r>
          </a:p>
          <a:p>
            <a:pPr lvl="1">
              <a:buFont typeface="Wingdings" panose="05000000000000000000" pitchFamily="2" charset="2"/>
              <a:buChar char="u"/>
            </a:pPr>
            <a:r>
              <a:rPr lang="en-US" altLang="zh-CN" b="1" dirty="0">
                <a:solidFill>
                  <a:srgbClr val="C00000"/>
                </a:solidFill>
              </a:rPr>
              <a:t>pub</a:t>
            </a:r>
            <a:r>
              <a:rPr lang="en-US" altLang="zh-CN" dirty="0"/>
              <a:t>lish-</a:t>
            </a:r>
            <a:r>
              <a:rPr lang="en-US" altLang="zh-CN" b="1" dirty="0">
                <a:solidFill>
                  <a:srgbClr val="C00000"/>
                </a:solidFill>
              </a:rPr>
              <a:t>sub</a:t>
            </a:r>
            <a:r>
              <a:rPr lang="en-US" altLang="zh-CN" dirty="0"/>
              <a:t>scribe</a:t>
            </a:r>
            <a:r>
              <a:rPr lang="zh-CN" altLang="en-US" dirty="0"/>
              <a:t>：发布订阅模型，消息可以被多个消费者消费，生产者和消费者完全独立，不需要感知对方的存在</a:t>
            </a:r>
            <a:endParaRPr lang="en-US" altLang="zh-CN" dirty="0"/>
          </a:p>
          <a:p>
            <a:pPr>
              <a:buFont typeface="Wingdings" panose="05000000000000000000" pitchFamily="2" charset="2"/>
              <a:buChar char="l"/>
            </a:pPr>
            <a:r>
              <a:rPr lang="en-US" altLang="zh-CN" dirty="0"/>
              <a:t>JMS</a:t>
            </a:r>
            <a:r>
              <a:rPr lang="zh-CN" altLang="en-US" dirty="0"/>
              <a:t>消息种类</a:t>
            </a:r>
            <a:endParaRPr lang="en-US" altLang="zh-CN" dirty="0"/>
          </a:p>
          <a:p>
            <a:pPr lvl="1">
              <a:buFont typeface="Wingdings" panose="05000000000000000000" pitchFamily="2" charset="2"/>
              <a:buChar char="u"/>
            </a:pPr>
            <a:r>
              <a:rPr lang="en-US" altLang="zh-CN" dirty="0" err="1"/>
              <a:t>TextMessage</a:t>
            </a:r>
            <a:endParaRPr lang="en-US" altLang="zh-CN" dirty="0"/>
          </a:p>
          <a:p>
            <a:pPr lvl="1">
              <a:buFont typeface="Wingdings" panose="05000000000000000000" pitchFamily="2" charset="2"/>
              <a:buChar char="u"/>
            </a:pPr>
            <a:r>
              <a:rPr lang="en-US" altLang="zh-CN" dirty="0" err="1"/>
              <a:t>MapMessage</a:t>
            </a:r>
            <a:endParaRPr lang="en-US" altLang="zh-CN" dirty="0"/>
          </a:p>
          <a:p>
            <a:pPr lvl="1">
              <a:buFont typeface="Wingdings" panose="05000000000000000000" pitchFamily="2" charset="2"/>
              <a:buChar char="u"/>
            </a:pPr>
            <a:r>
              <a:rPr lang="en-US" altLang="zh-CN" b="1" dirty="0" err="1">
                <a:solidFill>
                  <a:srgbClr val="C00000"/>
                </a:solidFill>
              </a:rPr>
              <a:t>BytesMessage</a:t>
            </a:r>
            <a:endParaRPr lang="en-US" altLang="zh-CN" b="1" dirty="0">
              <a:solidFill>
                <a:srgbClr val="C00000"/>
              </a:solidFill>
            </a:endParaRPr>
          </a:p>
          <a:p>
            <a:pPr lvl="1">
              <a:buFont typeface="Wingdings" panose="05000000000000000000" pitchFamily="2" charset="2"/>
              <a:buChar char="u"/>
            </a:pPr>
            <a:r>
              <a:rPr lang="en-US" altLang="zh-CN" dirty="0" err="1"/>
              <a:t>StreamMessage</a:t>
            </a:r>
            <a:endParaRPr lang="en-US" altLang="zh-CN" dirty="0"/>
          </a:p>
          <a:p>
            <a:pPr lvl="1">
              <a:buFont typeface="Wingdings" panose="05000000000000000000" pitchFamily="2" charset="2"/>
              <a:buChar char="u"/>
            </a:pPr>
            <a:r>
              <a:rPr lang="en-US" altLang="zh-CN" dirty="0" err="1"/>
              <a:t>ObjectMessage</a:t>
            </a:r>
            <a:endParaRPr lang="en-US" altLang="zh-CN" dirty="0"/>
          </a:p>
          <a:p>
            <a:pPr lvl="1">
              <a:buFont typeface="Wingdings" panose="05000000000000000000" pitchFamily="2" charset="2"/>
              <a:buChar char="u"/>
            </a:pPr>
            <a:r>
              <a:rPr lang="en-US" altLang="zh-CN" dirty="0"/>
              <a:t>Message </a:t>
            </a:r>
            <a:r>
              <a:rPr lang="zh-CN" altLang="en-US" dirty="0"/>
              <a:t>（只有消息头和属性）</a:t>
            </a:r>
            <a:endParaRPr lang="en-US" altLang="zh-CN" dirty="0"/>
          </a:p>
          <a:p>
            <a:pPr>
              <a:buFont typeface="Wingdings" panose="05000000000000000000" pitchFamily="2" charset="2"/>
              <a:buChar char="l"/>
            </a:pPr>
            <a:r>
              <a:rPr lang="en-US" altLang="zh-CN" dirty="0"/>
              <a:t>JMS</a:t>
            </a:r>
            <a:r>
              <a:rPr lang="zh-CN" altLang="en-US" dirty="0"/>
              <a:t>实现：</a:t>
            </a:r>
            <a:r>
              <a:rPr lang="en-US" altLang="zh-CN" dirty="0" err="1"/>
              <a:t>ActiveMQ</a:t>
            </a:r>
            <a:r>
              <a:rPr lang="zh-CN" altLang="en-US" dirty="0"/>
              <a:t>、</a:t>
            </a:r>
            <a:r>
              <a:rPr lang="en-US" altLang="zh-CN" dirty="0" err="1"/>
              <a:t>Redis</a:t>
            </a:r>
            <a:r>
              <a:rPr lang="zh-CN" altLang="en-US" dirty="0"/>
              <a:t>、</a:t>
            </a:r>
            <a:r>
              <a:rPr lang="en-US" altLang="zh-CN" dirty="0" err="1"/>
              <a:t>HornetMQ</a:t>
            </a:r>
            <a:r>
              <a:rPr lang="zh-CN" altLang="en-US" dirty="0"/>
              <a:t>、</a:t>
            </a:r>
            <a:r>
              <a:rPr lang="en-US" altLang="zh-CN" dirty="0" err="1"/>
              <a:t>RabbitMQ</a:t>
            </a:r>
            <a:r>
              <a:rPr lang="zh-CN" altLang="en-US" dirty="0"/>
              <a:t>、</a:t>
            </a:r>
            <a:r>
              <a:rPr lang="en-US" altLang="zh-CN" dirty="0" err="1"/>
              <a:t>RocketMQ</a:t>
            </a:r>
            <a:r>
              <a:rPr lang="zh-CN" altLang="en-US" dirty="0"/>
              <a:t>（没有完全遵守</a:t>
            </a:r>
            <a:r>
              <a:rPr lang="en-US" altLang="zh-CN" dirty="0"/>
              <a:t>JMS</a:t>
            </a:r>
            <a:r>
              <a:rPr lang="zh-CN" altLang="en-US" dirty="0"/>
              <a:t>规范）</a:t>
            </a:r>
            <a:endParaRPr lang="en-US" altLang="zh-CN" dirty="0"/>
          </a:p>
        </p:txBody>
      </p:sp>
    </p:spTree>
    <p:extLst>
      <p:ext uri="{BB962C8B-B14F-4D97-AF65-F5344CB8AC3E}">
        <p14:creationId xmlns:p14="http://schemas.microsoft.com/office/powerpoint/2010/main" val="194819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AMQP</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AMQP</a:t>
            </a:r>
            <a:r>
              <a:rPr lang="zh-CN" altLang="en-US" dirty="0"/>
              <a:t>（</a:t>
            </a:r>
            <a:r>
              <a:rPr lang="en-US" altLang="zh-CN" dirty="0"/>
              <a:t>advanced message queuing protocol</a:t>
            </a:r>
            <a:r>
              <a:rPr lang="zh-CN" altLang="en-US" dirty="0"/>
              <a:t>）：一种协议（高级消息队列协议，也是消息代理规范），规范了网络交换的数据格式，兼容</a:t>
            </a:r>
            <a:r>
              <a:rPr lang="en-US" altLang="zh-CN" dirty="0"/>
              <a:t>JMS</a:t>
            </a:r>
          </a:p>
          <a:p>
            <a:pPr>
              <a:buFont typeface="Wingdings" panose="05000000000000000000" pitchFamily="2" charset="2"/>
              <a:buChar char="l"/>
            </a:pPr>
            <a:r>
              <a:rPr lang="zh-CN" altLang="en-US" dirty="0"/>
              <a:t>优点：具有跨平台性，服务器供应商，生产者，消费者可以使用不同的语言来实现</a:t>
            </a:r>
            <a:endParaRPr lang="en-US" altLang="zh-CN" dirty="0"/>
          </a:p>
          <a:p>
            <a:pPr>
              <a:buFont typeface="Wingdings" panose="05000000000000000000" pitchFamily="2" charset="2"/>
              <a:buChar char="l"/>
            </a:pPr>
            <a:r>
              <a:rPr lang="en-US" altLang="zh-CN" dirty="0"/>
              <a:t>AMQP</a:t>
            </a:r>
            <a:r>
              <a:rPr lang="zh-CN" altLang="en-US" dirty="0"/>
              <a:t>消息模型</a:t>
            </a:r>
            <a:endParaRPr lang="en-US" altLang="zh-CN" dirty="0"/>
          </a:p>
          <a:p>
            <a:pPr lvl="1">
              <a:buFont typeface="Wingdings" panose="05000000000000000000" pitchFamily="2" charset="2"/>
              <a:buChar char="u"/>
            </a:pPr>
            <a:r>
              <a:rPr lang="en-US" altLang="zh-CN" dirty="0"/>
              <a:t>direct exchange</a:t>
            </a:r>
          </a:p>
          <a:p>
            <a:pPr lvl="1">
              <a:buFont typeface="Wingdings" panose="05000000000000000000" pitchFamily="2" charset="2"/>
              <a:buChar char="u"/>
            </a:pPr>
            <a:r>
              <a:rPr lang="en-US" altLang="zh-CN" dirty="0" err="1"/>
              <a:t>fanout</a:t>
            </a:r>
            <a:r>
              <a:rPr lang="en-US" altLang="zh-CN" dirty="0"/>
              <a:t> exchange</a:t>
            </a:r>
          </a:p>
          <a:p>
            <a:pPr lvl="1">
              <a:buFont typeface="Wingdings" panose="05000000000000000000" pitchFamily="2" charset="2"/>
              <a:buChar char="u"/>
            </a:pPr>
            <a:r>
              <a:rPr lang="en-US" altLang="zh-CN" dirty="0"/>
              <a:t>topic exchange</a:t>
            </a:r>
          </a:p>
          <a:p>
            <a:pPr lvl="1">
              <a:buFont typeface="Wingdings" panose="05000000000000000000" pitchFamily="2" charset="2"/>
              <a:buChar char="u"/>
            </a:pPr>
            <a:r>
              <a:rPr lang="en-US" altLang="zh-CN" dirty="0"/>
              <a:t>headers exchange</a:t>
            </a:r>
          </a:p>
          <a:p>
            <a:pPr lvl="1">
              <a:buFont typeface="Wingdings" panose="05000000000000000000" pitchFamily="2" charset="2"/>
              <a:buChar char="u"/>
            </a:pPr>
            <a:r>
              <a:rPr lang="en-US" altLang="zh-CN" dirty="0"/>
              <a:t>system exchange</a:t>
            </a:r>
          </a:p>
          <a:p>
            <a:pPr>
              <a:buFont typeface="Wingdings" panose="05000000000000000000" pitchFamily="2" charset="2"/>
              <a:buChar char="l"/>
            </a:pPr>
            <a:r>
              <a:rPr lang="en-US" altLang="zh-CN" dirty="0"/>
              <a:t>AMQP</a:t>
            </a:r>
            <a:r>
              <a:rPr lang="zh-CN" altLang="en-US" dirty="0"/>
              <a:t>消息种类：</a:t>
            </a:r>
            <a:r>
              <a:rPr lang="en-US" altLang="zh-CN" dirty="0"/>
              <a:t>byte[]</a:t>
            </a:r>
          </a:p>
          <a:p>
            <a:pPr>
              <a:buFont typeface="Wingdings" panose="05000000000000000000" pitchFamily="2" charset="2"/>
              <a:buChar char="l"/>
            </a:pPr>
            <a:r>
              <a:rPr lang="en-US" altLang="zh-CN" dirty="0"/>
              <a:t>AMQP</a:t>
            </a:r>
            <a:r>
              <a:rPr lang="zh-CN" altLang="en-US" dirty="0"/>
              <a:t>实现：</a:t>
            </a:r>
            <a:r>
              <a:rPr lang="en-US" altLang="zh-CN" dirty="0" err="1"/>
              <a:t>RabbitMQ</a:t>
            </a:r>
            <a:r>
              <a:rPr lang="zh-CN" altLang="en-US" dirty="0"/>
              <a:t>、</a:t>
            </a:r>
            <a:r>
              <a:rPr lang="en-US" altLang="zh-CN" dirty="0" err="1"/>
              <a:t>StormMQ</a:t>
            </a:r>
            <a:r>
              <a:rPr lang="zh-CN" altLang="en-US" dirty="0"/>
              <a:t>、</a:t>
            </a:r>
            <a:r>
              <a:rPr lang="en-US" altLang="zh-CN" dirty="0" err="1"/>
              <a:t>RocketMQ</a:t>
            </a:r>
            <a:endParaRPr lang="en-US" altLang="zh-CN" dirty="0"/>
          </a:p>
        </p:txBody>
      </p:sp>
    </p:spTree>
    <p:extLst>
      <p:ext uri="{BB962C8B-B14F-4D97-AF65-F5344CB8AC3E}">
        <p14:creationId xmlns:p14="http://schemas.microsoft.com/office/powerpoint/2010/main" val="343334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MQTT</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MQTT</a:t>
            </a:r>
            <a:r>
              <a:rPr lang="zh-CN" altLang="en-US" dirty="0"/>
              <a:t>（</a:t>
            </a:r>
            <a:r>
              <a:rPr lang="en-US" altLang="zh-CN" dirty="0"/>
              <a:t>Message Queueing Telemetry Transport</a:t>
            </a:r>
            <a:r>
              <a:rPr lang="zh-CN" altLang="en-US" dirty="0"/>
              <a:t>）消息队列遥测传输，专为小设备设计，是物联网（</a:t>
            </a:r>
            <a:r>
              <a:rPr lang="en-US" altLang="zh-CN" dirty="0"/>
              <a:t>IOT</a:t>
            </a:r>
            <a:r>
              <a:rPr lang="zh-CN" altLang="en-US" dirty="0"/>
              <a:t>）生态系统中主要成分之一</a:t>
            </a:r>
            <a:endParaRPr lang="en-US" altLang="zh-CN" dirty="0"/>
          </a:p>
        </p:txBody>
      </p:sp>
    </p:spTree>
    <p:extLst>
      <p:ext uri="{BB962C8B-B14F-4D97-AF65-F5344CB8AC3E}">
        <p14:creationId xmlns:p14="http://schemas.microsoft.com/office/powerpoint/2010/main" val="261359947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Kafka</a:t>
            </a:r>
            <a:r>
              <a:rPr lang="zh-CN" altLang="en-US" dirty="0"/>
              <a:t>，一种高吞吐量的分布式发布订阅消息系统，提供实时消息功能。</a:t>
            </a:r>
            <a:endParaRPr lang="en-US" altLang="zh-CN" dirty="0"/>
          </a:p>
        </p:txBody>
      </p:sp>
    </p:spTree>
    <p:extLst>
      <p:ext uri="{BB962C8B-B14F-4D97-AF65-F5344CB8AC3E}">
        <p14:creationId xmlns:p14="http://schemas.microsoft.com/office/powerpoint/2010/main" val="1420807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宽松绑定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绑定属性支持属性名宽松绑定</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ipAddress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int </a:t>
            </a:r>
            <a:r>
              <a:rPr lang="zh-CN" altLang="zh-CN" sz="1400" dirty="0">
                <a:solidFill>
                  <a:srgbClr val="871094"/>
                </a:solidFill>
                <a:latin typeface="Consolas" panose="020B0609020204030204" pitchFamily="49" charset="0"/>
              </a:rPr>
              <a:t>port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long </a:t>
            </a:r>
            <a:r>
              <a:rPr lang="zh-CN" altLang="zh-CN" sz="1400" dirty="0">
                <a:solidFill>
                  <a:srgbClr val="871094"/>
                </a:solidFill>
                <a:latin typeface="Consolas" panose="020B0609020204030204" pitchFamily="49" charset="0"/>
              </a:rPr>
              <a:t>timeout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12" name="TextBox 3">
            <a:extLst>
              <a:ext uri="{FF2B5EF4-FFF2-40B4-BE49-F238E27FC236}">
                <a16:creationId xmlns:a16="http://schemas.microsoft.com/office/drawing/2014/main" id="{0C998B78-AB18-3C47-A1C7-25AE9A3A40B0}"/>
              </a:ext>
            </a:extLst>
          </p:cNvPr>
          <p:cNvSpPr txBox="1"/>
          <p:nvPr/>
        </p:nvSpPr>
        <p:spPr>
          <a:xfrm>
            <a:off x="1159842" y="37854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ipAddress</a:t>
            </a:r>
            <a:r>
              <a:rPr lang="zh-CN" altLang="zh-CN" sz="1400" dirty="0">
                <a:solidFill>
                  <a:srgbClr val="080808"/>
                </a:solidFill>
                <a:latin typeface="Consolas" panose="020B0609020204030204" pitchFamily="49" charset="0"/>
              </a:rPr>
              <a:t>: 192.168.1.</a:t>
            </a:r>
            <a:r>
              <a:rPr lang="en-US" altLang="zh-CN" sz="1400" dirty="0">
                <a:solidFill>
                  <a:srgbClr val="080808"/>
                </a:solidFill>
                <a:latin typeface="Consolas" panose="020B0609020204030204" pitchFamily="49" charset="0"/>
              </a:rPr>
              <a:t>1</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3" name="TextBox 3">
            <a:extLst>
              <a:ext uri="{FF2B5EF4-FFF2-40B4-BE49-F238E27FC236}">
                <a16:creationId xmlns:a16="http://schemas.microsoft.com/office/drawing/2014/main" id="{0C998B78-AB18-3C47-A1C7-25AE9A3A40B0}"/>
              </a:ext>
            </a:extLst>
          </p:cNvPr>
          <p:cNvSpPr txBox="1"/>
          <p:nvPr/>
        </p:nvSpPr>
        <p:spPr>
          <a:xfrm>
            <a:off x="1159841" y="52040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ip_address</a:t>
            </a:r>
            <a:r>
              <a:rPr lang="zh-CN" altLang="zh-CN" sz="1400" dirty="0">
                <a:solidFill>
                  <a:srgbClr val="080808"/>
                </a:solidFill>
                <a:latin typeface="Consolas" panose="020B0609020204030204" pitchFamily="49" charset="0"/>
              </a:rPr>
              <a:t>: 192.168.1.</a:t>
            </a:r>
            <a:r>
              <a:rPr lang="en-US" altLang="zh-CN" sz="1400" dirty="0">
                <a:solidFill>
                  <a:srgbClr val="080808"/>
                </a:solidFill>
                <a:latin typeface="Consolas" panose="020B0609020204030204" pitchFamily="49" charset="0"/>
              </a:rPr>
              <a:t>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5" name="TextBox 3">
            <a:extLst>
              <a:ext uri="{FF2B5EF4-FFF2-40B4-BE49-F238E27FC236}">
                <a16:creationId xmlns:a16="http://schemas.microsoft.com/office/drawing/2014/main" id="{0C998B78-AB18-3C47-A1C7-25AE9A3A40B0}"/>
              </a:ext>
            </a:extLst>
          </p:cNvPr>
          <p:cNvSpPr txBox="1"/>
          <p:nvPr/>
        </p:nvSpPr>
        <p:spPr>
          <a:xfrm>
            <a:off x="4753972" y="52040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ip-address</a:t>
            </a:r>
            <a:r>
              <a:rPr lang="zh-CN" altLang="zh-CN" sz="1400" dirty="0">
                <a:solidFill>
                  <a:srgbClr val="080808"/>
                </a:solidFill>
                <a:latin typeface="Consolas" panose="020B0609020204030204" pitchFamily="49" charset="0"/>
              </a:rPr>
              <a:t>: 192.168.1.</a:t>
            </a:r>
            <a:r>
              <a:rPr lang="en-US" altLang="zh-CN" sz="1400" dirty="0">
                <a:solidFill>
                  <a:srgbClr val="080808"/>
                </a:solidFill>
                <a:latin typeface="Consolas" panose="020B0609020204030204" pitchFamily="49" charset="0"/>
              </a:rPr>
              <a:t>3</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6" name="TextBox 3">
            <a:extLst>
              <a:ext uri="{FF2B5EF4-FFF2-40B4-BE49-F238E27FC236}">
                <a16:creationId xmlns:a16="http://schemas.microsoft.com/office/drawing/2014/main" id="{0C998B78-AB18-3C47-A1C7-25AE9A3A40B0}"/>
              </a:ext>
            </a:extLst>
          </p:cNvPr>
          <p:cNvSpPr txBox="1"/>
          <p:nvPr/>
        </p:nvSpPr>
        <p:spPr>
          <a:xfrm>
            <a:off x="8348103" y="52040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IP_ADDRESS</a:t>
            </a:r>
            <a:r>
              <a:rPr lang="zh-CN" altLang="zh-CN" sz="1400" dirty="0">
                <a:solidFill>
                  <a:srgbClr val="080808"/>
                </a:solidFill>
                <a:latin typeface="Consolas" panose="020B0609020204030204" pitchFamily="49" charset="0"/>
              </a:rPr>
              <a:t>: 192.168.1.</a:t>
            </a:r>
            <a:r>
              <a:rPr lang="en-US" altLang="zh-CN" sz="1400" dirty="0">
                <a:solidFill>
                  <a:srgbClr val="080808"/>
                </a:solidFill>
                <a:latin typeface="Consolas" panose="020B0609020204030204" pitchFamily="49" charset="0"/>
              </a:rPr>
              <a:t>4</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17" name="文本占位符 6">
            <a:extLst>
              <a:ext uri="{FF2B5EF4-FFF2-40B4-BE49-F238E27FC236}">
                <a16:creationId xmlns:a16="http://schemas.microsoft.com/office/drawing/2014/main" id="{2AB6A964-0F39-44F1-B403-8E73CEE1C90A}"/>
              </a:ext>
            </a:extLst>
          </p:cNvPr>
          <p:cNvSpPr txBox="1">
            <a:spLocks/>
          </p:cNvSpPr>
          <p:nvPr/>
        </p:nvSpPr>
        <p:spPr>
          <a:xfrm>
            <a:off x="1159841" y="4741397"/>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a:solidFill>
                  <a:schemeClr val="tx1">
                    <a:lumMod val="85000"/>
                    <a:lumOff val="15000"/>
                  </a:schemeClr>
                </a:solidFill>
                <a:latin typeface="Consolas" panose="020B0609020204030204" pitchFamily="49" charset="0"/>
              </a:rPr>
              <a:t>下划线模式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18" name="文本占位符 6">
            <a:extLst>
              <a:ext uri="{FF2B5EF4-FFF2-40B4-BE49-F238E27FC236}">
                <a16:creationId xmlns:a16="http://schemas.microsoft.com/office/drawing/2014/main" id="{2AB6A964-0F39-44F1-B403-8E73CEE1C90A}"/>
              </a:ext>
            </a:extLst>
          </p:cNvPr>
          <p:cNvSpPr txBox="1">
            <a:spLocks/>
          </p:cNvSpPr>
          <p:nvPr/>
        </p:nvSpPr>
        <p:spPr>
          <a:xfrm>
            <a:off x="4753972" y="4741398"/>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a:solidFill>
                  <a:schemeClr val="tx1">
                    <a:lumMod val="85000"/>
                    <a:lumOff val="15000"/>
                  </a:schemeClr>
                </a:solidFill>
                <a:latin typeface="Consolas" panose="020B0609020204030204" pitchFamily="49" charset="0"/>
              </a:rPr>
              <a:t>中划线模式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19" name="文本占位符 6">
            <a:extLst>
              <a:ext uri="{FF2B5EF4-FFF2-40B4-BE49-F238E27FC236}">
                <a16:creationId xmlns:a16="http://schemas.microsoft.com/office/drawing/2014/main" id="{2AB6A964-0F39-44F1-B403-8E73CEE1C90A}"/>
              </a:ext>
            </a:extLst>
          </p:cNvPr>
          <p:cNvSpPr txBox="1">
            <a:spLocks/>
          </p:cNvSpPr>
          <p:nvPr/>
        </p:nvSpPr>
        <p:spPr>
          <a:xfrm>
            <a:off x="8348103" y="4741399"/>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a:solidFill>
                  <a:schemeClr val="tx1">
                    <a:lumMod val="85000"/>
                    <a:lumOff val="15000"/>
                  </a:schemeClr>
                </a:solidFill>
                <a:latin typeface="Consolas" panose="020B0609020204030204" pitchFamily="49" charset="0"/>
              </a:rPr>
              <a:t>常量模式</a:t>
            </a:r>
            <a:endParaRPr lang="en-US" altLang="zh-CN" sz="1400" dirty="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20" name="文本占位符 6">
            <a:extLst>
              <a:ext uri="{FF2B5EF4-FFF2-40B4-BE49-F238E27FC236}">
                <a16:creationId xmlns:a16="http://schemas.microsoft.com/office/drawing/2014/main" id="{2AB6A964-0F39-44F1-B403-8E73CEE1C90A}"/>
              </a:ext>
            </a:extLst>
          </p:cNvPr>
          <p:cNvSpPr txBox="1">
            <a:spLocks/>
          </p:cNvSpPr>
          <p:nvPr/>
        </p:nvSpPr>
        <p:spPr>
          <a:xfrm>
            <a:off x="1159841" y="3322797"/>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a:solidFill>
                  <a:schemeClr val="tx1">
                    <a:lumMod val="85000"/>
                    <a:lumOff val="15000"/>
                  </a:schemeClr>
                </a:solidFill>
                <a:latin typeface="Consolas" panose="020B0609020204030204" pitchFamily="49" charset="0"/>
              </a:rPr>
              <a:t>驼峰模式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238459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p:bldP spid="18" grpId="0"/>
      <p:bldP spid="19" grpId="0"/>
      <p:bldP spid="20"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ActiveMQ</a:t>
            </a:r>
            <a:endParaRPr lang="en-US" altLang="zh-CN" dirty="0"/>
          </a:p>
          <a:p>
            <a:pPr>
              <a:buFont typeface="Wingdings" panose="05000000000000000000" pitchFamily="2" charset="2"/>
              <a:buChar char="l"/>
            </a:pPr>
            <a:r>
              <a:rPr lang="en-US" altLang="zh-CN" dirty="0" err="1"/>
              <a:t>RabbitMQ</a:t>
            </a:r>
            <a:endParaRPr lang="en-US" altLang="zh-CN" dirty="0"/>
          </a:p>
          <a:p>
            <a:pPr>
              <a:buFont typeface="Wingdings" panose="05000000000000000000" pitchFamily="2" charset="2"/>
              <a:buChar char="l"/>
            </a:pPr>
            <a:r>
              <a:rPr lang="en-US" altLang="zh-CN" dirty="0" err="1"/>
              <a:t>RocketMQ</a:t>
            </a:r>
            <a:endParaRPr lang="en-US" altLang="zh-CN" dirty="0"/>
          </a:p>
          <a:p>
            <a:pPr>
              <a:buFont typeface="Wingdings" panose="05000000000000000000" pitchFamily="2" charset="2"/>
              <a:buChar char="l"/>
            </a:pPr>
            <a:r>
              <a:rPr lang="en-US" altLang="zh-CN"/>
              <a:t>Kafka</a:t>
            </a:r>
            <a:endParaRPr lang="en-US" altLang="zh-CN" dirty="0"/>
          </a:p>
        </p:txBody>
      </p:sp>
    </p:spTree>
    <p:extLst>
      <p:ext uri="{BB962C8B-B14F-4D97-AF65-F5344CB8AC3E}">
        <p14:creationId xmlns:p14="http://schemas.microsoft.com/office/powerpoint/2010/main" val="12809167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消息概念与作用</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JMS</a:t>
            </a:r>
          </a:p>
          <a:p>
            <a:r>
              <a:rPr lang="en-US" altLang="zh-CN" sz="1600" dirty="0">
                <a:solidFill>
                  <a:srgbClr val="080808"/>
                </a:solidFill>
                <a:latin typeface="Consolas" panose="020B0609020204030204" pitchFamily="49" charset="0"/>
                <a:sym typeface="Consolas" panose="020B0609020204030204" pitchFamily="49" charset="0"/>
              </a:rPr>
              <a:t>AMQP</a:t>
            </a:r>
          </a:p>
          <a:p>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MQTT</a:t>
            </a:r>
          </a:p>
        </p:txBody>
      </p:sp>
    </p:spTree>
    <p:extLst>
      <p:ext uri="{BB962C8B-B14F-4D97-AF65-F5344CB8AC3E}">
        <p14:creationId xmlns:p14="http://schemas.microsoft.com/office/powerpoint/2010/main" val="35459474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消息案例</a:t>
            </a:r>
            <a:r>
              <a:rPr lang="en-US" altLang="zh-CN" dirty="0"/>
              <a:t>——</a:t>
            </a:r>
            <a:r>
              <a:rPr lang="zh-CN" altLang="en-US" dirty="0"/>
              <a:t>订单短信通知</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购物订单业务</a:t>
            </a:r>
            <a:endParaRPr lang="en-US" altLang="zh-CN" dirty="0"/>
          </a:p>
          <a:p>
            <a:pPr lvl="1">
              <a:buFont typeface="Wingdings" panose="05000000000000000000" pitchFamily="2" charset="2"/>
              <a:buChar char="u"/>
            </a:pPr>
            <a:r>
              <a:rPr lang="zh-CN" altLang="en-US" dirty="0"/>
              <a:t>登录状态检测</a:t>
            </a:r>
            <a:endParaRPr lang="en-US" altLang="zh-CN" dirty="0"/>
          </a:p>
          <a:p>
            <a:pPr lvl="1">
              <a:buFont typeface="Wingdings" panose="05000000000000000000" pitchFamily="2" charset="2"/>
              <a:buChar char="u"/>
            </a:pPr>
            <a:r>
              <a:rPr lang="zh-CN" altLang="en-US" dirty="0"/>
              <a:t>生成主单</a:t>
            </a:r>
            <a:endParaRPr lang="en-US" altLang="zh-CN" dirty="0"/>
          </a:p>
          <a:p>
            <a:pPr lvl="1">
              <a:buFont typeface="Wingdings" panose="05000000000000000000" pitchFamily="2" charset="2"/>
              <a:buChar char="u"/>
            </a:pPr>
            <a:r>
              <a:rPr lang="zh-CN" altLang="en-US" dirty="0"/>
              <a:t>生成子单</a:t>
            </a:r>
            <a:endParaRPr lang="en-US" altLang="zh-CN" dirty="0"/>
          </a:p>
          <a:p>
            <a:pPr lvl="1">
              <a:buFont typeface="Wingdings" panose="05000000000000000000" pitchFamily="2" charset="2"/>
              <a:buChar char="u"/>
            </a:pPr>
            <a:r>
              <a:rPr lang="zh-CN" altLang="en-US" dirty="0"/>
              <a:t>库存检测与变更</a:t>
            </a:r>
            <a:endParaRPr lang="en-US" altLang="zh-CN" dirty="0"/>
          </a:p>
          <a:p>
            <a:pPr lvl="1">
              <a:buFont typeface="Wingdings" panose="05000000000000000000" pitchFamily="2" charset="2"/>
              <a:buChar char="u"/>
            </a:pPr>
            <a:r>
              <a:rPr lang="zh-CN" altLang="en-US" dirty="0"/>
              <a:t>积分变更</a:t>
            </a:r>
            <a:endParaRPr lang="en-US" altLang="zh-CN" dirty="0"/>
          </a:p>
          <a:p>
            <a:pPr lvl="1">
              <a:buFont typeface="Wingdings" panose="05000000000000000000" pitchFamily="2" charset="2"/>
              <a:buChar char="u"/>
            </a:pPr>
            <a:r>
              <a:rPr lang="zh-CN" altLang="en-US" dirty="0"/>
              <a:t>支付</a:t>
            </a:r>
            <a:endParaRPr lang="en-US" altLang="zh-CN" dirty="0"/>
          </a:p>
          <a:p>
            <a:pPr lvl="1">
              <a:buFont typeface="Wingdings" panose="05000000000000000000" pitchFamily="2" charset="2"/>
              <a:buChar char="u"/>
            </a:pPr>
            <a:r>
              <a:rPr lang="zh-CN" altLang="en-US" dirty="0"/>
              <a:t>短信通知</a:t>
            </a:r>
            <a:endParaRPr lang="en-US" altLang="zh-CN" dirty="0"/>
          </a:p>
          <a:p>
            <a:pPr lvl="1">
              <a:buFont typeface="Wingdings" panose="05000000000000000000" pitchFamily="2" charset="2"/>
              <a:buChar char="u"/>
            </a:pPr>
            <a:r>
              <a:rPr lang="zh-CN" altLang="en-US" dirty="0"/>
              <a:t>购物车维护</a:t>
            </a:r>
            <a:endParaRPr lang="en-US" altLang="zh-CN" dirty="0"/>
          </a:p>
          <a:p>
            <a:pPr lvl="1">
              <a:buFont typeface="Wingdings" panose="05000000000000000000" pitchFamily="2" charset="2"/>
              <a:buChar char="u"/>
            </a:pPr>
            <a:r>
              <a:rPr lang="zh-CN" altLang="en-US" dirty="0"/>
              <a:t>运单信息初始化</a:t>
            </a:r>
            <a:endParaRPr lang="en-US" altLang="zh-CN" dirty="0"/>
          </a:p>
          <a:p>
            <a:pPr lvl="1">
              <a:buFont typeface="Wingdings" panose="05000000000000000000" pitchFamily="2" charset="2"/>
              <a:buChar char="u"/>
            </a:pPr>
            <a:r>
              <a:rPr lang="zh-CN" altLang="en-US" dirty="0"/>
              <a:t>商品库存维护</a:t>
            </a:r>
            <a:endParaRPr lang="en-US" altLang="zh-CN" dirty="0"/>
          </a:p>
          <a:p>
            <a:pPr lvl="1">
              <a:buFont typeface="Wingdings" panose="05000000000000000000" pitchFamily="2" charset="2"/>
              <a:buChar char="u"/>
            </a:pPr>
            <a:r>
              <a:rPr lang="zh-CN" altLang="en-US" dirty="0"/>
              <a:t>会员维护</a:t>
            </a:r>
            <a:endParaRPr lang="en-US" altLang="zh-CN" dirty="0"/>
          </a:p>
          <a:p>
            <a:pPr lvl="1">
              <a:buFont typeface="Wingdings" panose="05000000000000000000" pitchFamily="2" charset="2"/>
              <a:buChar char="u"/>
            </a:pPr>
            <a:r>
              <a:rPr lang="en-US" altLang="zh-CN" dirty="0"/>
              <a:t>…</a:t>
            </a:r>
          </a:p>
        </p:txBody>
      </p:sp>
    </p:spTree>
    <p:extLst>
      <p:ext uri="{BB962C8B-B14F-4D97-AF65-F5344CB8AC3E}">
        <p14:creationId xmlns:p14="http://schemas.microsoft.com/office/powerpoint/2010/main" val="350135586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消息案例</a:t>
            </a:r>
            <a:r>
              <a:rPr lang="en-US" altLang="zh-CN" dirty="0"/>
              <a:t>——</a:t>
            </a:r>
            <a:r>
              <a:rPr lang="zh-CN" altLang="en-US" dirty="0"/>
              <a:t>订单短信通知</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购物订单业务</a:t>
            </a:r>
            <a:endParaRPr lang="en-US" altLang="zh-CN" dirty="0"/>
          </a:p>
          <a:p>
            <a:pPr lvl="1">
              <a:buFont typeface="Wingdings" panose="05000000000000000000" pitchFamily="2" charset="2"/>
              <a:buChar char="u"/>
            </a:pPr>
            <a:r>
              <a:rPr lang="zh-CN" altLang="en-US" dirty="0"/>
              <a:t>登录状态检测</a:t>
            </a:r>
            <a:endParaRPr lang="en-US" altLang="zh-CN" dirty="0"/>
          </a:p>
          <a:p>
            <a:pPr lvl="1">
              <a:buFont typeface="Wingdings" panose="05000000000000000000" pitchFamily="2" charset="2"/>
              <a:buChar char="u"/>
            </a:pPr>
            <a:r>
              <a:rPr lang="zh-CN" altLang="en-US" dirty="0"/>
              <a:t>生成主单</a:t>
            </a:r>
            <a:endParaRPr lang="en-US" altLang="zh-CN" dirty="0"/>
          </a:p>
          <a:p>
            <a:pPr lvl="1">
              <a:buFont typeface="Wingdings" panose="05000000000000000000" pitchFamily="2" charset="2"/>
              <a:buChar char="u"/>
            </a:pPr>
            <a:r>
              <a:rPr lang="zh-CN" altLang="en-US" dirty="0"/>
              <a:t>生成子单</a:t>
            </a:r>
            <a:endParaRPr lang="en-US" altLang="zh-CN" dirty="0"/>
          </a:p>
          <a:p>
            <a:pPr lvl="1">
              <a:buFont typeface="Wingdings" panose="05000000000000000000" pitchFamily="2" charset="2"/>
              <a:buChar char="u"/>
            </a:pPr>
            <a:r>
              <a:rPr lang="zh-CN" altLang="en-US" dirty="0"/>
              <a:t>库存检测与变更</a:t>
            </a:r>
            <a:endParaRPr lang="en-US" altLang="zh-CN" dirty="0"/>
          </a:p>
          <a:p>
            <a:pPr lvl="1">
              <a:buFont typeface="Wingdings" panose="05000000000000000000" pitchFamily="2" charset="2"/>
              <a:buChar char="u"/>
            </a:pPr>
            <a:r>
              <a:rPr lang="zh-CN" altLang="en-US" dirty="0"/>
              <a:t>积分变更</a:t>
            </a:r>
            <a:endParaRPr lang="en-US" altLang="zh-CN" dirty="0"/>
          </a:p>
          <a:p>
            <a:pPr lvl="1">
              <a:buFont typeface="Wingdings" panose="05000000000000000000" pitchFamily="2" charset="2"/>
              <a:buChar char="u"/>
            </a:pPr>
            <a:r>
              <a:rPr lang="zh-CN" altLang="en-US" dirty="0"/>
              <a:t>支付</a:t>
            </a:r>
            <a:endParaRPr lang="en-US" altLang="zh-CN" dirty="0"/>
          </a:p>
          <a:p>
            <a:pPr lvl="1">
              <a:buFont typeface="Wingdings" panose="05000000000000000000" pitchFamily="2" charset="2"/>
              <a:buChar char="u"/>
            </a:pPr>
            <a:r>
              <a:rPr lang="zh-CN" altLang="en-US" dirty="0"/>
              <a:t>短信通知（异步）</a:t>
            </a:r>
            <a:endParaRPr lang="en-US" altLang="zh-CN" dirty="0"/>
          </a:p>
          <a:p>
            <a:pPr lvl="1">
              <a:buFont typeface="Wingdings" panose="05000000000000000000" pitchFamily="2" charset="2"/>
              <a:buChar char="u"/>
            </a:pPr>
            <a:r>
              <a:rPr lang="zh-CN" altLang="en-US" dirty="0"/>
              <a:t>购物车维护</a:t>
            </a:r>
            <a:endParaRPr lang="en-US" altLang="zh-CN" dirty="0"/>
          </a:p>
          <a:p>
            <a:pPr lvl="1">
              <a:buFont typeface="Wingdings" panose="05000000000000000000" pitchFamily="2" charset="2"/>
              <a:buChar char="u"/>
            </a:pPr>
            <a:r>
              <a:rPr lang="zh-CN" altLang="en-US" dirty="0"/>
              <a:t>运单信息初始化</a:t>
            </a:r>
            <a:endParaRPr lang="en-US" altLang="zh-CN" dirty="0"/>
          </a:p>
          <a:p>
            <a:pPr lvl="1">
              <a:buFont typeface="Wingdings" panose="05000000000000000000" pitchFamily="2" charset="2"/>
              <a:buChar char="u"/>
            </a:pPr>
            <a:r>
              <a:rPr lang="zh-CN" altLang="en-US" dirty="0"/>
              <a:t>商品库存维护</a:t>
            </a:r>
            <a:endParaRPr lang="en-US" altLang="zh-CN" dirty="0"/>
          </a:p>
          <a:p>
            <a:pPr lvl="1">
              <a:buFont typeface="Wingdings" panose="05000000000000000000" pitchFamily="2" charset="2"/>
              <a:buChar char="u"/>
            </a:pPr>
            <a:r>
              <a:rPr lang="zh-CN" altLang="en-US" dirty="0"/>
              <a:t>会员维护</a:t>
            </a:r>
            <a:endParaRPr lang="en-US" altLang="zh-CN" dirty="0"/>
          </a:p>
          <a:p>
            <a:pPr lvl="1">
              <a:buFont typeface="Wingdings" panose="05000000000000000000" pitchFamily="2" charset="2"/>
              <a:buChar char="u"/>
            </a:pPr>
            <a:r>
              <a:rPr lang="en-US" altLang="zh-CN" dirty="0"/>
              <a:t>…</a:t>
            </a:r>
          </a:p>
        </p:txBody>
      </p:sp>
    </p:spTree>
    <p:extLst>
      <p:ext uri="{BB962C8B-B14F-4D97-AF65-F5344CB8AC3E}">
        <p14:creationId xmlns:p14="http://schemas.microsoft.com/office/powerpoint/2010/main" val="303138514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订单短信通知案例</a:t>
            </a:r>
          </a:p>
        </p:txBody>
      </p:sp>
    </p:spTree>
    <p:extLst>
      <p:ext uri="{BB962C8B-B14F-4D97-AF65-F5344CB8AC3E}">
        <p14:creationId xmlns:p14="http://schemas.microsoft.com/office/powerpoint/2010/main" val="6129079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下载地址：</a:t>
            </a:r>
            <a:r>
              <a:rPr lang="en-US" altLang="zh-CN" dirty="0">
                <a:hlinkClick r:id="rId3"/>
              </a:rPr>
              <a:t>https://activemq.apache.org/components/classic/download/</a:t>
            </a:r>
            <a:endParaRPr lang="en-US" altLang="zh-CN" dirty="0"/>
          </a:p>
          <a:p>
            <a:pPr>
              <a:buFont typeface="Wingdings" panose="05000000000000000000" pitchFamily="2" charset="2"/>
              <a:buChar char="l"/>
            </a:pPr>
            <a:r>
              <a:rPr lang="zh-CN" altLang="en-US" dirty="0"/>
              <a:t>安装：解压缩</a:t>
            </a:r>
            <a:endParaRPr lang="en-US" altLang="zh-CN" dirty="0"/>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305816360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启动服务</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访问服务器</a:t>
            </a:r>
            <a:endParaRPr lang="en-US" altLang="zh-CN" dirty="0"/>
          </a:p>
          <a:p>
            <a:pPr>
              <a:buFont typeface="Wingdings" panose="05000000000000000000" pitchFamily="2" charset="2"/>
              <a:buChar char="l"/>
            </a:pPr>
            <a:endParaRPr lang="en-US" altLang="zh-CN" sz="2000" dirty="0"/>
          </a:p>
          <a:p>
            <a:pPr marL="645750" lvl="1" indent="-285750">
              <a:buFont typeface="Wingdings" panose="05000000000000000000" pitchFamily="2" charset="2"/>
              <a:buChar char="u"/>
            </a:pPr>
            <a:r>
              <a:rPr lang="zh-CN" altLang="en-US" dirty="0"/>
              <a:t>服务端口：</a:t>
            </a:r>
            <a:r>
              <a:rPr lang="en-US" altLang="zh-CN" dirty="0"/>
              <a:t>61616</a:t>
            </a:r>
            <a:r>
              <a:rPr lang="zh-CN" altLang="en-US" dirty="0"/>
              <a:t>，管理后台端口：</a:t>
            </a:r>
            <a:r>
              <a:rPr lang="en-US" altLang="zh-CN" dirty="0"/>
              <a:t>8161</a:t>
            </a:r>
          </a:p>
          <a:p>
            <a:pPr marL="645750" lvl="1" indent="-285750">
              <a:buFont typeface="Wingdings" panose="05000000000000000000" pitchFamily="2" charset="2"/>
              <a:buChar char="u"/>
            </a:pPr>
            <a:r>
              <a:rPr lang="zh-CN" altLang="en-US" dirty="0"/>
              <a:t>用户名</a:t>
            </a:r>
            <a:r>
              <a:rPr lang="en-US" altLang="zh-CN" dirty="0"/>
              <a:t>&amp;</a:t>
            </a:r>
            <a:r>
              <a:rPr lang="zh-CN" altLang="en-US" dirty="0"/>
              <a:t>密码：</a:t>
            </a:r>
            <a:r>
              <a:rPr lang="en-US" altLang="zh-CN" b="1" dirty="0">
                <a:solidFill>
                  <a:srgbClr val="C00000"/>
                </a:solidFill>
              </a:rPr>
              <a:t>admin</a:t>
            </a:r>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activemq.bat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6166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http://127.0.0.1:8161/</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62208919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ActiveMQ</a:t>
            </a:r>
            <a:r>
              <a:rPr lang="zh-CN" altLang="en-US" sz="1600" dirty="0">
                <a:solidFill>
                  <a:srgbClr val="080808"/>
                </a:solidFill>
                <a:latin typeface="Consolas" panose="020B0609020204030204" pitchFamily="49" charset="0"/>
              </a:rPr>
              <a:t>下载与安装</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ActiveMQ</a:t>
            </a:r>
            <a:r>
              <a:rPr lang="zh-CN" altLang="en-US" sz="1600" dirty="0">
                <a:solidFill>
                  <a:srgbClr val="080808"/>
                </a:solidFill>
                <a:latin typeface="Consolas" panose="020B0609020204030204" pitchFamily="49" charset="0"/>
              </a:rPr>
              <a:t>服务启动（控制台）</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02695693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err="1"/>
              <a:t>ActiveMQ</a:t>
            </a:r>
            <a:r>
              <a:rPr lang="zh-CN" altLang="en-US" dirty="0"/>
              <a:t>坐标</a:t>
            </a:r>
            <a:endParaRPr lang="en-US" altLang="zh-CN" dirty="0"/>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3009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&gt;org.springframework.boot&lt;/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&gt;spring-boot-starter-activemq&lt;/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51789404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ActiveMQ</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3681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033B3"/>
                </a:solidFill>
                <a:latin typeface="Consolas" panose="020B0609020204030204" pitchFamily="49" charset="0"/>
              </a:rPr>
              <a:t>spring</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activemq</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broker-url</a:t>
            </a:r>
            <a:r>
              <a:rPr lang="zh-CN" altLang="zh-CN" sz="1600" dirty="0">
                <a:solidFill>
                  <a:srgbClr val="080808"/>
                </a:solidFill>
                <a:latin typeface="Consolas" panose="020B0609020204030204" pitchFamily="49" charset="0"/>
              </a:rPr>
              <a:t>: tcp://localhost:61616</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jms</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pub-sub-domain</a:t>
            </a: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true</a:t>
            </a:r>
            <a:br>
              <a:rPr lang="zh-CN" altLang="zh-CN" sz="1600" dirty="0">
                <a:solidFill>
                  <a:srgbClr val="0033B3"/>
                </a:solidFill>
                <a:latin typeface="Consolas" panose="020B0609020204030204" pitchFamily="49" charset="0"/>
              </a:rPr>
            </a:br>
            <a:r>
              <a:rPr lang="zh-CN" altLang="zh-CN" sz="1600" dirty="0">
                <a:solidFill>
                  <a:srgbClr val="0033B3"/>
                </a:solidFill>
                <a:latin typeface="Consolas" panose="020B0609020204030204" pitchFamily="49" charset="0"/>
              </a:rPr>
              <a:t>    template</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default-destination</a:t>
            </a:r>
            <a:r>
              <a:rPr lang="zh-CN" altLang="zh-CN" sz="1600" dirty="0">
                <a:solidFill>
                  <a:srgbClr val="080808"/>
                </a:solidFill>
                <a:latin typeface="Consolas" panose="020B0609020204030204" pitchFamily="49" charset="0"/>
              </a:rPr>
              <a:t>: itheima</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153924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宽松绑定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绑定属性支持属性名宽松绑定</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16955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a:solidFill>
                  <a:srgbClr val="0033B3"/>
                </a:solidFill>
                <a:latin typeface="Consolas" panose="020B0609020204030204" pitchFamily="49" charset="0"/>
              </a:rPr>
              <a:t>public class </a:t>
            </a:r>
            <a:r>
              <a:rPr lang="zh-CN" altLang="zh-CN" sz="1400">
                <a:solidFill>
                  <a:srgbClr val="000000"/>
                </a:solidFill>
                <a:latin typeface="Consolas" panose="020B0609020204030204" pitchFamily="49" charset="0"/>
              </a:rPr>
              <a:t>ServerConfig </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    </a:t>
            </a:r>
            <a:r>
              <a:rPr lang="zh-CN" altLang="zh-CN" sz="1400">
                <a:solidFill>
                  <a:srgbClr val="0033B3"/>
                </a:solidFill>
                <a:latin typeface="Consolas" panose="020B0609020204030204" pitchFamily="49" charset="0"/>
              </a:rPr>
              <a:t>private </a:t>
            </a:r>
            <a:r>
              <a:rPr lang="zh-CN" altLang="zh-CN" sz="1400">
                <a:solidFill>
                  <a:srgbClr val="000000"/>
                </a:solidFill>
                <a:latin typeface="Consolas" panose="020B0609020204030204" pitchFamily="49" charset="0"/>
              </a:rPr>
              <a:t>String </a:t>
            </a:r>
            <a:r>
              <a:rPr lang="zh-CN" altLang="zh-CN" sz="1400">
                <a:solidFill>
                  <a:srgbClr val="871094"/>
                </a:solidFill>
                <a:latin typeface="Consolas" panose="020B0609020204030204" pitchFamily="49" charset="0"/>
              </a:rPr>
              <a:t>ipAddress</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    </a:t>
            </a:r>
            <a:r>
              <a:rPr lang="zh-CN" altLang="zh-CN" sz="1400">
                <a:solidFill>
                  <a:srgbClr val="0033B3"/>
                </a:solidFill>
                <a:latin typeface="Consolas" panose="020B0609020204030204" pitchFamily="49" charset="0"/>
              </a:rPr>
              <a:t>private int </a:t>
            </a:r>
            <a:r>
              <a:rPr lang="zh-CN" altLang="zh-CN" sz="1400">
                <a:solidFill>
                  <a:srgbClr val="871094"/>
                </a:solidFill>
                <a:latin typeface="Consolas" panose="020B0609020204030204" pitchFamily="49" charset="0"/>
              </a:rPr>
              <a:t>port</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    </a:t>
            </a:r>
            <a:r>
              <a:rPr lang="zh-CN" altLang="zh-CN" sz="1400">
                <a:solidFill>
                  <a:srgbClr val="0033B3"/>
                </a:solidFill>
                <a:latin typeface="Consolas" panose="020B0609020204030204" pitchFamily="49" charset="0"/>
              </a:rPr>
              <a:t>private long </a:t>
            </a:r>
            <a:r>
              <a:rPr lang="zh-CN" altLang="zh-CN" sz="1400">
                <a:solidFill>
                  <a:srgbClr val="871094"/>
                </a:solidFill>
                <a:latin typeface="Consolas" panose="020B0609020204030204" pitchFamily="49" charset="0"/>
              </a:rPr>
              <a:t>timeout</a:t>
            </a:r>
            <a:r>
              <a:rPr lang="zh-CN" altLang="zh-CN" sz="1400">
                <a:solidFill>
                  <a:srgbClr val="080808"/>
                </a:solidFill>
                <a:latin typeface="Consolas" panose="020B0609020204030204" pitchFamily="49" charset="0"/>
              </a:rPr>
              <a:t>;</a:t>
            </a:r>
            <a:br>
              <a:rPr lang="zh-CN" altLang="zh-CN" sz="1400">
                <a:solidFill>
                  <a:srgbClr val="080808"/>
                </a:solidFill>
                <a:latin typeface="Consolas" panose="020B0609020204030204" pitchFamily="49" charset="0"/>
              </a:rPr>
            </a:br>
            <a:r>
              <a:rPr lang="zh-CN" altLang="zh-CN" sz="140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12" name="TextBox 3">
            <a:extLst>
              <a:ext uri="{FF2B5EF4-FFF2-40B4-BE49-F238E27FC236}">
                <a16:creationId xmlns:a16="http://schemas.microsoft.com/office/drawing/2014/main" id="{0C998B78-AB18-3C47-A1C7-25AE9A3A40B0}"/>
              </a:ext>
            </a:extLst>
          </p:cNvPr>
          <p:cNvSpPr txBox="1"/>
          <p:nvPr/>
        </p:nvSpPr>
        <p:spPr>
          <a:xfrm>
            <a:off x="1159842" y="3785450"/>
            <a:ext cx="2672325" cy="954107"/>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ipAddress</a:t>
            </a:r>
            <a:r>
              <a:rPr lang="zh-CN" altLang="zh-CN" sz="1400" dirty="0">
                <a:solidFill>
                  <a:srgbClr val="080808"/>
                </a:solidFill>
                <a:latin typeface="Consolas" panose="020B0609020204030204" pitchFamily="49" charset="0"/>
              </a:rPr>
              <a:t>: 192.168.1.</a:t>
            </a:r>
            <a:r>
              <a:rPr lang="en-US" altLang="zh-CN" sz="1400" dirty="0">
                <a:solidFill>
                  <a:srgbClr val="080808"/>
                </a:solidFill>
                <a:latin typeface="Consolas" panose="020B0609020204030204" pitchFamily="49" charset="0"/>
              </a:rPr>
              <a:t>1</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2345</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timeout</a:t>
            </a:r>
            <a:r>
              <a:rPr lang="zh-CN" altLang="zh-CN" sz="1400" dirty="0">
                <a:solidFill>
                  <a:srgbClr val="080808"/>
                </a:solidFill>
                <a:latin typeface="Consolas" panose="020B0609020204030204" pitchFamily="49" charset="0"/>
              </a:rPr>
              <a:t>: -1</a:t>
            </a:r>
            <a:endParaRPr lang="zh-CN" altLang="zh-CN" sz="1600" dirty="0">
              <a:latin typeface="Consolas" panose="020B0609020204030204" pitchFamily="49" charset="0"/>
            </a:endParaRPr>
          </a:p>
        </p:txBody>
      </p:sp>
      <p:sp>
        <p:nvSpPr>
          <p:cNvPr id="20" name="文本占位符 6">
            <a:extLst>
              <a:ext uri="{FF2B5EF4-FFF2-40B4-BE49-F238E27FC236}">
                <a16:creationId xmlns:a16="http://schemas.microsoft.com/office/drawing/2014/main" id="{2AB6A964-0F39-44F1-B403-8E73CEE1C90A}"/>
              </a:ext>
            </a:extLst>
          </p:cNvPr>
          <p:cNvSpPr txBox="1">
            <a:spLocks/>
          </p:cNvSpPr>
          <p:nvPr/>
        </p:nvSpPr>
        <p:spPr>
          <a:xfrm>
            <a:off x="1159841" y="3322797"/>
            <a:ext cx="2065959" cy="46265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u"/>
            </a:pPr>
            <a:r>
              <a:rPr lang="zh-CN" altLang="en-US" sz="1400" dirty="0">
                <a:solidFill>
                  <a:schemeClr val="tx1">
                    <a:lumMod val="85000"/>
                    <a:lumOff val="15000"/>
                  </a:schemeClr>
                </a:solidFill>
                <a:latin typeface="Consolas" panose="020B0609020204030204" pitchFamily="49" charset="0"/>
              </a:rPr>
              <a:t>驼峰模式</a:t>
            </a:r>
            <a:endParaRPr lang="en-US" altLang="zh-CN" sz="1400" dirty="0">
              <a:solidFill>
                <a:schemeClr val="tx1">
                  <a:lumMod val="85000"/>
                  <a:lumOff val="15000"/>
                </a:schemeClr>
              </a:solidFill>
              <a:latin typeface="Consolas" panose="020B0609020204030204" pitchFamily="49" charset="0"/>
            </a:endParaRPr>
          </a:p>
          <a:p>
            <a:pPr>
              <a:buFont typeface="Wingdings" panose="05000000000000000000" pitchFamily="2" charset="2"/>
              <a:buChar char="l"/>
            </a:pPr>
            <a:endParaRPr lang="en-US" altLang="zh-CN" sz="1400" dirty="0">
              <a:latin typeface="Consolas" panose="020B0609020204030204" pitchFamily="49" charset="0"/>
            </a:endParaRPr>
          </a:p>
          <a:p>
            <a:pPr>
              <a:buFont typeface="Wingdings" panose="05000000000000000000" pitchFamily="2" charset="2"/>
              <a:buChar char="l"/>
            </a:pPr>
            <a:endParaRPr lang="en-US" altLang="zh-CN" sz="1400" dirty="0">
              <a:solidFill>
                <a:schemeClr val="tx1">
                  <a:lumMod val="85000"/>
                  <a:lumOff val="15000"/>
                </a:schemeClr>
              </a:solidFill>
              <a:latin typeface="Consolas" panose="020B0609020204030204" pitchFamily="49" charset="0"/>
            </a:endParaRPr>
          </a:p>
        </p:txBody>
      </p:sp>
      <p:sp>
        <p:nvSpPr>
          <p:cNvPr id="21" name="三角形 9">
            <a:extLst>
              <a:ext uri="{FF2B5EF4-FFF2-40B4-BE49-F238E27FC236}">
                <a16:creationId xmlns:a16="http://schemas.microsoft.com/office/drawing/2014/main" id="{6C3710E9-2588-F946-B755-060464DABD9F}"/>
              </a:ext>
            </a:extLst>
          </p:cNvPr>
          <p:cNvSpPr/>
          <p:nvPr/>
        </p:nvSpPr>
        <p:spPr>
          <a:xfrm rot="2651319">
            <a:off x="851566" y="5729757"/>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2" name="TextBox 6">
            <a:extLst>
              <a:ext uri="{FF2B5EF4-FFF2-40B4-BE49-F238E27FC236}">
                <a16:creationId xmlns:a16="http://schemas.microsoft.com/office/drawing/2014/main" id="{34FCCE8B-9629-7E4B-B3A9-E87708BF9B85}"/>
              </a:ext>
            </a:extLst>
          </p:cNvPr>
          <p:cNvSpPr txBox="1"/>
          <p:nvPr/>
        </p:nvSpPr>
        <p:spPr>
          <a:xfrm>
            <a:off x="1189355" y="5870818"/>
            <a:ext cx="10057765" cy="384272"/>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宽松绑定不支持注解</a:t>
            </a:r>
            <a:r>
              <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@Value</a:t>
            </a:r>
            <a:r>
              <a:rPr lang="zh-CN" altLang="en-US"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引用单个属性的方式</a:t>
            </a:r>
            <a:endPar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23" name="矩形 22">
            <a:extLst>
              <a:ext uri="{FF2B5EF4-FFF2-40B4-BE49-F238E27FC236}">
                <a16:creationId xmlns:a16="http://schemas.microsoft.com/office/drawing/2014/main" id="{E0A4F270-7F30-AE46-96EF-656D6943C707}"/>
              </a:ext>
            </a:extLst>
          </p:cNvPr>
          <p:cNvSpPr/>
          <p:nvPr/>
        </p:nvSpPr>
        <p:spPr>
          <a:xfrm>
            <a:off x="944880" y="5373172"/>
            <a:ext cx="10302240" cy="1098879"/>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4" name="矩形 23">
            <a:extLst>
              <a:ext uri="{FF2B5EF4-FFF2-40B4-BE49-F238E27FC236}">
                <a16:creationId xmlns:a16="http://schemas.microsoft.com/office/drawing/2014/main" id="{ED3E04DF-C15D-7146-95A9-19AF703E9900}"/>
              </a:ext>
            </a:extLst>
          </p:cNvPr>
          <p:cNvSpPr/>
          <p:nvPr/>
        </p:nvSpPr>
        <p:spPr>
          <a:xfrm>
            <a:off x="844952" y="5445644"/>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Consolas" panose="020B0609020204030204" pitchFamily="49" charset="0"/>
                <a:ea typeface="Alibaba PuHuiTi R" pitchFamily="18" charset="-122"/>
                <a:cs typeface="Alibaba PuHuiTi R" pitchFamily="18" charset="-122"/>
                <a:sym typeface="Consolas" panose="020B0609020204030204" pitchFamily="49" charset="0"/>
              </a:rPr>
              <a:t>注意事项</a:t>
            </a:r>
          </a:p>
        </p:txBody>
      </p:sp>
    </p:spTree>
    <p:extLst>
      <p:ext uri="{BB962C8B-B14F-4D97-AF65-F5344CB8AC3E}">
        <p14:creationId xmlns:p14="http://schemas.microsoft.com/office/powerpoint/2010/main" val="297353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生产与消费消息（使用默认消息存储队列）</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MessageServiceActivemqImpl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MessageService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JmsMessagingTemplate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sendMessage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使用</a:t>
            </a:r>
            <a:r>
              <a:rPr lang="zh-CN" altLang="zh-CN" sz="1400" dirty="0">
                <a:solidFill>
                  <a:srgbClr val="067D17"/>
                </a:solidFill>
                <a:latin typeface="Consolas" panose="020B0609020204030204" pitchFamily="49" charset="0"/>
              </a:rPr>
              <a:t>Active</a:t>
            </a:r>
            <a:r>
              <a:rPr lang="zh-CN" altLang="zh-CN" sz="1400" dirty="0">
                <a:solidFill>
                  <a:srgbClr val="067D17"/>
                </a:solidFill>
                <a:latin typeface="宋体" panose="02010600030101010101" pitchFamily="2" charset="-122"/>
                <a:ea typeface="宋体" panose="02010600030101010101" pitchFamily="2" charset="-122"/>
              </a:rPr>
              <a:t>将待发送短信的订单纳入处理队列，</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convertAndSend</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doMessage</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receiveAndConvert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1285354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生产与消费消息（指定消息存储队列）</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@Service</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MessageServiceActivemqImpl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MessageService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JmsMessagingTemplate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endParaRPr lang="en-US" altLang="zh-CN" sz="1400" dirty="0">
              <a:solidFill>
                <a:srgbClr val="080808"/>
              </a:solidFill>
              <a:latin typeface="Consolas" panose="020B0609020204030204" pitchFamily="49" charset="0"/>
            </a:endParaRPr>
          </a:p>
          <a:p>
            <a:pPr lvl="0" eaLnBrk="0" fontAlgn="base" hangingPunct="0">
              <a:lnSpc>
                <a:spcPct val="150000"/>
              </a:lnSpc>
              <a:spcBef>
                <a:spcPct val="0"/>
              </a:spcBef>
              <a:spcAft>
                <a:spcPct val="0"/>
              </a:spcAft>
            </a:pP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sendMessage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使用</a:t>
            </a:r>
            <a:r>
              <a:rPr lang="zh-CN" altLang="zh-CN" sz="1400" dirty="0">
                <a:solidFill>
                  <a:srgbClr val="067D17"/>
                </a:solidFill>
                <a:latin typeface="Consolas" panose="020B0609020204030204" pitchFamily="49" charset="0"/>
              </a:rPr>
              <a:t>Active</a:t>
            </a:r>
            <a:r>
              <a:rPr lang="zh-CN" altLang="zh-CN" sz="1400" dirty="0">
                <a:solidFill>
                  <a:srgbClr val="067D17"/>
                </a:solidFill>
                <a:latin typeface="宋体" panose="02010600030101010101" pitchFamily="2" charset="-122"/>
                <a:ea typeface="宋体" panose="02010600030101010101" pitchFamily="2" charset="-122"/>
              </a:rPr>
              <a:t>将待发送短信的订单纳入处理队列，</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convertAndSend</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doMessage</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871094"/>
                </a:solidFill>
                <a:latin typeface="Consolas" panose="020B0609020204030204" pitchFamily="49" charset="0"/>
              </a:rPr>
              <a:t>jmsMessagingTemplate</a:t>
            </a:r>
            <a:r>
              <a:rPr lang="zh-CN" altLang="zh-CN" sz="1400" dirty="0">
                <a:solidFill>
                  <a:srgbClr val="080808"/>
                </a:solidFill>
                <a:latin typeface="Consolas" panose="020B0609020204030204" pitchFamily="49" charset="0"/>
              </a:rPr>
              <a:t>.</a:t>
            </a:r>
            <a:r>
              <a:rPr lang="zh-CN" altLang="zh-CN" sz="1400" b="1" dirty="0">
                <a:solidFill>
                  <a:srgbClr val="C00000"/>
                </a:solidFill>
                <a:latin typeface="Consolas" panose="020B0609020204030204" pitchFamily="49" charset="0"/>
              </a:rPr>
              <a:t>receiveAndConvert</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93704689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MessageListener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@JmsListener</a:t>
            </a:r>
            <a:r>
              <a:rPr lang="zh-CN" altLang="zh-CN" sz="1400" dirty="0">
                <a:solidFill>
                  <a:srgbClr val="080808"/>
                </a:solidFill>
                <a:latin typeface="Consolas" panose="020B0609020204030204" pitchFamily="49" charset="0"/>
              </a:rPr>
              <a:t>(destination = </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receive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已完成短信发送业务，</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8298698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ActiveMQ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流程性业务消息消费完转入下一个消息队列</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MessageListener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@JmsListener</a:t>
            </a:r>
            <a:r>
              <a:rPr lang="zh-CN" altLang="zh-CN" sz="1400" dirty="0">
                <a:solidFill>
                  <a:srgbClr val="080808"/>
                </a:solidFill>
                <a:latin typeface="Consolas" panose="020B0609020204030204" pitchFamily="49" charset="0"/>
              </a:rPr>
              <a:t>(destination = </a:t>
            </a:r>
            <a:r>
              <a:rPr lang="zh-CN" altLang="zh-CN" sz="1400" dirty="0">
                <a:solidFill>
                  <a:srgbClr val="067D17"/>
                </a:solidFill>
                <a:latin typeface="Consolas" panose="020B0609020204030204" pitchFamily="49" charset="0"/>
              </a:rPr>
              <a:t>"order.sm.queue.id"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@SendTo</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"order.other.queue.id"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String </a:t>
            </a:r>
            <a:r>
              <a:rPr lang="zh-CN" altLang="zh-CN" sz="1400" dirty="0">
                <a:solidFill>
                  <a:srgbClr val="00627A"/>
                </a:solidFill>
                <a:latin typeface="Consolas" panose="020B0609020204030204" pitchFamily="49" charset="0"/>
              </a:rPr>
              <a:t>receive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已完成短信发送业务，</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67D17"/>
                </a:solidFill>
                <a:latin typeface="Consolas" panose="020B0609020204030204" pitchFamily="49" charset="0"/>
              </a:rPr>
              <a:t>"new:"</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924971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ActiveMQ</a:t>
            </a:r>
            <a:endPar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20333277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RabbitMQ</a:t>
            </a:r>
            <a:r>
              <a:rPr lang="zh-CN" altLang="en-US" dirty="0"/>
              <a:t>基于</a:t>
            </a:r>
            <a:r>
              <a:rPr lang="en-US" altLang="zh-CN" dirty="0" err="1"/>
              <a:t>Erlang</a:t>
            </a:r>
            <a:r>
              <a:rPr lang="zh-CN" altLang="en-US" dirty="0"/>
              <a:t>语言编写，需要安装</a:t>
            </a:r>
            <a:r>
              <a:rPr lang="en-US" altLang="zh-CN" dirty="0" err="1"/>
              <a:t>Erlang</a:t>
            </a:r>
            <a:endParaRPr lang="en-US" altLang="zh-CN" dirty="0"/>
          </a:p>
          <a:p>
            <a:pPr>
              <a:buFont typeface="Wingdings" panose="05000000000000000000" pitchFamily="2" charset="2"/>
              <a:buChar char="l"/>
            </a:pPr>
            <a:r>
              <a:rPr lang="en-US" altLang="zh-CN" dirty="0" err="1"/>
              <a:t>Erlang</a:t>
            </a:r>
            <a:endParaRPr lang="en-US" altLang="zh-CN" dirty="0"/>
          </a:p>
          <a:p>
            <a:pPr lvl="1">
              <a:buFont typeface="Wingdings" panose="05000000000000000000" pitchFamily="2" charset="2"/>
              <a:buChar char="u"/>
            </a:pPr>
            <a:r>
              <a:rPr lang="zh-CN" altLang="en-US" dirty="0"/>
              <a:t>下载地址：</a:t>
            </a:r>
            <a:r>
              <a:rPr lang="en-US" altLang="zh-CN" dirty="0">
                <a:hlinkClick r:id="rId3"/>
              </a:rPr>
              <a:t>https://www.erlang.org/downloads</a:t>
            </a:r>
            <a:endParaRPr lang="en-US" altLang="zh-CN" dirty="0"/>
          </a:p>
          <a:p>
            <a:pPr lvl="1">
              <a:buFont typeface="Wingdings" panose="05000000000000000000" pitchFamily="2" charset="2"/>
              <a:buChar char="u"/>
            </a:pPr>
            <a:r>
              <a:rPr lang="zh-CN" altLang="en-US" dirty="0"/>
              <a:t>安装：一键傻瓜式安装，安装完毕需要重启，需要依赖</a:t>
            </a:r>
            <a:r>
              <a:rPr lang="en-US" altLang="zh-CN" dirty="0"/>
              <a:t>Windows</a:t>
            </a:r>
            <a:r>
              <a:rPr lang="zh-CN" altLang="en-US" dirty="0"/>
              <a:t>组件</a:t>
            </a:r>
          </a:p>
          <a:p>
            <a:pPr lvl="1">
              <a:buFont typeface="Wingdings" panose="05000000000000000000" pitchFamily="2" charset="2"/>
              <a:buChar char="u"/>
            </a:pPr>
            <a:r>
              <a:rPr lang="zh-CN" altLang="en-US" dirty="0"/>
              <a:t>环境变量配置</a:t>
            </a:r>
            <a:endParaRPr lang="en-US" altLang="zh-CN" dirty="0"/>
          </a:p>
          <a:p>
            <a:pPr lvl="2">
              <a:buFont typeface="Wingdings" panose="05000000000000000000" pitchFamily="2" charset="2"/>
              <a:buChar char="n"/>
            </a:pPr>
            <a:r>
              <a:rPr lang="en-US" altLang="zh-CN" dirty="0"/>
              <a:t>ERLANG_HOME</a:t>
            </a:r>
          </a:p>
          <a:p>
            <a:pPr lvl="2">
              <a:buFont typeface="Wingdings" panose="05000000000000000000" pitchFamily="2" charset="2"/>
              <a:buChar char="n"/>
            </a:pPr>
            <a:r>
              <a:rPr lang="en-US" altLang="zh-CN" dirty="0"/>
              <a:t>PATH</a:t>
            </a:r>
          </a:p>
        </p:txBody>
      </p:sp>
      <p:pic>
        <p:nvPicPr>
          <p:cNvPr id="6" name="图片 5"/>
          <p:cNvPicPr>
            <a:picLocks noChangeAspect="1"/>
          </p:cNvPicPr>
          <p:nvPr/>
        </p:nvPicPr>
        <p:blipFill>
          <a:blip r:embed="rId4"/>
          <a:stretch>
            <a:fillRect/>
          </a:stretch>
        </p:blipFill>
        <p:spPr>
          <a:xfrm>
            <a:off x="1459039" y="4482545"/>
            <a:ext cx="3265361" cy="2023030"/>
          </a:xfrm>
          <a:prstGeom prst="rect">
            <a:avLst/>
          </a:prstGeom>
        </p:spPr>
      </p:pic>
    </p:spTree>
    <p:extLst>
      <p:ext uri="{BB962C8B-B14F-4D97-AF65-F5344CB8AC3E}">
        <p14:creationId xmlns:p14="http://schemas.microsoft.com/office/powerpoint/2010/main" val="48500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下载地址：</a:t>
            </a:r>
            <a:r>
              <a:rPr lang="en-US" altLang="zh-CN" dirty="0">
                <a:hlinkClick r:id="rId3"/>
              </a:rPr>
              <a:t>https://rabbitmq.com/install-windows.html</a:t>
            </a:r>
            <a:endParaRPr lang="en-US" altLang="zh-CN" dirty="0"/>
          </a:p>
          <a:p>
            <a:pPr>
              <a:buFont typeface="Wingdings" panose="05000000000000000000" pitchFamily="2" charset="2"/>
              <a:buChar char="l"/>
            </a:pPr>
            <a:r>
              <a:rPr lang="zh-CN" altLang="en-US" dirty="0"/>
              <a:t>安装：一键傻瓜式安装</a:t>
            </a:r>
            <a:endParaRPr lang="en-US" altLang="zh-CN" dirty="0"/>
          </a:p>
        </p:txBody>
      </p:sp>
    </p:spTree>
    <p:extLst>
      <p:ext uri="{BB962C8B-B14F-4D97-AF65-F5344CB8AC3E}">
        <p14:creationId xmlns:p14="http://schemas.microsoft.com/office/powerpoint/2010/main" val="12526386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启动服务</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关闭服务</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查看服务状态</a:t>
            </a:r>
            <a:endParaRPr lang="en-US" altLang="zh-CN" dirty="0"/>
          </a:p>
          <a:p>
            <a:pPr>
              <a:buFont typeface="Wingdings" panose="05000000000000000000" pitchFamily="2" charset="2"/>
              <a:buChar char="l"/>
            </a:pP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rabbitmq-service.bat start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rabbitmq-service.bat stop</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3967782"/>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err="1">
                <a:latin typeface="Consolas" panose="020B0609020204030204" pitchFamily="49" charset="0"/>
              </a:rPr>
              <a:t>rabbitmqctl</a:t>
            </a:r>
            <a:r>
              <a:rPr lang="en-US" altLang="zh-CN" sz="1600" dirty="0">
                <a:latin typeface="Consolas" panose="020B0609020204030204" pitchFamily="49" charset="0"/>
              </a:rPr>
              <a:t> status</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7530843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服务管理可视化（插件形式）</a:t>
            </a:r>
            <a:endParaRPr lang="en-US" altLang="zh-CN" sz="2000" dirty="0"/>
          </a:p>
          <a:p>
            <a:pPr>
              <a:buFont typeface="Wingdings" panose="05000000000000000000" pitchFamily="2" charset="2"/>
              <a:buChar char="l"/>
            </a:pPr>
            <a:r>
              <a:rPr lang="zh-CN" altLang="en-US" dirty="0"/>
              <a:t>查看已安装的插件列表</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开启服务管理插件</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访问服务器</a:t>
            </a:r>
            <a:endParaRPr lang="en-US" altLang="zh-CN" dirty="0"/>
          </a:p>
          <a:p>
            <a:pPr>
              <a:buFont typeface="Wingdings" panose="05000000000000000000" pitchFamily="2" charset="2"/>
              <a:buChar char="l"/>
            </a:pPr>
            <a:endParaRPr lang="en-US" altLang="zh-CN" dirty="0"/>
          </a:p>
          <a:p>
            <a:pPr marL="645750" lvl="1" indent="-285750">
              <a:buFont typeface="Wingdings" panose="05000000000000000000" pitchFamily="2" charset="2"/>
              <a:buChar char="u"/>
            </a:pPr>
            <a:r>
              <a:rPr lang="zh-CN" altLang="en-US" dirty="0"/>
              <a:t>服务端口：</a:t>
            </a:r>
            <a:r>
              <a:rPr lang="en-US" altLang="zh-CN" dirty="0"/>
              <a:t>5672</a:t>
            </a:r>
            <a:r>
              <a:rPr lang="zh-CN" altLang="en-US" dirty="0"/>
              <a:t>，管理后台端口：</a:t>
            </a:r>
            <a:r>
              <a:rPr lang="en-US" altLang="zh-CN" dirty="0"/>
              <a:t>15672</a:t>
            </a:r>
          </a:p>
          <a:p>
            <a:pPr marL="645750" lvl="1" indent="-285750">
              <a:buFont typeface="Wingdings" panose="05000000000000000000" pitchFamily="2" charset="2"/>
              <a:buChar char="u"/>
            </a:pPr>
            <a:r>
              <a:rPr lang="zh-CN" altLang="en-US" dirty="0"/>
              <a:t>用户名</a:t>
            </a:r>
            <a:r>
              <a:rPr lang="en-US" altLang="zh-CN" dirty="0"/>
              <a:t>&amp;</a:t>
            </a:r>
            <a:r>
              <a:rPr lang="zh-CN" altLang="en-US" dirty="0"/>
              <a:t>密码：</a:t>
            </a:r>
            <a:r>
              <a:rPr lang="en-US" altLang="zh-CN" b="1" dirty="0">
                <a:solidFill>
                  <a:srgbClr val="C00000"/>
                </a:solidFill>
              </a:rPr>
              <a:t>guest</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51550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rabbitmq-plugins.bat list</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42452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rabbitmq-plugins.bat enable </a:t>
            </a:r>
            <a:r>
              <a:rPr lang="en-US" altLang="zh-CN" sz="1600" dirty="0" err="1">
                <a:latin typeface="Consolas" panose="020B0609020204030204" pitchFamily="49" charset="0"/>
              </a:rPr>
              <a:t>rabbitmq_management</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4333542"/>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http://localhost:15672</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421937515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Erlang</a:t>
            </a:r>
            <a:r>
              <a:rPr lang="zh-CN" altLang="en-US" sz="1600" dirty="0">
                <a:solidFill>
                  <a:srgbClr val="080808"/>
                </a:solidFill>
                <a:latin typeface="Consolas" panose="020B0609020204030204" pitchFamily="49" charset="0"/>
              </a:rPr>
              <a:t>下载与安装（环境变量配置）</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下载与安装</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服务启动（服务）</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服务管理</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1398967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宽松绑定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a:t>
            </a:r>
            <a:r>
              <a:rPr lang="en-US" altLang="zh-CN" dirty="0" err="1">
                <a:latin typeface="Consolas" panose="020B0609020204030204" pitchFamily="49" charset="0"/>
              </a:rPr>
              <a:t>ConfigurationProperties</a:t>
            </a:r>
            <a:r>
              <a:rPr lang="zh-CN" altLang="en-US" dirty="0">
                <a:latin typeface="Consolas" panose="020B0609020204030204" pitchFamily="49" charset="0"/>
              </a:rPr>
              <a:t>绑定属性支持属性名宽松绑定</a:t>
            </a: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a:t>
            </a:r>
            <a:r>
              <a:rPr lang="zh-CN" altLang="zh-CN" sz="1400" b="1" dirty="0">
                <a:solidFill>
                  <a:srgbClr val="AD2A26"/>
                </a:solidFill>
                <a:latin typeface="Consolas" panose="020B0609020204030204" pitchFamily="49" charset="0"/>
              </a:rPr>
              <a:t>datasource</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DruidDataSource </a:t>
            </a:r>
            <a:r>
              <a:rPr lang="zh-CN" altLang="zh-CN" sz="1400" dirty="0">
                <a:solidFill>
                  <a:srgbClr val="00627A"/>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DruidDataSource ds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DruidDataSource();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ds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21" name="三角形 9">
            <a:extLst>
              <a:ext uri="{FF2B5EF4-FFF2-40B4-BE49-F238E27FC236}">
                <a16:creationId xmlns:a16="http://schemas.microsoft.com/office/drawing/2014/main" id="{6C3710E9-2588-F946-B755-060464DABD9F}"/>
              </a:ext>
            </a:extLst>
          </p:cNvPr>
          <p:cNvSpPr/>
          <p:nvPr/>
        </p:nvSpPr>
        <p:spPr>
          <a:xfrm rot="2651319">
            <a:off x="851566" y="5729757"/>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2" name="TextBox 6">
            <a:extLst>
              <a:ext uri="{FF2B5EF4-FFF2-40B4-BE49-F238E27FC236}">
                <a16:creationId xmlns:a16="http://schemas.microsoft.com/office/drawing/2014/main" id="{34FCCE8B-9629-7E4B-B3A9-E87708BF9B85}"/>
              </a:ext>
            </a:extLst>
          </p:cNvPr>
          <p:cNvSpPr txBox="1"/>
          <p:nvPr/>
        </p:nvSpPr>
        <p:spPr>
          <a:xfrm>
            <a:off x="1189355" y="5870818"/>
            <a:ext cx="10057765" cy="384272"/>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rPr>
              <a:t>绑定前缀名命名规范：仅能使用纯小写字母、数字、下划线作为合法的字符</a:t>
            </a:r>
            <a:endParaRPr lang="en-US" altLang="zh-CN" sz="1400" dirty="0">
              <a:solidFill>
                <a:srgbClr val="262626"/>
              </a:solidFill>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23" name="矩形 22">
            <a:extLst>
              <a:ext uri="{FF2B5EF4-FFF2-40B4-BE49-F238E27FC236}">
                <a16:creationId xmlns:a16="http://schemas.microsoft.com/office/drawing/2014/main" id="{E0A4F270-7F30-AE46-96EF-656D6943C707}"/>
              </a:ext>
            </a:extLst>
          </p:cNvPr>
          <p:cNvSpPr/>
          <p:nvPr/>
        </p:nvSpPr>
        <p:spPr>
          <a:xfrm>
            <a:off x="944880" y="5373172"/>
            <a:ext cx="10302240" cy="1098879"/>
          </a:xfrm>
          <a:prstGeom prst="rect">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onsolas" panose="020B0609020204030204" pitchFamily="49" charset="0"/>
              <a:sym typeface="Consolas" panose="020B0609020204030204" pitchFamily="49" charset="0"/>
            </a:endParaRPr>
          </a:p>
        </p:txBody>
      </p:sp>
      <p:sp>
        <p:nvSpPr>
          <p:cNvPr id="24" name="矩形 23">
            <a:extLst>
              <a:ext uri="{FF2B5EF4-FFF2-40B4-BE49-F238E27FC236}">
                <a16:creationId xmlns:a16="http://schemas.microsoft.com/office/drawing/2014/main" id="{ED3E04DF-C15D-7146-95A9-19AF703E9900}"/>
              </a:ext>
            </a:extLst>
          </p:cNvPr>
          <p:cNvSpPr/>
          <p:nvPr/>
        </p:nvSpPr>
        <p:spPr>
          <a:xfrm>
            <a:off x="844952" y="5445644"/>
            <a:ext cx="1053296" cy="300942"/>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latin typeface="Consolas" panose="020B0609020204030204" pitchFamily="49" charset="0"/>
                <a:ea typeface="Alibaba PuHuiTi R" pitchFamily="18" charset="-122"/>
                <a:cs typeface="Alibaba PuHuiTi R" pitchFamily="18" charset="-122"/>
                <a:sym typeface="Consolas" panose="020B0609020204030204" pitchFamily="49" charset="0"/>
              </a:rPr>
              <a:t>注意事项</a:t>
            </a:r>
          </a:p>
        </p:txBody>
      </p:sp>
    </p:spTree>
    <p:extLst>
      <p:ext uri="{BB962C8B-B14F-4D97-AF65-F5344CB8AC3E}">
        <p14:creationId xmlns:p14="http://schemas.microsoft.com/office/powerpoint/2010/main" val="227597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JMS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JMS</a:t>
            </a:r>
            <a:r>
              <a:rPr lang="zh-CN" altLang="en-US" dirty="0"/>
              <a:t>（</a:t>
            </a:r>
            <a:r>
              <a:rPr lang="en-US" altLang="zh-CN" dirty="0"/>
              <a:t>Java Message Service</a:t>
            </a:r>
            <a:r>
              <a:rPr lang="zh-CN" altLang="en-US" dirty="0"/>
              <a:t>）：一个规范，等同于</a:t>
            </a:r>
            <a:r>
              <a:rPr lang="en-US" altLang="zh-CN" dirty="0"/>
              <a:t>JDBC</a:t>
            </a:r>
            <a:r>
              <a:rPr lang="zh-CN" altLang="en-US" dirty="0"/>
              <a:t>规范，提供了与消息服务相关的</a:t>
            </a:r>
            <a:r>
              <a:rPr lang="en-US" altLang="zh-CN" dirty="0"/>
              <a:t>API</a:t>
            </a:r>
            <a:r>
              <a:rPr lang="zh-CN" altLang="en-US" dirty="0"/>
              <a:t>接口</a:t>
            </a:r>
            <a:endParaRPr lang="en-US" altLang="zh-CN" dirty="0"/>
          </a:p>
          <a:p>
            <a:pPr>
              <a:buFont typeface="Wingdings" panose="05000000000000000000" pitchFamily="2" charset="2"/>
              <a:buChar char="l"/>
            </a:pPr>
            <a:r>
              <a:rPr lang="en-US" altLang="zh-CN" dirty="0"/>
              <a:t>JMS</a:t>
            </a:r>
            <a:r>
              <a:rPr lang="zh-CN" altLang="en-US" dirty="0"/>
              <a:t>消息模型</a:t>
            </a:r>
            <a:endParaRPr lang="en-US" altLang="zh-CN" dirty="0"/>
          </a:p>
          <a:p>
            <a:pPr lvl="1">
              <a:buFont typeface="Wingdings" panose="05000000000000000000" pitchFamily="2" charset="2"/>
              <a:buChar char="u"/>
            </a:pPr>
            <a:r>
              <a:rPr lang="en-US" altLang="zh-CN" dirty="0"/>
              <a:t>peer-2-peer</a:t>
            </a:r>
            <a:r>
              <a:rPr lang="zh-CN" altLang="en-US" dirty="0"/>
              <a:t>：点对点模型，消息发送到一个队列中，队列保存消息。队列的消息只能被一个消费者消费，或超时</a:t>
            </a:r>
          </a:p>
          <a:p>
            <a:pPr lvl="1">
              <a:buFont typeface="Wingdings" panose="05000000000000000000" pitchFamily="2" charset="2"/>
              <a:buChar char="u"/>
            </a:pPr>
            <a:r>
              <a:rPr lang="en-US" altLang="zh-CN" b="1" dirty="0">
                <a:solidFill>
                  <a:srgbClr val="C00000"/>
                </a:solidFill>
              </a:rPr>
              <a:t>pub</a:t>
            </a:r>
            <a:r>
              <a:rPr lang="en-US" altLang="zh-CN" dirty="0"/>
              <a:t>lish-</a:t>
            </a:r>
            <a:r>
              <a:rPr lang="en-US" altLang="zh-CN" b="1" dirty="0">
                <a:solidFill>
                  <a:srgbClr val="C00000"/>
                </a:solidFill>
              </a:rPr>
              <a:t>sub</a:t>
            </a:r>
            <a:r>
              <a:rPr lang="en-US" altLang="zh-CN" dirty="0"/>
              <a:t>scribe</a:t>
            </a:r>
            <a:r>
              <a:rPr lang="zh-CN" altLang="en-US" dirty="0"/>
              <a:t>：发布订阅模型，消息可以被多个消费者消费，生产者和消费者完全独立，不需要感知对方的存在</a:t>
            </a:r>
            <a:endParaRPr lang="en-US" altLang="zh-CN" dirty="0"/>
          </a:p>
          <a:p>
            <a:pPr>
              <a:buFont typeface="Wingdings" panose="05000000000000000000" pitchFamily="2" charset="2"/>
              <a:buChar char="l"/>
            </a:pPr>
            <a:r>
              <a:rPr lang="en-US" altLang="zh-CN" dirty="0"/>
              <a:t>JMS</a:t>
            </a:r>
            <a:r>
              <a:rPr lang="zh-CN" altLang="en-US" dirty="0"/>
              <a:t>消息种类</a:t>
            </a:r>
            <a:endParaRPr lang="en-US" altLang="zh-CN" dirty="0"/>
          </a:p>
          <a:p>
            <a:pPr lvl="1">
              <a:buFont typeface="Wingdings" panose="05000000000000000000" pitchFamily="2" charset="2"/>
              <a:buChar char="u"/>
            </a:pPr>
            <a:r>
              <a:rPr lang="en-US" altLang="zh-CN" dirty="0" err="1"/>
              <a:t>TextMessage</a:t>
            </a:r>
            <a:endParaRPr lang="en-US" altLang="zh-CN" dirty="0"/>
          </a:p>
          <a:p>
            <a:pPr lvl="1">
              <a:buFont typeface="Wingdings" panose="05000000000000000000" pitchFamily="2" charset="2"/>
              <a:buChar char="u"/>
            </a:pPr>
            <a:r>
              <a:rPr lang="en-US" altLang="zh-CN" dirty="0" err="1"/>
              <a:t>MapMessage</a:t>
            </a:r>
            <a:endParaRPr lang="en-US" altLang="zh-CN" dirty="0"/>
          </a:p>
          <a:p>
            <a:pPr lvl="1">
              <a:buFont typeface="Wingdings" panose="05000000000000000000" pitchFamily="2" charset="2"/>
              <a:buChar char="u"/>
            </a:pPr>
            <a:r>
              <a:rPr lang="en-US" altLang="zh-CN" b="1" dirty="0" err="1">
                <a:solidFill>
                  <a:srgbClr val="C00000"/>
                </a:solidFill>
              </a:rPr>
              <a:t>BytesMessage</a:t>
            </a:r>
            <a:endParaRPr lang="en-US" altLang="zh-CN" b="1" dirty="0">
              <a:solidFill>
                <a:srgbClr val="C00000"/>
              </a:solidFill>
            </a:endParaRPr>
          </a:p>
          <a:p>
            <a:pPr lvl="1">
              <a:buFont typeface="Wingdings" panose="05000000000000000000" pitchFamily="2" charset="2"/>
              <a:buChar char="u"/>
            </a:pPr>
            <a:r>
              <a:rPr lang="en-US" altLang="zh-CN" dirty="0" err="1"/>
              <a:t>StreamMessage</a:t>
            </a:r>
            <a:endParaRPr lang="en-US" altLang="zh-CN" dirty="0"/>
          </a:p>
          <a:p>
            <a:pPr lvl="1">
              <a:buFont typeface="Wingdings" panose="05000000000000000000" pitchFamily="2" charset="2"/>
              <a:buChar char="u"/>
            </a:pPr>
            <a:r>
              <a:rPr lang="en-US" altLang="zh-CN" dirty="0" err="1"/>
              <a:t>ObjectMessage</a:t>
            </a:r>
            <a:endParaRPr lang="en-US" altLang="zh-CN" dirty="0"/>
          </a:p>
          <a:p>
            <a:pPr lvl="1">
              <a:buFont typeface="Wingdings" panose="05000000000000000000" pitchFamily="2" charset="2"/>
              <a:buChar char="u"/>
            </a:pPr>
            <a:r>
              <a:rPr lang="en-US" altLang="zh-CN" dirty="0"/>
              <a:t>Message </a:t>
            </a:r>
            <a:r>
              <a:rPr lang="zh-CN" altLang="en-US" dirty="0"/>
              <a:t>（只有消息头和属性）</a:t>
            </a:r>
            <a:endParaRPr lang="en-US" altLang="zh-CN" dirty="0"/>
          </a:p>
          <a:p>
            <a:pPr>
              <a:buFont typeface="Wingdings" panose="05000000000000000000" pitchFamily="2" charset="2"/>
              <a:buChar char="l"/>
            </a:pPr>
            <a:r>
              <a:rPr lang="en-US" altLang="zh-CN" dirty="0"/>
              <a:t>JMS</a:t>
            </a:r>
            <a:r>
              <a:rPr lang="zh-CN" altLang="en-US" dirty="0"/>
              <a:t>实现：</a:t>
            </a:r>
            <a:r>
              <a:rPr lang="en-US" altLang="zh-CN" dirty="0" err="1"/>
              <a:t>ActiveMQ</a:t>
            </a:r>
            <a:r>
              <a:rPr lang="zh-CN" altLang="en-US" dirty="0"/>
              <a:t>、</a:t>
            </a:r>
            <a:r>
              <a:rPr lang="en-US" altLang="zh-CN" dirty="0" err="1"/>
              <a:t>Redis</a:t>
            </a:r>
            <a:r>
              <a:rPr lang="zh-CN" altLang="en-US" dirty="0"/>
              <a:t>、</a:t>
            </a:r>
            <a:r>
              <a:rPr lang="en-US" altLang="zh-CN" dirty="0" err="1"/>
              <a:t>HornetMQ</a:t>
            </a:r>
            <a:r>
              <a:rPr lang="zh-CN" altLang="en-US" dirty="0"/>
              <a:t>、</a:t>
            </a:r>
            <a:r>
              <a:rPr lang="en-US" altLang="zh-CN" dirty="0" err="1"/>
              <a:t>RabbitMQ</a:t>
            </a:r>
            <a:r>
              <a:rPr lang="zh-CN" altLang="en-US" dirty="0"/>
              <a:t>、</a:t>
            </a:r>
            <a:r>
              <a:rPr lang="en-US" altLang="zh-CN" dirty="0" err="1"/>
              <a:t>RocketMQ</a:t>
            </a:r>
            <a:r>
              <a:rPr lang="zh-CN" altLang="en-US" dirty="0"/>
              <a:t>（没有完全遵守</a:t>
            </a:r>
            <a:r>
              <a:rPr lang="en-US" altLang="zh-CN" dirty="0"/>
              <a:t>JMS</a:t>
            </a:r>
            <a:r>
              <a:rPr lang="zh-CN" altLang="en-US" dirty="0"/>
              <a:t>规范）</a:t>
            </a:r>
            <a:endParaRPr lang="en-US" altLang="zh-CN" dirty="0"/>
          </a:p>
        </p:txBody>
      </p:sp>
    </p:spTree>
    <p:extLst>
      <p:ext uri="{BB962C8B-B14F-4D97-AF65-F5344CB8AC3E}">
        <p14:creationId xmlns:p14="http://schemas.microsoft.com/office/powerpoint/2010/main" val="157810904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AMQP</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6992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AMQP</a:t>
            </a:r>
            <a:r>
              <a:rPr lang="zh-CN" altLang="en-US" dirty="0"/>
              <a:t>（</a:t>
            </a:r>
            <a:r>
              <a:rPr lang="en-US" altLang="zh-CN" dirty="0"/>
              <a:t>advanced message queuing protocol</a:t>
            </a:r>
            <a:r>
              <a:rPr lang="zh-CN" altLang="en-US" dirty="0"/>
              <a:t>）：一种协议（高级消息队列协议，也是消息代理规范），规范了网络交换的数据格式，兼容</a:t>
            </a:r>
            <a:r>
              <a:rPr lang="en-US" altLang="zh-CN" dirty="0"/>
              <a:t>JMS</a:t>
            </a:r>
          </a:p>
          <a:p>
            <a:pPr>
              <a:buFont typeface="Wingdings" panose="05000000000000000000" pitchFamily="2" charset="2"/>
              <a:buChar char="l"/>
            </a:pPr>
            <a:r>
              <a:rPr lang="zh-CN" altLang="en-US" dirty="0"/>
              <a:t>优点：具有跨平台性，服务器供应商，生产者，消费者可以使用不同的语言来实现</a:t>
            </a:r>
            <a:endParaRPr lang="en-US" altLang="zh-CN" dirty="0"/>
          </a:p>
          <a:p>
            <a:pPr>
              <a:buFont typeface="Wingdings" panose="05000000000000000000" pitchFamily="2" charset="2"/>
              <a:buChar char="l"/>
            </a:pPr>
            <a:r>
              <a:rPr lang="en-US" altLang="zh-CN" dirty="0"/>
              <a:t>AMQP</a:t>
            </a:r>
            <a:r>
              <a:rPr lang="zh-CN" altLang="en-US" dirty="0"/>
              <a:t>消息模型</a:t>
            </a:r>
            <a:endParaRPr lang="en-US" altLang="zh-CN" dirty="0"/>
          </a:p>
          <a:p>
            <a:pPr lvl="1">
              <a:buFont typeface="Wingdings" panose="05000000000000000000" pitchFamily="2" charset="2"/>
              <a:buChar char="u"/>
            </a:pPr>
            <a:r>
              <a:rPr lang="en-US" altLang="zh-CN" dirty="0"/>
              <a:t>direct exchange</a:t>
            </a:r>
          </a:p>
          <a:p>
            <a:pPr lvl="1">
              <a:buFont typeface="Wingdings" panose="05000000000000000000" pitchFamily="2" charset="2"/>
              <a:buChar char="u"/>
            </a:pPr>
            <a:r>
              <a:rPr lang="en-US" altLang="zh-CN" dirty="0" err="1"/>
              <a:t>fanout</a:t>
            </a:r>
            <a:r>
              <a:rPr lang="en-US" altLang="zh-CN" dirty="0"/>
              <a:t> exchange</a:t>
            </a:r>
          </a:p>
          <a:p>
            <a:pPr lvl="1">
              <a:buFont typeface="Wingdings" panose="05000000000000000000" pitchFamily="2" charset="2"/>
              <a:buChar char="u"/>
            </a:pPr>
            <a:r>
              <a:rPr lang="en-US" altLang="zh-CN" dirty="0"/>
              <a:t>topic exchange</a:t>
            </a:r>
          </a:p>
          <a:p>
            <a:pPr lvl="1">
              <a:buFont typeface="Wingdings" panose="05000000000000000000" pitchFamily="2" charset="2"/>
              <a:buChar char="u"/>
            </a:pPr>
            <a:r>
              <a:rPr lang="en-US" altLang="zh-CN" dirty="0"/>
              <a:t>headers exchange</a:t>
            </a:r>
          </a:p>
          <a:p>
            <a:pPr lvl="1">
              <a:buFont typeface="Wingdings" panose="05000000000000000000" pitchFamily="2" charset="2"/>
              <a:buChar char="u"/>
            </a:pPr>
            <a:r>
              <a:rPr lang="en-US" altLang="zh-CN" dirty="0"/>
              <a:t>system exchange</a:t>
            </a:r>
          </a:p>
          <a:p>
            <a:pPr>
              <a:buFont typeface="Wingdings" panose="05000000000000000000" pitchFamily="2" charset="2"/>
              <a:buChar char="l"/>
            </a:pPr>
            <a:r>
              <a:rPr lang="en-US" altLang="zh-CN" dirty="0"/>
              <a:t>AMQP</a:t>
            </a:r>
            <a:r>
              <a:rPr lang="zh-CN" altLang="en-US" dirty="0"/>
              <a:t>消息种类：</a:t>
            </a:r>
            <a:r>
              <a:rPr lang="en-US" altLang="zh-CN" dirty="0"/>
              <a:t>byte[]</a:t>
            </a:r>
          </a:p>
          <a:p>
            <a:pPr>
              <a:buFont typeface="Wingdings" panose="05000000000000000000" pitchFamily="2" charset="2"/>
              <a:buChar char="l"/>
            </a:pPr>
            <a:r>
              <a:rPr lang="en-US" altLang="zh-CN" dirty="0"/>
              <a:t>AMQP</a:t>
            </a:r>
            <a:r>
              <a:rPr lang="zh-CN" altLang="en-US" dirty="0"/>
              <a:t>实现：</a:t>
            </a:r>
            <a:r>
              <a:rPr lang="en-US" altLang="zh-CN" dirty="0" err="1"/>
              <a:t>RabbitMQ</a:t>
            </a:r>
            <a:r>
              <a:rPr lang="zh-CN" altLang="en-US" dirty="0"/>
              <a:t>、</a:t>
            </a:r>
            <a:r>
              <a:rPr lang="en-US" altLang="zh-CN" dirty="0" err="1"/>
              <a:t>StormMQ</a:t>
            </a:r>
            <a:r>
              <a:rPr lang="zh-CN" altLang="en-US" dirty="0"/>
              <a:t>、</a:t>
            </a:r>
            <a:r>
              <a:rPr lang="en-US" altLang="zh-CN" dirty="0" err="1"/>
              <a:t>RocketMQ</a:t>
            </a:r>
            <a:endParaRPr lang="en-US" altLang="zh-CN" dirty="0"/>
          </a:p>
        </p:txBody>
      </p:sp>
    </p:spTree>
    <p:extLst>
      <p:ext uri="{BB962C8B-B14F-4D97-AF65-F5344CB8AC3E}">
        <p14:creationId xmlns:p14="http://schemas.microsoft.com/office/powerpoint/2010/main" val="10433982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err="1"/>
              <a:t>RabbitMQ</a:t>
            </a:r>
            <a:r>
              <a:rPr lang="zh-CN" altLang="en-US" dirty="0"/>
              <a:t>坐标</a:t>
            </a:r>
            <a:endParaRPr lang="en-US" altLang="zh-CN" dirty="0"/>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696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&gt;org.springframework.boot&lt;/</a:t>
            </a:r>
            <a:r>
              <a:rPr lang="zh-CN" altLang="zh-CN" sz="1600" dirty="0">
                <a:solidFill>
                  <a:srgbClr val="0033B3"/>
                </a:solidFill>
                <a:latin typeface="Consolas" panose="020B0609020204030204" pitchFamily="49" charset="0"/>
              </a:rPr>
              <a:t>groupId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&gt;spring-boot-starter-a</a:t>
            </a:r>
            <a:r>
              <a:rPr lang="en-US" altLang="zh-CN" sz="1600" dirty="0" err="1">
                <a:solidFill>
                  <a:srgbClr val="080808"/>
                </a:solidFill>
                <a:latin typeface="Consolas" panose="020B0609020204030204" pitchFamily="49" charset="0"/>
              </a:rPr>
              <a:t>mqp</a:t>
            </a: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artifactId</a:t>
            </a:r>
            <a:r>
              <a:rPr lang="zh-CN" altLang="zh-CN" sz="1600" dirty="0">
                <a:solidFill>
                  <a:srgbClr val="080808"/>
                </a:solidFill>
                <a:latin typeface="Consolas" panose="020B0609020204030204" pitchFamily="49" charset="0"/>
              </a:rPr>
              <a:t>&gt;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&lt;/</a:t>
            </a:r>
            <a:r>
              <a:rPr lang="zh-CN" altLang="zh-CN" sz="1600" dirty="0">
                <a:solidFill>
                  <a:srgbClr val="0033B3"/>
                </a:solidFill>
                <a:latin typeface="Consolas" panose="020B0609020204030204" pitchFamily="49" charset="0"/>
              </a:rPr>
              <a:t>dependency</a:t>
            </a:r>
            <a:r>
              <a:rPr lang="zh-CN" altLang="zh-CN" sz="1600" dirty="0">
                <a:solidFill>
                  <a:srgbClr val="080808"/>
                </a:solidFill>
                <a:latin typeface="Consolas" panose="020B0609020204030204" pitchFamily="49" charset="0"/>
              </a:rPr>
              <a:t>&gt;</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13598921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RabbitMQ</a:t>
            </a:r>
            <a:r>
              <a:rPr lang="en-US" altLang="zh-CN" dirty="0"/>
              <a:t> </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52881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600" dirty="0">
                <a:solidFill>
                  <a:srgbClr val="0033B3"/>
                </a:solidFill>
                <a:latin typeface="Consolas" panose="020B0609020204030204" pitchFamily="49" charset="0"/>
              </a:rPr>
              <a:t>spring</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rabbitmq</a:t>
            </a:r>
            <a:r>
              <a:rPr lang="zh-CN" altLang="zh-CN" sz="1600" dirty="0">
                <a:solidFill>
                  <a:srgbClr val="080808"/>
                </a:solidFill>
                <a:latin typeface="Consolas" panose="020B0609020204030204" pitchFamily="49" charset="0"/>
              </a:rPr>
              <a: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host</a:t>
            </a:r>
            <a:r>
              <a:rPr lang="zh-CN" altLang="zh-CN" sz="1600" dirty="0">
                <a:solidFill>
                  <a:srgbClr val="080808"/>
                </a:solidFill>
                <a:latin typeface="Consolas" panose="020B0609020204030204" pitchFamily="49" charset="0"/>
              </a:rPr>
              <a:t>: localhost</a:t>
            </a:r>
            <a:br>
              <a:rPr lang="zh-CN" altLang="zh-CN" sz="1600" dirty="0">
                <a:solidFill>
                  <a:srgbClr val="080808"/>
                </a:solidFill>
                <a:latin typeface="Consolas" panose="020B0609020204030204" pitchFamily="49" charset="0"/>
              </a:rPr>
            </a:br>
            <a:r>
              <a:rPr lang="zh-CN" altLang="zh-CN" sz="1600" dirty="0">
                <a:solidFill>
                  <a:srgbClr val="080808"/>
                </a:solidFill>
                <a:latin typeface="Consolas" panose="020B0609020204030204" pitchFamily="49" charset="0"/>
              </a:rPr>
              <a:t>    </a:t>
            </a:r>
            <a:r>
              <a:rPr lang="zh-CN" altLang="zh-CN" sz="1600" dirty="0">
                <a:solidFill>
                  <a:srgbClr val="0033B3"/>
                </a:solidFill>
                <a:latin typeface="Consolas" panose="020B0609020204030204" pitchFamily="49" charset="0"/>
              </a:rPr>
              <a:t>port</a:t>
            </a:r>
            <a:r>
              <a:rPr lang="zh-CN" altLang="zh-CN" sz="1600" dirty="0">
                <a:solidFill>
                  <a:srgbClr val="080808"/>
                </a:solidFill>
                <a:latin typeface="Consolas" panose="020B0609020204030204" pitchFamily="49" charset="0"/>
              </a:rPr>
              <a:t>: </a:t>
            </a:r>
            <a:r>
              <a:rPr lang="zh-CN" altLang="zh-CN" sz="1600" dirty="0">
                <a:solidFill>
                  <a:srgbClr val="1750EB"/>
                </a:solidFill>
                <a:latin typeface="Consolas" panose="020B0609020204030204" pitchFamily="49" charset="0"/>
              </a:rPr>
              <a:t>5672</a:t>
            </a:r>
            <a:endParaRPr lang="zh-CN" altLang="zh-CN" sz="2000" dirty="0">
              <a:latin typeface="Arial" panose="020B0604020202020204" pitchFamily="34" charset="0"/>
            </a:endParaRPr>
          </a:p>
        </p:txBody>
      </p:sp>
    </p:spTree>
    <p:extLst>
      <p:ext uri="{BB962C8B-B14F-4D97-AF65-F5344CB8AC3E}">
        <p14:creationId xmlns:p14="http://schemas.microsoft.com/office/powerpoint/2010/main" val="5216937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定义消息队列</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Rabbit</a:t>
            </a:r>
            <a:r>
              <a:rPr lang="en-US" altLang="zh-CN" sz="1400" dirty="0">
                <a:solidFill>
                  <a:srgbClr val="000000"/>
                </a:solidFill>
                <a:latin typeface="Consolas" panose="020B0609020204030204" pitchFamily="49" charset="0"/>
              </a:rPr>
              <a:t>Direct</a:t>
            </a:r>
            <a:r>
              <a:rPr lang="zh-CN" altLang="zh-CN" sz="1400" dirty="0">
                <a:solidFill>
                  <a:srgbClr val="000000"/>
                </a:solidFill>
                <a:latin typeface="Consolas" panose="020B0609020204030204" pitchFamily="49" charset="0"/>
              </a:rPr>
              <a:t>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queue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"simple_queue"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6492242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定义消息队列</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9331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@Configuration</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Direct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Config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@Bean</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Queue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queue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durable:是否持久化,默认false</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exclusive:</a:t>
            </a:r>
            <a:r>
              <a:rPr lang="zh-CN" altLang="en-US"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是否当前连接专用，</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默认false，连接关闭后队列即被删除</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 autoDelete:是否自动删除，当生产者或消费者</a:t>
            </a:r>
            <a:r>
              <a:rPr lang="zh-CN" altLang="en-US"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不再</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使用此队列，自动删除</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return new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a:solidFill>
                  <a:srgbClr val="067D17"/>
                </a:solidFill>
                <a:latin typeface="Consolas" panose="020B0609020204030204" pitchFamily="49" charset="0"/>
              </a:rPr>
              <a:t>simple_queue</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true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false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false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65930464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定义消息队列</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18576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RabbitDirectConfig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directQueue</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"direct_queue"</a:t>
            </a:r>
            <a:r>
              <a:rPr lang="zh-CN" altLang="zh-CN" sz="1400" dirty="0">
                <a:solidFill>
                  <a:srgbClr val="080808"/>
                </a:solidFill>
                <a:latin typeface="Consolas" panose="020B0609020204030204" pitchFamily="49" charset="0"/>
              </a:rPr>
              <a:t>);</a:t>
            </a:r>
            <a:r>
              <a:rPr lang="en-US" altLang="zh-CN" sz="1400" dirty="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directQueue2</a:t>
            </a:r>
            <a:r>
              <a:rPr lang="zh-CN" altLang="zh-CN" sz="1400" dirty="0">
                <a:solidFill>
                  <a:srgbClr val="080808"/>
                </a:solidFill>
                <a:latin typeface="Consolas" panose="020B0609020204030204" pitchFamily="49" charset="0"/>
              </a:rPr>
              <a:t>(){</a:t>
            </a:r>
            <a:r>
              <a:rPr lang="en-US"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"direct_queue2"</a:t>
            </a:r>
            <a:r>
              <a:rPr lang="zh-CN" altLang="zh-CN" sz="1400" dirty="0">
                <a:solidFill>
                  <a:srgbClr val="080808"/>
                </a:solidFill>
                <a:latin typeface="Consolas" panose="020B0609020204030204" pitchFamily="49" charset="0"/>
              </a:rPr>
              <a:t>);</a:t>
            </a:r>
            <a:r>
              <a:rPr lang="en-US" altLang="zh-CN" sz="1400" dirty="0">
                <a:solidFill>
                  <a:srgbClr val="080808"/>
                </a:solidFill>
                <a:latin typeface="Consolas" panose="020B0609020204030204" pitchFamily="49" charset="0"/>
              </a:rPr>
              <a:t> </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DirectExchange </a:t>
            </a:r>
            <a:r>
              <a:rPr lang="zh-CN" altLang="zh-CN" sz="1400" dirty="0">
                <a:solidFill>
                  <a:srgbClr val="00627A"/>
                </a:solidFill>
                <a:latin typeface="Consolas" panose="020B0609020204030204" pitchFamily="49" charset="0"/>
              </a:rPr>
              <a:t>directExchange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b="1" dirty="0">
                <a:solidFill>
                  <a:srgbClr val="C00000"/>
                </a:solidFill>
                <a:latin typeface="Consolas" panose="020B0609020204030204" pitchFamily="49" charset="0"/>
              </a:rPr>
              <a:t>DirectExchange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"directExchange"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bindingDirect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(directQueue()).to(directExchange()).with(</a:t>
            </a:r>
            <a:r>
              <a:rPr lang="zh-CN" altLang="zh-CN" sz="1400" dirty="0">
                <a:solidFill>
                  <a:srgbClr val="067D17"/>
                </a:solidFill>
                <a:latin typeface="Consolas" panose="020B0609020204030204" pitchFamily="49" charset="0"/>
              </a:rPr>
              <a:t>"direct"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bindingDirect2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(directQueue2()).to(directExchange()).with(</a:t>
            </a:r>
            <a:r>
              <a:rPr lang="zh-CN" altLang="zh-CN" sz="1400" dirty="0">
                <a:solidFill>
                  <a:srgbClr val="067D17"/>
                </a:solidFill>
                <a:latin typeface="Consolas" panose="020B0609020204030204" pitchFamily="49" charset="0"/>
              </a:rPr>
              <a:t>"direct2"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3608000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生产与消费消息</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28827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MessageServiceRabbitmqDirectImpl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AmqpTemplate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.convertAndSend(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"directExchange"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"direct"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226244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RabbitMessageListener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a:solidFill>
                  <a:srgbClr val="067D17"/>
                </a:solidFill>
                <a:latin typeface="Consolas" panose="020B0609020204030204" pitchFamily="49" charset="0"/>
              </a:rPr>
              <a:t>direct_queue</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8401754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使用多消息监听器对消息队列监听进行消息轮循处理</a:t>
            </a:r>
            <a:r>
              <a:rPr lang="en-US" altLang="zh-CN" dirty="0"/>
              <a:t>(direct)</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RabbitMessageListener</a:t>
            </a:r>
            <a:r>
              <a:rPr lang="en-US"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2</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err="1">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direct_queue</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a:t>
            </a:r>
            <a:r>
              <a:rPr lang="zh-CN" altLang="en-US"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en-US"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two</a:t>
            </a:r>
            <a:r>
              <a:rPr lang="zh-CN" altLang="en-US"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025487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a:t>
            </a:r>
            <a:r>
              <a:rPr lang="en-US" altLang="zh-CN" sz="1600" dirty="0" err="1">
                <a:solidFill>
                  <a:srgbClr val="080808"/>
                </a:solidFill>
                <a:latin typeface="Consolas" panose="020B0609020204030204" pitchFamily="49" charset="0"/>
              </a:rPr>
              <a:t>ConfigurationProperties</a:t>
            </a:r>
            <a:r>
              <a:rPr lang="zh-CN" altLang="en-US" sz="1600" dirty="0">
                <a:solidFill>
                  <a:srgbClr val="080808"/>
                </a:solidFill>
                <a:latin typeface="Consolas" panose="020B0609020204030204" pitchFamily="49" charset="0"/>
              </a:rPr>
              <a:t>绑定属性支持属性名宽松绑定</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@Value</a:t>
            </a:r>
            <a:r>
              <a:rPr lang="zh-CN" altLang="en-US" sz="1600" dirty="0">
                <a:solidFill>
                  <a:srgbClr val="080808"/>
                </a:solidFill>
                <a:latin typeface="Consolas" panose="020B0609020204030204" pitchFamily="49" charset="0"/>
              </a:rPr>
              <a:t>注解不支持松散绑定</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绑定前缀命名命名规则</a:t>
            </a:r>
            <a:endParaRPr lang="en-US" altLang="zh-CN" sz="1600" dirty="0">
              <a:solidFill>
                <a:srgbClr val="080808"/>
              </a:solidFill>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0803289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直连交换机模式</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38472809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定义消息队列</a:t>
            </a:r>
            <a:r>
              <a:rPr lang="en-US" altLang="zh-CN" dirty="0"/>
              <a:t>(topic)</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185761"/>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@Configuration</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RabbitTopicConfig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topicQueue</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"topic_queue"</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Queue </a:t>
            </a:r>
            <a:r>
              <a:rPr lang="zh-CN" altLang="zh-CN" sz="1400" dirty="0">
                <a:solidFill>
                  <a:srgbClr val="00627A"/>
                </a:solidFill>
                <a:latin typeface="Consolas" panose="020B0609020204030204" pitchFamily="49" charset="0"/>
              </a:rPr>
              <a:t>topicQueue2</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dirty="0">
                <a:solidFill>
                  <a:srgbClr val="080808"/>
                </a:solidFill>
                <a:latin typeface="Consolas" panose="020B0609020204030204" pitchFamily="49" charset="0"/>
              </a:rPr>
              <a:t>Queue(</a:t>
            </a:r>
            <a:r>
              <a:rPr lang="zh-CN" altLang="zh-CN" sz="1400" dirty="0">
                <a:solidFill>
                  <a:srgbClr val="067D17"/>
                </a:solidFill>
                <a:latin typeface="Consolas" panose="020B0609020204030204" pitchFamily="49" charset="0"/>
              </a:rPr>
              <a:t>"topic_queue2"</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TopicExchange </a:t>
            </a:r>
            <a:r>
              <a:rPr lang="zh-CN" altLang="zh-CN" sz="1400" dirty="0">
                <a:solidFill>
                  <a:srgbClr val="00627A"/>
                </a:solidFill>
                <a:latin typeface="Consolas" panose="020B0609020204030204" pitchFamily="49" charset="0"/>
              </a:rPr>
              <a:t>topicExchange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new </a:t>
            </a:r>
            <a:r>
              <a:rPr lang="zh-CN" altLang="zh-CN" sz="1400" b="1" dirty="0">
                <a:solidFill>
                  <a:srgbClr val="C00000"/>
                </a:solidFill>
                <a:latin typeface="Consolas" panose="020B0609020204030204" pitchFamily="49" charset="0"/>
              </a:rPr>
              <a:t>TopicExchange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"topicExchange"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bindingTopic</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(topicQueue()).to(topicExchange()).with(</a:t>
            </a:r>
            <a:r>
              <a:rPr lang="zh-CN" altLang="zh-CN" sz="1400" dirty="0">
                <a:solidFill>
                  <a:srgbClr val="067D17"/>
                </a:solidFill>
                <a:latin typeface="Consolas" panose="020B0609020204030204" pitchFamily="49" charset="0"/>
              </a:rPr>
              <a:t>"</a:t>
            </a:r>
            <a:r>
              <a:rPr lang="zh-CN" altLang="zh-CN" sz="1400" b="1" dirty="0">
                <a:solidFill>
                  <a:srgbClr val="C00000"/>
                </a:solidFill>
                <a:latin typeface="Consolas" panose="020B0609020204030204" pitchFamily="49" charset="0"/>
              </a:rPr>
              <a:t>topic.*.*</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@Bean</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Binding </a:t>
            </a:r>
            <a:r>
              <a:rPr lang="zh-CN" altLang="zh-CN" sz="1400" dirty="0">
                <a:solidFill>
                  <a:srgbClr val="00627A"/>
                </a:solidFill>
                <a:latin typeface="Consolas" panose="020B0609020204030204" pitchFamily="49" charset="0"/>
              </a:rPr>
              <a:t>bindingTopic2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BindingBuilder</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bind</a:t>
            </a:r>
            <a:r>
              <a:rPr lang="zh-CN" altLang="zh-CN" sz="1400" dirty="0">
                <a:solidFill>
                  <a:srgbClr val="080808"/>
                </a:solidFill>
                <a:latin typeface="Consolas" panose="020B0609020204030204" pitchFamily="49" charset="0"/>
              </a:rPr>
              <a:t>(topicQueue2()).to(topicExchange()).with(</a:t>
            </a:r>
            <a:r>
              <a:rPr lang="zh-CN" altLang="zh-CN" sz="1400" dirty="0">
                <a:solidFill>
                  <a:srgbClr val="067D17"/>
                </a:solidFill>
                <a:latin typeface="Consolas" panose="020B0609020204030204" pitchFamily="49" charset="0"/>
              </a:rPr>
              <a:t>"</a:t>
            </a:r>
            <a:r>
              <a:rPr lang="zh-CN" altLang="zh-CN" sz="1400" b="1" dirty="0">
                <a:solidFill>
                  <a:srgbClr val="C00000"/>
                </a:solidFill>
                <a:latin typeface="Consolas" panose="020B0609020204030204" pitchFamily="49" charset="0"/>
              </a:rPr>
              <a:t>topic.#</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4309855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绑定键匹配规则</a:t>
            </a:r>
            <a:endParaRPr lang="en-US" altLang="zh-CN" dirty="0"/>
          </a:p>
          <a:p>
            <a:pPr lvl="1">
              <a:buFont typeface="Wingdings" panose="05000000000000000000" pitchFamily="2" charset="2"/>
              <a:buChar char="u"/>
            </a:pPr>
            <a:r>
              <a:rPr lang="zh-CN" altLang="en-US" dirty="0"/>
              <a:t>*  </a:t>
            </a:r>
            <a:r>
              <a:rPr lang="en-US" altLang="zh-CN" dirty="0"/>
              <a:t>(</a:t>
            </a:r>
            <a:r>
              <a:rPr lang="zh-CN" altLang="en-US" dirty="0"/>
              <a:t>星号</a:t>
            </a:r>
            <a:r>
              <a:rPr lang="en-US" altLang="zh-CN" dirty="0"/>
              <a:t>)</a:t>
            </a:r>
            <a:r>
              <a:rPr lang="zh-CN" altLang="en-US" dirty="0"/>
              <a:t>：</a:t>
            </a:r>
            <a:r>
              <a:rPr lang="en-US" altLang="zh-CN" dirty="0"/>
              <a:t> </a:t>
            </a:r>
            <a:r>
              <a:rPr lang="zh-CN" altLang="en-US" dirty="0"/>
              <a:t>用来表示一个单词 ，且该单词是必须出现的</a:t>
            </a:r>
            <a:endParaRPr lang="en-US" altLang="zh-CN" dirty="0"/>
          </a:p>
          <a:p>
            <a:pPr lvl="1">
              <a:buFont typeface="Wingdings" panose="05000000000000000000" pitchFamily="2" charset="2"/>
              <a:buChar char="u"/>
            </a:pPr>
            <a:r>
              <a:rPr lang="en-US" altLang="zh-CN" dirty="0"/>
              <a:t>#  (</a:t>
            </a:r>
            <a:r>
              <a:rPr lang="zh-CN" altLang="en-US" dirty="0"/>
              <a:t>井号</a:t>
            </a:r>
            <a:r>
              <a:rPr lang="en-US" altLang="zh-CN" dirty="0"/>
              <a:t>)</a:t>
            </a:r>
            <a:r>
              <a:rPr lang="zh-CN" altLang="en-US" dirty="0"/>
              <a:t>：</a:t>
            </a:r>
            <a:r>
              <a:rPr lang="en-US" altLang="zh-CN" dirty="0"/>
              <a:t> </a:t>
            </a:r>
            <a:r>
              <a:rPr lang="zh-CN" altLang="en-US" dirty="0"/>
              <a:t>用来表示任意数量</a:t>
            </a:r>
            <a:endParaRPr lang="en-US" altLang="zh-CN" dirty="0"/>
          </a:p>
        </p:txBody>
      </p:sp>
      <p:sp>
        <p:nvSpPr>
          <p:cNvPr id="3" name="矩形 2"/>
          <p:cNvSpPr/>
          <p:nvPr/>
        </p:nvSpPr>
        <p:spPr>
          <a:xfrm>
            <a:off x="3048000" y="1443841"/>
            <a:ext cx="6096000" cy="369332"/>
          </a:xfrm>
          <a:prstGeom prst="rect">
            <a:avLst/>
          </a:prstGeom>
        </p:spPr>
        <p:txBody>
          <a:bodyPr>
            <a:spAutoFit/>
          </a:bodyPr>
          <a:lstStyle/>
          <a:p>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951838743"/>
              </p:ext>
            </p:extLst>
          </p:nvPr>
        </p:nvGraphicFramePr>
        <p:xfrm>
          <a:off x="1146476" y="2923851"/>
          <a:ext cx="8127999" cy="305308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751113658"/>
                    </a:ext>
                  </a:extLst>
                </a:gridCol>
                <a:gridCol w="2709333">
                  <a:extLst>
                    <a:ext uri="{9D8B030D-6E8A-4147-A177-3AD203B41FA5}">
                      <a16:colId xmlns:a16="http://schemas.microsoft.com/office/drawing/2014/main" val="2138417493"/>
                    </a:ext>
                  </a:extLst>
                </a:gridCol>
                <a:gridCol w="2709333">
                  <a:extLst>
                    <a:ext uri="{9D8B030D-6E8A-4147-A177-3AD203B41FA5}">
                      <a16:colId xmlns:a16="http://schemas.microsoft.com/office/drawing/2014/main" val="2717105733"/>
                    </a:ext>
                  </a:extLst>
                </a:gridCol>
              </a:tblGrid>
              <a:tr h="370840">
                <a:tc>
                  <a:txBody>
                    <a:bodyPr/>
                    <a:lstStyle/>
                    <a:p>
                      <a:pPr algn="ctr"/>
                      <a:r>
                        <a:rPr lang="zh-CN" altLang="en-US" sz="2400" dirty="0">
                          <a:latin typeface="Consolas" panose="020B0609020204030204" pitchFamily="49" charset="0"/>
                          <a:ea typeface="阿里巴巴普惠体" panose="00020600040101010101" pitchFamily="18" charset="-122"/>
                          <a:cs typeface="阿里巴巴普惠体" panose="00020600040101010101" pitchFamily="18" charset="-122"/>
                        </a:rPr>
                        <a:t>匹配键</a:t>
                      </a:r>
                    </a:p>
                  </a:txBody>
                  <a:tcPr/>
                </a:tc>
                <a:tc>
                  <a:txBody>
                    <a:bodyPr/>
                    <a:lstStyle/>
                    <a:p>
                      <a:pPr algn="ctr"/>
                      <a:r>
                        <a:rPr lang="en-US" altLang="zh-CN" sz="2400" dirty="0">
                          <a:latin typeface="Consolas" panose="020B0609020204030204" pitchFamily="49" charset="0"/>
                          <a:ea typeface="阿里巴巴普惠体" panose="00020600040101010101" pitchFamily="18" charset="-122"/>
                          <a:cs typeface="阿里巴巴普惠体" panose="00020600040101010101" pitchFamily="18" charset="-122"/>
                        </a:rPr>
                        <a:t>topic.*.*</a:t>
                      </a:r>
                      <a:endParaRPr lang="zh-CN" altLang="en-US" sz="2400" dirty="0">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2400" dirty="0">
                          <a:latin typeface="Consolas" panose="020B0609020204030204" pitchFamily="49" charset="0"/>
                          <a:ea typeface="阿里巴巴普惠体" panose="00020600040101010101" pitchFamily="18" charset="-122"/>
                          <a:cs typeface="阿里巴巴普惠体" panose="00020600040101010101" pitchFamily="18" charset="-122"/>
                        </a:rPr>
                        <a:t>topic.#</a:t>
                      </a:r>
                      <a:endParaRPr lang="zh-CN" altLang="en-US" sz="2400" dirty="0">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4009921046"/>
                  </a:ext>
                </a:extLst>
              </a:tr>
              <a:tr h="370840">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topic.order.id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3633812993"/>
                  </a:ext>
                </a:extLst>
              </a:tr>
              <a:tr h="370840">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order.topic.id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3662079881"/>
                  </a:ext>
                </a:extLst>
              </a:tr>
              <a:tr h="370840">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topic.sm.order.id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1906272032"/>
                  </a:ext>
                </a:extLst>
              </a:tr>
              <a:tr h="370840">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topic.sm.id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2063617004"/>
                  </a:ext>
                </a:extLst>
              </a:tr>
              <a:tr h="370840">
                <a:tc>
                  <a:txBody>
                    <a:bodyPr/>
                    <a:lstStyle/>
                    <a:p>
                      <a:pPr algn="ctr"/>
                      <a:r>
                        <a:rPr lang="en-US" altLang="zh-CN" sz="1600" dirty="0" err="1">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topic.id.order</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C00000"/>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2803620927"/>
                  </a:ext>
                </a:extLst>
              </a:tr>
              <a:tr h="370840">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topic.id</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3161404481"/>
                  </a:ext>
                </a:extLst>
              </a:tr>
              <a:tr h="370840">
                <a:tc>
                  <a:txBody>
                    <a:bodyPr/>
                    <a:lstStyle/>
                    <a:p>
                      <a:pPr algn="ctr"/>
                      <a:r>
                        <a:rPr lang="en-US" altLang="zh-CN" sz="1600" dirty="0" err="1">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topic.order</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lang="en-US" altLang="zh-CN"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rPr>
                        <a:t>false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tc>
                  <a:txBody>
                    <a:bodyPr/>
                    <a:lstStyle/>
                    <a:p>
                      <a:pPr algn="ctr"/>
                      <a:r>
                        <a:rPr kumimoji="0" lang="en-US" altLang="zh-CN" sz="1600" b="0" i="0" u="none" strike="noStrike" kern="1200" cap="none" spc="0" normalizeH="0" baseline="0" noProof="0" dirty="0">
                          <a:ln>
                            <a:noFill/>
                          </a:ln>
                          <a:solidFill>
                            <a:srgbClr val="C00000"/>
                          </a:solidFill>
                          <a:effectLst/>
                          <a:uLnTx/>
                          <a:uFillTx/>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en-US" sz="1600" dirty="0">
                        <a:solidFill>
                          <a:srgbClr val="49504F"/>
                        </a:solidFill>
                        <a:latin typeface="Consolas" panose="020B0609020204030204" pitchFamily="49" charset="0"/>
                        <a:ea typeface="阿里巴巴普惠体" panose="00020600040101010101" pitchFamily="18" charset="-122"/>
                        <a:cs typeface="阿里巴巴普惠体" panose="00020600040101010101" pitchFamily="18" charset="-122"/>
                      </a:endParaRPr>
                    </a:p>
                  </a:txBody>
                  <a:tcPr/>
                </a:tc>
                <a:extLst>
                  <a:ext uri="{0D108BD9-81ED-4DB2-BD59-A6C34878D82A}">
                    <a16:rowId xmlns:a16="http://schemas.microsoft.com/office/drawing/2014/main" val="1303354626"/>
                  </a:ext>
                </a:extLst>
              </a:tr>
            </a:tbl>
          </a:graphicData>
        </a:graphic>
      </p:graphicFrame>
    </p:spTree>
    <p:extLst>
      <p:ext uri="{BB962C8B-B14F-4D97-AF65-F5344CB8AC3E}">
        <p14:creationId xmlns:p14="http://schemas.microsoft.com/office/powerpoint/2010/main" val="29836408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生产与消费消息</a:t>
            </a:r>
            <a:r>
              <a:rPr lang="en-US" altLang="zh-CN" dirty="0"/>
              <a:t>(topic)</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MessageServiceRabbitmqTopicmpl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AmqpTemplate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amqpTemplate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.convertAndSend(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"topicExchange"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"topic.order.id"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63087737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SpringBoot</a:t>
            </a:r>
            <a:r>
              <a:rPr lang="zh-CN" altLang="en-US" dirty="0"/>
              <a:t>整合</a:t>
            </a:r>
            <a:r>
              <a:rPr lang="en-US" altLang="zh-CN" dirty="0" err="1"/>
              <a:t>RabbitMQ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r>
              <a:rPr lang="en-US" altLang="zh-CN" dirty="0"/>
              <a:t>(topic)</a:t>
            </a:r>
          </a:p>
          <a:p>
            <a:pPr>
              <a:buFont typeface="Wingdings" panose="05000000000000000000" pitchFamily="2" charset="2"/>
              <a:buChar char="l"/>
            </a:pP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RabbitTopicMessageListener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"topic_queue"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@RabbitListener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(queues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"topic_queue2"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receive2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"已完成短信发送业务(two)，id："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47942485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RabbitMQ</a:t>
            </a:r>
            <a:r>
              <a:rPr lang="zh-CN" altLang="en-US" sz="1600" dirty="0">
                <a:solidFill>
                  <a:srgbClr val="080808"/>
                </a:solidFill>
                <a:latin typeface="Consolas" panose="020B0609020204030204" pitchFamily="49" charset="0"/>
              </a:rPr>
              <a:t>主题交换机模式</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74940831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下载地址：</a:t>
            </a:r>
            <a:r>
              <a:rPr lang="en-US" altLang="zh-CN" dirty="0">
                <a:hlinkClick r:id="rId3"/>
              </a:rPr>
              <a:t>https://rocketmq.apache.org/</a:t>
            </a:r>
            <a:endParaRPr lang="en-US" altLang="zh-CN" dirty="0"/>
          </a:p>
          <a:p>
            <a:pPr>
              <a:buFont typeface="Wingdings" panose="05000000000000000000" pitchFamily="2" charset="2"/>
              <a:buChar char="l"/>
            </a:pPr>
            <a:r>
              <a:rPr lang="zh-CN" altLang="en-US" dirty="0"/>
              <a:t>安装：解压缩</a:t>
            </a:r>
            <a:endParaRPr lang="en-US" altLang="zh-CN" dirty="0"/>
          </a:p>
          <a:p>
            <a:pPr marL="645750" lvl="1" indent="-285750">
              <a:buFont typeface="Wingdings" panose="05000000000000000000" pitchFamily="2" charset="2"/>
              <a:buChar char="u"/>
            </a:pPr>
            <a:r>
              <a:rPr lang="zh-CN" altLang="en-US" dirty="0"/>
              <a:t>默认服务端口：</a:t>
            </a:r>
            <a:r>
              <a:rPr lang="en-US" altLang="zh-CN" dirty="0"/>
              <a:t>9876</a:t>
            </a:r>
          </a:p>
          <a:p>
            <a:pPr>
              <a:buFont typeface="Wingdings" panose="05000000000000000000" pitchFamily="2" charset="2"/>
              <a:buChar char="l"/>
            </a:pPr>
            <a:r>
              <a:rPr lang="zh-CN" altLang="en-US" dirty="0"/>
              <a:t>环境变量配置</a:t>
            </a:r>
            <a:endParaRPr lang="en-US" altLang="zh-CN" dirty="0"/>
          </a:p>
          <a:p>
            <a:pPr lvl="1">
              <a:buFont typeface="Wingdings" panose="05000000000000000000" pitchFamily="2" charset="2"/>
              <a:buChar char="u"/>
            </a:pPr>
            <a:r>
              <a:rPr lang="en-US" altLang="zh-CN" dirty="0"/>
              <a:t>ROCKETMQ_HOME</a:t>
            </a:r>
          </a:p>
          <a:p>
            <a:pPr lvl="1">
              <a:buFont typeface="Wingdings" panose="05000000000000000000" pitchFamily="2" charset="2"/>
              <a:buChar char="u"/>
            </a:pPr>
            <a:r>
              <a:rPr lang="en-US" altLang="zh-CN" dirty="0"/>
              <a:t>PATH</a:t>
            </a:r>
          </a:p>
          <a:p>
            <a:pPr lvl="1">
              <a:buFont typeface="Wingdings" panose="05000000000000000000" pitchFamily="2" charset="2"/>
              <a:buChar char="u"/>
            </a:pPr>
            <a:r>
              <a:rPr lang="en-US" altLang="zh-CN" dirty="0"/>
              <a:t>NAMESRV_ADDR </a:t>
            </a:r>
            <a:r>
              <a:rPr lang="zh-CN" altLang="en-US" dirty="0"/>
              <a:t>（建议）： </a:t>
            </a:r>
            <a:r>
              <a:rPr lang="en-US" altLang="zh-CN" dirty="0"/>
              <a:t>127.0.0.1:9876</a:t>
            </a:r>
          </a:p>
          <a:p>
            <a:pPr>
              <a:buFont typeface="Wingdings" panose="05000000000000000000" pitchFamily="2" charset="2"/>
              <a:buChar char="l"/>
            </a:pPr>
            <a:endParaRPr lang="en-US" altLang="zh-CN" dirty="0"/>
          </a:p>
        </p:txBody>
      </p:sp>
    </p:spTree>
    <p:extLst>
      <p:ext uri="{BB962C8B-B14F-4D97-AF65-F5344CB8AC3E}">
        <p14:creationId xmlns:p14="http://schemas.microsoft.com/office/powerpoint/2010/main" val="20723729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命名服务器与</a:t>
            </a:r>
            <a:r>
              <a:rPr lang="en-US" altLang="zh-CN" dirty="0"/>
              <a:t>broker</a:t>
            </a:r>
            <a:endParaRPr lang="en-US" altLang="zh-CN" sz="2000" dirty="0"/>
          </a:p>
        </p:txBody>
      </p:sp>
      <p:grpSp>
        <p:nvGrpSpPr>
          <p:cNvPr id="24" name="组合 23"/>
          <p:cNvGrpSpPr/>
          <p:nvPr/>
        </p:nvGrpSpPr>
        <p:grpSpPr>
          <a:xfrm>
            <a:off x="5142068" y="5691782"/>
            <a:ext cx="2387459" cy="697633"/>
            <a:chOff x="5142068" y="5691782"/>
            <a:chExt cx="2387459" cy="697633"/>
          </a:xfrm>
        </p:grpSpPr>
        <p:sp>
          <p:nvSpPr>
            <p:cNvPr id="10" name="文本框 9"/>
            <p:cNvSpPr txBox="1"/>
            <p:nvPr/>
          </p:nvSpPr>
          <p:spPr>
            <a:xfrm>
              <a:off x="5554306" y="6081638"/>
              <a:ext cx="1975221"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业务服务器（</a:t>
              </a:r>
              <a:r>
                <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broker</a:t>
              </a: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pic>
          <p:nvPicPr>
            <p:cNvPr id="11" name="图片 10"/>
            <p:cNvPicPr>
              <a:picLocks noChangeAspect="1"/>
            </p:cNvPicPr>
            <p:nvPr/>
          </p:nvPicPr>
          <p:blipFill>
            <a:blip r:embed="rId3"/>
            <a:stretch>
              <a:fillRect/>
            </a:stretch>
          </p:blipFill>
          <p:spPr>
            <a:xfrm>
              <a:off x="5142068" y="5691782"/>
              <a:ext cx="412238" cy="697633"/>
            </a:xfrm>
            <a:prstGeom prst="rect">
              <a:avLst/>
            </a:prstGeom>
          </p:spPr>
        </p:pic>
      </p:grpSp>
      <p:sp>
        <p:nvSpPr>
          <p:cNvPr id="13" name="文本框 12"/>
          <p:cNvSpPr txBox="1"/>
          <p:nvPr/>
        </p:nvSpPr>
        <p:spPr>
          <a:xfrm>
            <a:off x="4485278" y="4052599"/>
            <a:ext cx="2470548"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命名服务器（</a:t>
            </a:r>
            <a:r>
              <a:rPr lang="en-US" altLang="zh-CN" sz="1400" dirty="0" err="1">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NameServer</a:t>
            </a: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pic>
        <p:nvPicPr>
          <p:cNvPr id="14" name="图片 13"/>
          <p:cNvPicPr>
            <a:picLocks noChangeAspect="1"/>
          </p:cNvPicPr>
          <p:nvPr/>
        </p:nvPicPr>
        <p:blipFill>
          <a:blip r:embed="rId3"/>
          <a:stretch>
            <a:fillRect/>
          </a:stretch>
        </p:blipFill>
        <p:spPr>
          <a:xfrm>
            <a:off x="5121742" y="2923546"/>
            <a:ext cx="598810" cy="1013371"/>
          </a:xfrm>
          <a:prstGeom prst="rect">
            <a:avLst/>
          </a:prstGeom>
        </p:spPr>
      </p:pic>
      <p:grpSp>
        <p:nvGrpSpPr>
          <p:cNvPr id="3" name="组合 2"/>
          <p:cNvGrpSpPr/>
          <p:nvPr/>
        </p:nvGrpSpPr>
        <p:grpSpPr>
          <a:xfrm>
            <a:off x="1468849" y="2744744"/>
            <a:ext cx="1018256" cy="1366817"/>
            <a:chOff x="2034235" y="2962677"/>
            <a:chExt cx="1018256" cy="1366817"/>
          </a:xfrm>
        </p:grpSpPr>
        <p:pic>
          <p:nvPicPr>
            <p:cNvPr id="16" name="图片 15"/>
            <p:cNvPicPr>
              <a:picLocks noChangeAspect="1"/>
            </p:cNvPicPr>
            <p:nvPr/>
          </p:nvPicPr>
          <p:blipFill>
            <a:blip r:embed="rId4"/>
            <a:stretch>
              <a:fillRect/>
            </a:stretch>
          </p:blipFill>
          <p:spPr>
            <a:xfrm flipH="1">
              <a:off x="2189250" y="2962677"/>
              <a:ext cx="688645" cy="849627"/>
            </a:xfrm>
            <a:prstGeom prst="rect">
              <a:avLst/>
            </a:prstGeom>
          </p:spPr>
        </p:pic>
        <p:sp>
          <p:nvSpPr>
            <p:cNvPr id="17" name="文本占位符 3">
              <a:extLst>
                <a:ext uri="{FF2B5EF4-FFF2-40B4-BE49-F238E27FC236}">
                  <a16:creationId xmlns:a16="http://schemas.microsoft.com/office/drawing/2014/main" id="{6CF94E84-6F22-C942-A1D4-BA6A5DBD17DC}"/>
                </a:ext>
              </a:extLst>
            </p:cNvPr>
            <p:cNvSpPr txBox="1">
              <a:spLocks/>
            </p:cNvSpPr>
            <p:nvPr/>
          </p:nvSpPr>
          <p:spPr>
            <a:xfrm>
              <a:off x="2034235" y="3812304"/>
              <a:ext cx="1018256"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lgn="ctr"/>
              <a:r>
                <a:rPr kumimoji="1" lang="zh-CN" altLang="en-US" dirty="0">
                  <a:solidFill>
                    <a:srgbClr val="595959"/>
                  </a:solidFill>
                  <a:latin typeface="Consolas" panose="020B0609020204030204" pitchFamily="49" charset="0"/>
                  <a:sym typeface="Consolas" panose="020B0609020204030204" pitchFamily="49" charset="0"/>
                </a:rPr>
                <a:t>生产者</a:t>
              </a:r>
            </a:p>
          </p:txBody>
        </p:sp>
      </p:grpSp>
      <p:grpSp>
        <p:nvGrpSpPr>
          <p:cNvPr id="2" name="组合 1"/>
          <p:cNvGrpSpPr/>
          <p:nvPr/>
        </p:nvGrpSpPr>
        <p:grpSpPr>
          <a:xfrm>
            <a:off x="8360639" y="2746822"/>
            <a:ext cx="1018256" cy="1366817"/>
            <a:chOff x="3811269" y="2962677"/>
            <a:chExt cx="1018256" cy="1366817"/>
          </a:xfrm>
        </p:grpSpPr>
        <p:pic>
          <p:nvPicPr>
            <p:cNvPr id="18" name="图片 17"/>
            <p:cNvPicPr>
              <a:picLocks noChangeAspect="1"/>
            </p:cNvPicPr>
            <p:nvPr/>
          </p:nvPicPr>
          <p:blipFill>
            <a:blip r:embed="rId4"/>
            <a:stretch>
              <a:fillRect/>
            </a:stretch>
          </p:blipFill>
          <p:spPr>
            <a:xfrm>
              <a:off x="4017084" y="2962677"/>
              <a:ext cx="688645" cy="849627"/>
            </a:xfrm>
            <a:prstGeom prst="rect">
              <a:avLst/>
            </a:prstGeom>
          </p:spPr>
        </p:pic>
        <p:sp>
          <p:nvSpPr>
            <p:cNvPr id="19" name="文本占位符 3">
              <a:extLst>
                <a:ext uri="{FF2B5EF4-FFF2-40B4-BE49-F238E27FC236}">
                  <a16:creationId xmlns:a16="http://schemas.microsoft.com/office/drawing/2014/main" id="{6CF94E84-6F22-C942-A1D4-BA6A5DBD17DC}"/>
                </a:ext>
              </a:extLst>
            </p:cNvPr>
            <p:cNvSpPr txBox="1">
              <a:spLocks/>
            </p:cNvSpPr>
            <p:nvPr/>
          </p:nvSpPr>
          <p:spPr>
            <a:xfrm>
              <a:off x="3811269" y="3812304"/>
              <a:ext cx="1018256"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lgn="ctr"/>
              <a:r>
                <a:rPr kumimoji="1" lang="zh-CN" altLang="en-US" dirty="0">
                  <a:solidFill>
                    <a:srgbClr val="595959"/>
                  </a:solidFill>
                  <a:latin typeface="Consolas" panose="020B0609020204030204" pitchFamily="49" charset="0"/>
                  <a:sym typeface="Consolas" panose="020B0609020204030204" pitchFamily="49" charset="0"/>
                </a:rPr>
                <a:t>消费者</a:t>
              </a:r>
            </a:p>
          </p:txBody>
        </p:sp>
      </p:grpSp>
      <p:grpSp>
        <p:nvGrpSpPr>
          <p:cNvPr id="25" name="组合 24"/>
          <p:cNvGrpSpPr/>
          <p:nvPr/>
        </p:nvGrpSpPr>
        <p:grpSpPr>
          <a:xfrm>
            <a:off x="2450132" y="5089384"/>
            <a:ext cx="2490051" cy="697633"/>
            <a:chOff x="2450132" y="5254574"/>
            <a:chExt cx="2490051" cy="697633"/>
          </a:xfrm>
        </p:grpSpPr>
        <p:sp>
          <p:nvSpPr>
            <p:cNvPr id="20" name="文本框 19"/>
            <p:cNvSpPr txBox="1"/>
            <p:nvPr/>
          </p:nvSpPr>
          <p:spPr>
            <a:xfrm>
              <a:off x="2862370" y="5644430"/>
              <a:ext cx="2077813"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业务服务器（</a:t>
              </a:r>
              <a:r>
                <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broker1</a:t>
              </a: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pic>
          <p:nvPicPr>
            <p:cNvPr id="21" name="图片 20"/>
            <p:cNvPicPr>
              <a:picLocks noChangeAspect="1"/>
            </p:cNvPicPr>
            <p:nvPr/>
          </p:nvPicPr>
          <p:blipFill>
            <a:blip r:embed="rId3"/>
            <a:stretch>
              <a:fillRect/>
            </a:stretch>
          </p:blipFill>
          <p:spPr>
            <a:xfrm>
              <a:off x="2450132" y="5254574"/>
              <a:ext cx="412238" cy="697633"/>
            </a:xfrm>
            <a:prstGeom prst="rect">
              <a:avLst/>
            </a:prstGeom>
          </p:spPr>
        </p:pic>
      </p:grpSp>
      <p:grpSp>
        <p:nvGrpSpPr>
          <p:cNvPr id="4" name="组合 3"/>
          <p:cNvGrpSpPr/>
          <p:nvPr/>
        </p:nvGrpSpPr>
        <p:grpSpPr>
          <a:xfrm>
            <a:off x="7838495" y="5089384"/>
            <a:ext cx="2490051" cy="697633"/>
            <a:chOff x="7838495" y="5089384"/>
            <a:chExt cx="2490051" cy="697633"/>
          </a:xfrm>
        </p:grpSpPr>
        <p:sp>
          <p:nvSpPr>
            <p:cNvPr id="22" name="文本框 21"/>
            <p:cNvSpPr txBox="1"/>
            <p:nvPr/>
          </p:nvSpPr>
          <p:spPr>
            <a:xfrm>
              <a:off x="8250733" y="5479240"/>
              <a:ext cx="2077813" cy="307777"/>
            </a:xfrm>
            <a:prstGeom prst="rect">
              <a:avLst/>
            </a:prstGeom>
            <a:noFill/>
          </p:spPr>
          <p:txBody>
            <a:bodyPr wrap="none" rtlCol="0">
              <a:spAutoFit/>
            </a:bodyPr>
            <a:lstStyle/>
            <a:p>
              <a:pPr fontAlgn="auto">
                <a:spcBef>
                  <a:spcPts val="0"/>
                </a:spcBef>
                <a:spcAft>
                  <a:spcPts val="0"/>
                </a:spcAft>
              </a:pP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业务服务器（</a:t>
              </a:r>
              <a:r>
                <a:rPr lang="en-US" altLang="zh-CN"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broker2</a:t>
              </a:r>
              <a:r>
                <a:rPr lang="zh-CN" altLang="en-US" sz="14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p>
          </p:txBody>
        </p:sp>
        <p:pic>
          <p:nvPicPr>
            <p:cNvPr id="23" name="图片 22"/>
            <p:cNvPicPr>
              <a:picLocks noChangeAspect="1"/>
            </p:cNvPicPr>
            <p:nvPr/>
          </p:nvPicPr>
          <p:blipFill>
            <a:blip r:embed="rId3"/>
            <a:stretch>
              <a:fillRect/>
            </a:stretch>
          </p:blipFill>
          <p:spPr>
            <a:xfrm>
              <a:off x="7838495" y="5089384"/>
              <a:ext cx="412238" cy="697633"/>
            </a:xfrm>
            <a:prstGeom prst="rect">
              <a:avLst/>
            </a:prstGeom>
          </p:spPr>
        </p:pic>
      </p:grpSp>
      <p:cxnSp>
        <p:nvCxnSpPr>
          <p:cNvPr id="27" name="直接箭头连接符 26"/>
          <p:cNvCxnSpPr/>
          <p:nvPr/>
        </p:nvCxnSpPr>
        <p:spPr>
          <a:xfrm>
            <a:off x="2656251" y="3629140"/>
            <a:ext cx="2342469" cy="194870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5855013" y="3629140"/>
            <a:ext cx="2342469" cy="194870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481655" y="3774768"/>
            <a:ext cx="194093" cy="118642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2716687" y="3299143"/>
            <a:ext cx="4930389" cy="1930422"/>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8151960" y="3774768"/>
            <a:ext cx="194093" cy="118642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3155161" y="3298419"/>
            <a:ext cx="4930389" cy="1930422"/>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2481655" y="3299143"/>
            <a:ext cx="2517065"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5829013" y="3299143"/>
            <a:ext cx="2517065"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5348187" y="4052599"/>
            <a:ext cx="0" cy="131188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2976880" y="3936917"/>
            <a:ext cx="2021840" cy="102427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flipV="1">
            <a:off x="5794719" y="3936917"/>
            <a:ext cx="2021840" cy="102427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855013" y="2326640"/>
            <a:ext cx="926787" cy="822960"/>
          </a:xfrm>
          <a:prstGeom prst="rect">
            <a:avLst/>
          </a:prstGeom>
          <a:noFill/>
          <a:ln>
            <a:solidFill>
              <a:srgbClr val="4950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49504F"/>
                </a:solidFill>
              </a:rPr>
              <a:t>broker</a:t>
            </a:r>
          </a:p>
          <a:p>
            <a:r>
              <a:rPr lang="en-US" altLang="zh-CN" dirty="0">
                <a:solidFill>
                  <a:srgbClr val="49504F"/>
                </a:solidFill>
              </a:rPr>
              <a:t>broker1</a:t>
            </a:r>
          </a:p>
          <a:p>
            <a:r>
              <a:rPr lang="en-US" altLang="zh-CN" dirty="0">
                <a:solidFill>
                  <a:srgbClr val="49504F"/>
                </a:solidFill>
              </a:rPr>
              <a:t>broker2</a:t>
            </a:r>
            <a:endParaRPr lang="zh-CN" altLang="en-US" dirty="0">
              <a:solidFill>
                <a:srgbClr val="49504F"/>
              </a:solidFill>
            </a:endParaRPr>
          </a:p>
        </p:txBody>
      </p:sp>
    </p:spTree>
    <p:extLst>
      <p:ext uri="{BB962C8B-B14F-4D97-AF65-F5344CB8AC3E}">
        <p14:creationId xmlns:p14="http://schemas.microsoft.com/office/powerpoint/2010/main" val="324738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par>
                                <p:cTn id="21" presetID="22" presetClass="entr" presetSubtype="1"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repeatCount="5000" fill="hold" nodeType="clickEffect">
                                  <p:stCondLst>
                                    <p:cond delay="0"/>
                                  </p:stCondLst>
                                  <p:childTnLst>
                                    <p:animEffect transition="out" filter="fade">
                                      <p:cBhvr>
                                        <p:cTn id="27" dur="1000" tmFilter="0, 0; .2, .5; .8, .5; 1, 0"/>
                                        <p:tgtEl>
                                          <p:spTgt spid="24"/>
                                        </p:tgtEl>
                                      </p:cBhvr>
                                    </p:animEffect>
                                    <p:animScale>
                                      <p:cBhvr>
                                        <p:cTn id="28" dur="500" autoRev="1" fill="hold"/>
                                        <p:tgtEl>
                                          <p:spTgt spid="24"/>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up)">
                                      <p:cBhvr>
                                        <p:cTn id="41" dur="500"/>
                                        <p:tgtEl>
                                          <p:spTgt spid="30"/>
                                        </p:tgtEl>
                                      </p:cBhvr>
                                    </p:animEffect>
                                  </p:childTnLst>
                                </p:cTn>
                              </p:par>
                              <p:par>
                                <p:cTn id="42" presetID="22" presetClass="entr" presetSubtype="1"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22" presetClass="entr" presetSubtype="1"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par>
                                <p:cTn id="48" presetID="22"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7"/>
                                        </p:tgtEl>
                                      </p:cBhvr>
                                    </p:animEffect>
                                    <p:set>
                                      <p:cBhvr>
                                        <p:cTn id="55" dur="1" fill="hold">
                                          <p:stCondLst>
                                            <p:cond delay="499"/>
                                          </p:stCondLst>
                                        </p:cTn>
                                        <p:tgtEl>
                                          <p:spTgt spid="2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9"/>
                                        </p:tgtEl>
                                      </p:cBhvr>
                                    </p:animEffect>
                                    <p:set>
                                      <p:cBhvr>
                                        <p:cTn id="58" dur="1" fill="hold">
                                          <p:stCondLst>
                                            <p:cond delay="499"/>
                                          </p:stCondLst>
                                        </p:cTn>
                                        <p:tgtEl>
                                          <p:spTgt spid="2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0"/>
                                        </p:tgtEl>
                                      </p:cBhvr>
                                    </p:animEffect>
                                    <p:set>
                                      <p:cBhvr>
                                        <p:cTn id="61" dur="1" fill="hold">
                                          <p:stCondLst>
                                            <p:cond delay="499"/>
                                          </p:stCondLst>
                                        </p:cTn>
                                        <p:tgtEl>
                                          <p:spTgt spid="3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34"/>
                                        </p:tgtEl>
                                      </p:cBhvr>
                                    </p:animEffect>
                                    <p:set>
                                      <p:cBhvr>
                                        <p:cTn id="64" dur="1" fill="hold">
                                          <p:stCondLst>
                                            <p:cond delay="499"/>
                                          </p:stCondLst>
                                        </p:cTn>
                                        <p:tgtEl>
                                          <p:spTgt spid="3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5"/>
                                        </p:tgtEl>
                                      </p:cBhvr>
                                    </p:animEffect>
                                    <p:set>
                                      <p:cBhvr>
                                        <p:cTn id="67" dur="1" fill="hold">
                                          <p:stCondLst>
                                            <p:cond delay="499"/>
                                          </p:stCondLst>
                                        </p:cTn>
                                        <p:tgtEl>
                                          <p:spTgt spid="35"/>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2"/>
                                        </p:tgtEl>
                                      </p:cBhvr>
                                    </p:animEffect>
                                    <p:set>
                                      <p:cBhvr>
                                        <p:cTn id="70" dur="1" fill="hold">
                                          <p:stCondLst>
                                            <p:cond delay="499"/>
                                          </p:stCondLst>
                                        </p:cTn>
                                        <p:tgtEl>
                                          <p:spTgt spid="3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p:cTn id="75" dur="500" fill="hold"/>
                                        <p:tgtEl>
                                          <p:spTgt spid="14"/>
                                        </p:tgtEl>
                                        <p:attrNameLst>
                                          <p:attrName>ppt_w</p:attrName>
                                        </p:attrNameLst>
                                      </p:cBhvr>
                                      <p:tavLst>
                                        <p:tav tm="0">
                                          <p:val>
                                            <p:fltVal val="0"/>
                                          </p:val>
                                        </p:tav>
                                        <p:tav tm="100000">
                                          <p:val>
                                            <p:strVal val="#ppt_w"/>
                                          </p:val>
                                        </p:tav>
                                      </p:tavLst>
                                    </p:anim>
                                    <p:anim calcmode="lin" valueType="num">
                                      <p:cBhvr>
                                        <p:cTn id="76" dur="500" fill="hold"/>
                                        <p:tgtEl>
                                          <p:spTgt spid="14"/>
                                        </p:tgtEl>
                                        <p:attrNameLst>
                                          <p:attrName>ppt_h</p:attrName>
                                        </p:attrNameLst>
                                      </p:cBhvr>
                                      <p:tavLst>
                                        <p:tav tm="0">
                                          <p:val>
                                            <p:fltVal val="0"/>
                                          </p:val>
                                        </p:tav>
                                        <p:tav tm="100000">
                                          <p:val>
                                            <p:strVal val="#ppt_h"/>
                                          </p:val>
                                        </p:tav>
                                      </p:tavLst>
                                    </p:anim>
                                    <p:animEffect transition="in" filter="fade">
                                      <p:cBhvr>
                                        <p:cTn id="77" dur="500"/>
                                        <p:tgtEl>
                                          <p:spTgt spid="14"/>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 calcmode="lin" valueType="num">
                                      <p:cBhvr>
                                        <p:cTn id="80" dur="500" fill="hold"/>
                                        <p:tgtEl>
                                          <p:spTgt spid="13"/>
                                        </p:tgtEl>
                                        <p:attrNameLst>
                                          <p:attrName>ppt_w</p:attrName>
                                        </p:attrNameLst>
                                      </p:cBhvr>
                                      <p:tavLst>
                                        <p:tav tm="0">
                                          <p:val>
                                            <p:fltVal val="0"/>
                                          </p:val>
                                        </p:tav>
                                        <p:tav tm="100000">
                                          <p:val>
                                            <p:strVal val="#ppt_w"/>
                                          </p:val>
                                        </p:tav>
                                      </p:tavLst>
                                    </p:anim>
                                    <p:anim calcmode="lin" valueType="num">
                                      <p:cBhvr>
                                        <p:cTn id="81" dur="500" fill="hold"/>
                                        <p:tgtEl>
                                          <p:spTgt spid="13"/>
                                        </p:tgtEl>
                                        <p:attrNameLst>
                                          <p:attrName>ppt_h</p:attrName>
                                        </p:attrNameLst>
                                      </p:cBhvr>
                                      <p:tavLst>
                                        <p:tav tm="0">
                                          <p:val>
                                            <p:fltVal val="0"/>
                                          </p:val>
                                        </p:tav>
                                        <p:tav tm="100000">
                                          <p:val>
                                            <p:strVal val="#ppt_h"/>
                                          </p:val>
                                        </p:tav>
                                      </p:tavLst>
                                    </p:anim>
                                    <p:animEffect transition="in" filter="fade">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down)">
                                      <p:cBhvr>
                                        <p:cTn id="87" dur="500"/>
                                        <p:tgtEl>
                                          <p:spTgt spid="40"/>
                                        </p:tgtEl>
                                      </p:cBhvr>
                                    </p:animEffect>
                                  </p:childTnLst>
                                </p:cTn>
                              </p:par>
                              <p:par>
                                <p:cTn id="88" presetID="22" presetClass="entr" presetSubtype="4" fill="hold" nodeType="with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wipe(down)">
                                      <p:cBhvr>
                                        <p:cTn id="90" dur="500"/>
                                        <p:tgtEl>
                                          <p:spTgt spid="43"/>
                                        </p:tgtEl>
                                      </p:cBhvr>
                                    </p:animEffect>
                                  </p:childTnLst>
                                </p:cTn>
                              </p:par>
                              <p:par>
                                <p:cTn id="91" presetID="22" presetClass="entr" presetSubtype="4"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down)">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up)">
                                      <p:cBhvr>
                                        <p:cTn id="98" dur="500"/>
                                        <p:tgtEl>
                                          <p:spTgt spid="4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wipe(left)">
                                      <p:cBhvr>
                                        <p:cTn id="103" dur="500"/>
                                        <p:tgtEl>
                                          <p:spTgt spid="36"/>
                                        </p:tgtEl>
                                      </p:cBhvr>
                                    </p:animEffect>
                                  </p:childTnLst>
                                </p:cTn>
                              </p:par>
                              <p:par>
                                <p:cTn id="104" presetID="22" presetClass="entr" presetSubtype="2" fill="hold"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wipe(right)">
                                      <p:cBhvr>
                                        <p:cTn id="10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4"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启动命名服务器</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启动</a:t>
            </a:r>
            <a:r>
              <a:rPr lang="en-US" altLang="zh-CN" dirty="0"/>
              <a:t>broker</a:t>
            </a: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err="1">
                <a:latin typeface="Consolas" panose="020B0609020204030204" pitchFamily="49" charset="0"/>
              </a:rPr>
              <a:t>mqnamesrv</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err="1">
                <a:latin typeface="Consolas" panose="020B0609020204030204" pitchFamily="49" charset="0"/>
              </a:rPr>
              <a:t>mqbroker</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157127978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RocketMQ</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服务器功能测试：生产者</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服务器功能测试：消费者</a:t>
            </a: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tools </a:t>
            </a:r>
            <a:r>
              <a:rPr lang="en-US" altLang="zh-CN" sz="1600" dirty="0" err="1">
                <a:latin typeface="Consolas" panose="020B0609020204030204" pitchFamily="49" charset="0"/>
              </a:rPr>
              <a:t>org.apache.rocketmq.example.quickstart.Producer</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05876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tools </a:t>
            </a:r>
            <a:r>
              <a:rPr lang="en-US" altLang="zh-CN" sz="1600" dirty="0" err="1">
                <a:latin typeface="Consolas" panose="020B0609020204030204" pitchFamily="49" charset="0"/>
              </a:rPr>
              <a:t>org.apache.rocketmq.example.quickstart.Consumer</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599041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常用计量单位</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latin typeface="Consolas" panose="020B0609020204030204" pitchFamily="49" charset="0"/>
              </a:rPr>
              <a:t>SpringBoot</a:t>
            </a:r>
            <a:r>
              <a:rPr lang="zh-CN" altLang="en-US" dirty="0">
                <a:latin typeface="Consolas" panose="020B0609020204030204" pitchFamily="49" charset="0"/>
              </a:rPr>
              <a:t>支持</a:t>
            </a:r>
            <a:r>
              <a:rPr lang="en-US" altLang="zh-CN" dirty="0">
                <a:latin typeface="Consolas" panose="020B0609020204030204" pitchFamily="49" charset="0"/>
              </a:rPr>
              <a:t>JDK8</a:t>
            </a:r>
            <a:r>
              <a:rPr lang="zh-CN" altLang="en-US" dirty="0">
                <a:latin typeface="Consolas" panose="020B0609020204030204" pitchFamily="49" charset="0"/>
              </a:rPr>
              <a:t>提供的时间与空间计量单位</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ipAddress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int </a:t>
            </a:r>
            <a:r>
              <a:rPr lang="zh-CN" altLang="zh-CN" sz="1400" dirty="0">
                <a:solidFill>
                  <a:srgbClr val="871094"/>
                </a:solidFill>
                <a:latin typeface="Consolas" panose="020B0609020204030204" pitchFamily="49" charset="0"/>
              </a:rPr>
              <a:t>port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long </a:t>
            </a:r>
            <a:r>
              <a:rPr lang="zh-CN" altLang="zh-CN" sz="1400" dirty="0">
                <a:solidFill>
                  <a:srgbClr val="871094"/>
                </a:solidFill>
                <a:latin typeface="Consolas" panose="020B0609020204030204" pitchFamily="49" charset="0"/>
              </a:rPr>
              <a:t>timeout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@DurationUnit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ChronoUnit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MINUTES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Duration </a:t>
            </a:r>
            <a:r>
              <a:rPr lang="zh-CN" altLang="zh-CN" sz="1400" dirty="0">
                <a:solidFill>
                  <a:srgbClr val="871094"/>
                </a:solidFill>
                <a:latin typeface="Consolas" panose="020B0609020204030204" pitchFamily="49" charset="0"/>
              </a:rPr>
              <a:t>serverTimeOut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@DataSizeUnit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DataUnit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MEGABYTES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DataSize </a:t>
            </a:r>
            <a:r>
              <a:rPr lang="zh-CN" altLang="zh-CN" sz="1400" dirty="0">
                <a:solidFill>
                  <a:srgbClr val="871094"/>
                </a:solidFill>
                <a:latin typeface="Consolas" panose="020B0609020204030204" pitchFamily="49" charset="0"/>
              </a:rPr>
              <a:t>dataSize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31128841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RocketMQ</a:t>
            </a:r>
            <a:r>
              <a:rPr lang="zh-CN" altLang="en-US" sz="1600" dirty="0">
                <a:solidFill>
                  <a:srgbClr val="080808"/>
                </a:solidFill>
                <a:latin typeface="Consolas" panose="020B0609020204030204" pitchFamily="49" charset="0"/>
              </a:rPr>
              <a:t>下载与安装（环境变量配置）</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rPr>
              <a:t>命名服务器启动（控制台）</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broker</a:t>
            </a:r>
            <a:r>
              <a:rPr lang="zh-CN" altLang="en-US" sz="1600" dirty="0">
                <a:solidFill>
                  <a:srgbClr val="080808"/>
                </a:solidFill>
                <a:latin typeface="Consolas" panose="020B0609020204030204" pitchFamily="49" charset="0"/>
              </a:rPr>
              <a:t>服务启动（控制台）</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rPr>
              <a:t>消息生产消费测试</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307921540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err="1"/>
              <a:t>RocketMQ</a:t>
            </a:r>
            <a:r>
              <a:rPr lang="zh-CN" altLang="en-US" dirty="0"/>
              <a:t>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&gt;org.apache.rocketmq&lt;/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&gt;rocketmq-spring-boot-starter&lt;/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&gt;2.2.1&lt;/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5459641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RocketMQ</a:t>
            </a:r>
            <a:r>
              <a:rPr lang="en-US" altLang="zh-CN" dirty="0"/>
              <a:t> </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rocketmq</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name-server</a:t>
            </a:r>
            <a:r>
              <a:rPr lang="zh-CN" altLang="zh-CN" sz="1400" dirty="0">
                <a:solidFill>
                  <a:srgbClr val="080808"/>
                </a:solidFill>
                <a:latin typeface="Consolas" panose="020B0609020204030204" pitchFamily="49" charset="0"/>
              </a:rPr>
              <a:t>: localhost:9876</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producer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group</a:t>
            </a:r>
            <a:r>
              <a:rPr lang="zh-CN" altLang="zh-CN" sz="1400" dirty="0">
                <a:solidFill>
                  <a:srgbClr val="080808"/>
                </a:solidFill>
                <a:latin typeface="Consolas" panose="020B0609020204030204" pitchFamily="49" charset="0"/>
              </a:rPr>
              <a:t>: group_rocketmq</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4921416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生产消息</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MessageServiceRocketmqImpl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.convertAndSend(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"order_sm_id"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3088813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生产异步消息</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MessageServiceRocketmqImpl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SendCallback callback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new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SendCallback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onSuccess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SendResult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sendResult)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"消息发送成功"</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onException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Throwable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throwable)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"消息发送失败！！！！！！！！！！！"</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"使用Rabbitmq将待发送短信的订单纳入处理队列，id："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rocketMQTemplate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.asyncSend(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"order_sm_id"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callback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69513380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64194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@RocketMQMessageListener</a:t>
            </a:r>
            <a:r>
              <a:rPr lang="zh-CN" altLang="zh-CN" sz="1400" dirty="0">
                <a:solidFill>
                  <a:srgbClr val="080808"/>
                </a:solidFill>
                <a:latin typeface="Consolas" panose="020B0609020204030204" pitchFamily="49" charset="0"/>
              </a:rPr>
              <a:t>(topic=</a:t>
            </a:r>
            <a:r>
              <a:rPr lang="zh-CN" altLang="zh-CN" sz="1400" dirty="0">
                <a:solidFill>
                  <a:srgbClr val="067D17"/>
                </a:solidFill>
                <a:latin typeface="Consolas" panose="020B0609020204030204" pitchFamily="49" charset="0"/>
              </a:rPr>
              <a:t>"order_sm_id"</a:t>
            </a:r>
            <a:r>
              <a:rPr lang="zh-CN" altLang="zh-CN" sz="1400" dirty="0">
                <a:solidFill>
                  <a:srgbClr val="080808"/>
                </a:solidFill>
                <a:latin typeface="Consolas" panose="020B0609020204030204" pitchFamily="49" charset="0"/>
              </a:rPr>
              <a:t>,consumerGroup = </a:t>
            </a:r>
            <a:r>
              <a:rPr lang="zh-CN" altLang="zh-CN" sz="1400" dirty="0">
                <a:solidFill>
                  <a:srgbClr val="067D17"/>
                </a:solidFill>
                <a:latin typeface="Consolas" panose="020B0609020204030204" pitchFamily="49" charset="0"/>
              </a:rPr>
              <a:t>"group_rocketmq"</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RocketmqMessageListener </a:t>
            </a:r>
            <a:r>
              <a:rPr lang="zh-CN" altLang="zh-CN" sz="1400" dirty="0">
                <a:solidFill>
                  <a:srgbClr val="0033B3"/>
                </a:solidFill>
                <a:latin typeface="Consolas" panose="020B0609020204030204" pitchFamily="49" charset="0"/>
              </a:rPr>
              <a:t>implements </a:t>
            </a:r>
            <a:r>
              <a:rPr lang="zh-CN" altLang="zh-CN" sz="1400" dirty="0">
                <a:solidFill>
                  <a:srgbClr val="000000"/>
                </a:solidFill>
                <a:latin typeface="Consolas" panose="020B0609020204030204" pitchFamily="49" charset="0"/>
              </a:rPr>
              <a:t>RocketMQListener</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&gt;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onMessage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 </a:t>
            </a:r>
            <a:r>
              <a:rPr lang="zh-CN" altLang="zh-CN" sz="1400" dirty="0">
                <a:solidFill>
                  <a:srgbClr val="080808"/>
                </a:solidFill>
                <a:latin typeface="Consolas" panose="020B0609020204030204" pitchFamily="49" charset="0"/>
              </a:rPr>
              <a:t>id)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已完成短信发送业务，</a:t>
            </a:r>
            <a:r>
              <a:rPr lang="zh-CN" altLang="zh-CN" sz="1400" dirty="0">
                <a:solidFill>
                  <a:srgbClr val="067D17"/>
                </a:solidFill>
                <a:latin typeface="Consolas" panose="020B0609020204030204" pitchFamily="49" charset="0"/>
              </a:rPr>
              <a:t>id</a:t>
            </a:r>
            <a:r>
              <a:rPr lang="zh-CN" altLang="zh-CN" sz="1400" dirty="0">
                <a:solidFill>
                  <a:srgbClr val="067D17"/>
                </a:solidFill>
                <a:latin typeface="宋体" panose="02010600030101010101" pitchFamily="2" charset="-122"/>
                <a:ea typeface="宋体" panose="02010600030101010101" pitchFamily="2" charset="-122"/>
              </a:rPr>
              <a:t>：</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+id);</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9606397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RocketMQ</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30242521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下载地址：</a:t>
            </a:r>
            <a:r>
              <a:rPr lang="en-US" altLang="zh-CN" dirty="0">
                <a:hlinkClick r:id="rId3"/>
              </a:rPr>
              <a:t>https://kafka.apache.org/downloads</a:t>
            </a:r>
            <a:endParaRPr lang="en-US" altLang="zh-CN" dirty="0"/>
          </a:p>
          <a:p>
            <a:pPr lvl="1">
              <a:buFont typeface="Wingdings" panose="05000000000000000000" pitchFamily="2" charset="2"/>
              <a:buChar char="u"/>
            </a:pPr>
            <a:r>
              <a:rPr lang="en-US" altLang="zh-CN" dirty="0"/>
              <a:t>windows </a:t>
            </a:r>
            <a:r>
              <a:rPr lang="zh-CN" altLang="en-US" dirty="0"/>
              <a:t>系统下</a:t>
            </a:r>
            <a:r>
              <a:rPr lang="en-US" altLang="zh-CN" dirty="0"/>
              <a:t>3.0.0</a:t>
            </a:r>
            <a:r>
              <a:rPr lang="zh-CN" altLang="en-US" dirty="0"/>
              <a:t>版本存在</a:t>
            </a:r>
            <a:r>
              <a:rPr lang="en-US" altLang="zh-CN" dirty="0"/>
              <a:t>BUG</a:t>
            </a:r>
            <a:r>
              <a:rPr lang="zh-CN" altLang="en-US" dirty="0"/>
              <a:t>，建议使用</a:t>
            </a:r>
            <a:r>
              <a:rPr lang="en-US" altLang="zh-CN" dirty="0"/>
              <a:t>2.X</a:t>
            </a:r>
            <a:r>
              <a:rPr lang="zh-CN" altLang="en-US" dirty="0"/>
              <a:t>版本</a:t>
            </a:r>
            <a:endParaRPr lang="en-US" altLang="zh-CN" dirty="0"/>
          </a:p>
          <a:p>
            <a:pPr>
              <a:buFont typeface="Wingdings" panose="05000000000000000000" pitchFamily="2" charset="2"/>
              <a:buChar char="l"/>
            </a:pPr>
            <a:r>
              <a:rPr lang="zh-CN" altLang="en-US" dirty="0"/>
              <a:t>安装：解压缩</a:t>
            </a:r>
            <a:endParaRPr lang="en-US" altLang="zh-CN" dirty="0"/>
          </a:p>
        </p:txBody>
      </p:sp>
    </p:spTree>
    <p:extLst>
      <p:ext uri="{BB962C8B-B14F-4D97-AF65-F5344CB8AC3E}">
        <p14:creationId xmlns:p14="http://schemas.microsoft.com/office/powerpoint/2010/main" val="118019815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启动</a:t>
            </a:r>
            <a:r>
              <a:rPr lang="en-US" altLang="zh-CN" dirty="0"/>
              <a:t>zookeeper</a:t>
            </a:r>
          </a:p>
          <a:p>
            <a:pPr>
              <a:buFont typeface="Wingdings" panose="05000000000000000000" pitchFamily="2" charset="2"/>
              <a:buChar char="l"/>
            </a:pPr>
            <a:endParaRPr lang="en-US" altLang="zh-CN" sz="2100" dirty="0"/>
          </a:p>
          <a:p>
            <a:pPr lvl="1">
              <a:buFont typeface="Wingdings" panose="05000000000000000000" pitchFamily="2" charset="2"/>
              <a:buChar char="u"/>
            </a:pPr>
            <a:r>
              <a:rPr lang="zh-CN" altLang="en-US" dirty="0"/>
              <a:t>默认端口：</a:t>
            </a:r>
            <a:r>
              <a:rPr lang="en-US" altLang="zh-CN" dirty="0"/>
              <a:t>2181</a:t>
            </a:r>
            <a:endParaRPr lang="en-US" altLang="zh-CN" sz="2000" dirty="0"/>
          </a:p>
          <a:p>
            <a:pPr>
              <a:buFont typeface="Wingdings" panose="05000000000000000000" pitchFamily="2" charset="2"/>
              <a:buChar char="l"/>
            </a:pPr>
            <a:r>
              <a:rPr lang="zh-CN" altLang="en-US" dirty="0"/>
              <a:t>启动</a:t>
            </a:r>
            <a:r>
              <a:rPr lang="en-US" altLang="zh-CN" dirty="0" err="1"/>
              <a:t>kafka</a:t>
            </a:r>
            <a:endParaRPr lang="en-US" altLang="zh-CN" dirty="0"/>
          </a:p>
          <a:p>
            <a:pPr>
              <a:buFont typeface="Wingdings" panose="05000000000000000000" pitchFamily="2" charset="2"/>
              <a:buChar char="l"/>
            </a:pPr>
            <a:endParaRPr lang="en-US" altLang="zh-CN" sz="2100" dirty="0"/>
          </a:p>
          <a:p>
            <a:pPr lvl="1">
              <a:buFont typeface="Wingdings" panose="05000000000000000000" pitchFamily="2" charset="2"/>
              <a:buChar char="u"/>
            </a:pPr>
            <a:r>
              <a:rPr lang="zh-CN" altLang="en-US" dirty="0"/>
              <a:t>默认端口：</a:t>
            </a:r>
            <a:r>
              <a:rPr lang="en-US" altLang="zh-CN" dirty="0"/>
              <a:t>9092</a:t>
            </a:r>
            <a:endParaRPr lang="en-US" altLang="zh-CN" sz="2000" dirty="0"/>
          </a:p>
          <a:p>
            <a:pPr>
              <a:buFont typeface="Wingdings" panose="05000000000000000000" pitchFamily="2" charset="2"/>
              <a:buChar char="l"/>
            </a:pPr>
            <a:endParaRPr lang="en-US" altLang="zh-CN" sz="2000"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zookeeper-server-start.bat ..\..\</a:t>
            </a:r>
            <a:r>
              <a:rPr lang="en-US" altLang="zh-CN" sz="1600" dirty="0" err="1">
                <a:latin typeface="Consolas" panose="020B0609020204030204" pitchFamily="49" charset="0"/>
              </a:rPr>
              <a:t>config</a:t>
            </a:r>
            <a:r>
              <a:rPr lang="en-US" altLang="zh-CN" sz="1600" dirty="0">
                <a:latin typeface="Consolas" panose="020B0609020204030204" pitchFamily="49" charset="0"/>
              </a:rPr>
              <a:t>\</a:t>
            </a:r>
            <a:r>
              <a:rPr lang="en-US" altLang="zh-CN" sz="1600" dirty="0" err="1">
                <a:latin typeface="Consolas" panose="020B0609020204030204" pitchFamily="49" charset="0"/>
              </a:rPr>
              <a:t>zookeeper.properties</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342452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kafka-server-start.bat ..\..\</a:t>
            </a:r>
            <a:r>
              <a:rPr lang="en-US" altLang="zh-CN" sz="1600" dirty="0" err="1">
                <a:latin typeface="Consolas" panose="020B0609020204030204" pitchFamily="49" charset="0"/>
              </a:rPr>
              <a:t>config</a:t>
            </a:r>
            <a:r>
              <a:rPr lang="en-US" altLang="zh-CN" sz="1600" dirty="0">
                <a:latin typeface="Consolas" panose="020B0609020204030204" pitchFamily="49" charset="0"/>
              </a:rPr>
              <a:t>\</a:t>
            </a:r>
            <a:r>
              <a:rPr lang="en-US" altLang="zh-CN" sz="1600" dirty="0" err="1">
                <a:latin typeface="Consolas" panose="020B0609020204030204" pitchFamily="49" charset="0"/>
              </a:rPr>
              <a:t>server.properties</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53670232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创建</a:t>
            </a:r>
            <a:r>
              <a:rPr lang="en-US" altLang="zh-CN" dirty="0"/>
              <a:t>topic</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查看</a:t>
            </a:r>
            <a:r>
              <a:rPr lang="en-US" altLang="zh-CN" dirty="0"/>
              <a:t>topic</a:t>
            </a:r>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删除</a:t>
            </a:r>
            <a:r>
              <a:rPr lang="en-US" altLang="zh-CN" dirty="0"/>
              <a:t>topic</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79143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kafka-topics.bat --create --zookeeper localhost:2181 --replication-factor 1 --partitions 1 --topic </a:t>
            </a:r>
            <a:r>
              <a:rPr lang="en-US" altLang="zh-CN" sz="1600" dirty="0" err="1">
                <a:latin typeface="Consolas" panose="020B0609020204030204" pitchFamily="49" charset="0"/>
              </a:rPr>
              <a:t>itheima</a:t>
            </a:r>
            <a:endParaRPr lang="zh-CN" altLang="zh-CN" sz="1600" dirty="0">
              <a:latin typeface="Consolas" panose="020B0609020204030204" pitchFamily="49"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442020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kafka-topics.bat --delete --zookeeper localhost:2181 --topic </a:t>
            </a:r>
            <a:r>
              <a:rPr lang="en-US" altLang="zh-CN" sz="1600" dirty="0" err="1">
                <a:latin typeface="Consolas" panose="020B0609020204030204" pitchFamily="49" charset="0"/>
              </a:rPr>
              <a:t>itheima</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3466305"/>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kafka-topics.bat --zookeeper 127.0.0.1:2181 --list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464219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常用计量单位</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latin typeface="Consolas" panose="020B0609020204030204" pitchFamily="49" charset="0"/>
              </a:rPr>
              <a:t>JDK8</a:t>
            </a:r>
            <a:r>
              <a:rPr lang="zh-CN" altLang="en-US" dirty="0">
                <a:latin typeface="Consolas" panose="020B0609020204030204" pitchFamily="49" charset="0"/>
              </a:rPr>
              <a:t>支持的时间与空间计量单位</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pic>
        <p:nvPicPr>
          <p:cNvPr id="2" name="图片 1"/>
          <p:cNvPicPr>
            <a:picLocks noChangeAspect="1"/>
          </p:cNvPicPr>
          <p:nvPr/>
        </p:nvPicPr>
        <p:blipFill rotWithShape="1">
          <a:blip r:embed="rId3"/>
          <a:srcRect r="64991"/>
          <a:stretch/>
        </p:blipFill>
        <p:spPr>
          <a:xfrm>
            <a:off x="1159842" y="2435498"/>
            <a:ext cx="2107233" cy="4247619"/>
          </a:xfrm>
          <a:prstGeom prst="rect">
            <a:avLst/>
          </a:prstGeom>
        </p:spPr>
      </p:pic>
      <p:pic>
        <p:nvPicPr>
          <p:cNvPr id="3" name="图片 2"/>
          <p:cNvPicPr>
            <a:picLocks noChangeAspect="1"/>
          </p:cNvPicPr>
          <p:nvPr/>
        </p:nvPicPr>
        <p:blipFill rotWithShape="1">
          <a:blip r:embed="rId4"/>
          <a:srcRect r="64041"/>
          <a:stretch/>
        </p:blipFill>
        <p:spPr>
          <a:xfrm>
            <a:off x="6141250" y="2435498"/>
            <a:ext cx="2164383" cy="1514286"/>
          </a:xfrm>
          <a:prstGeom prst="rect">
            <a:avLst/>
          </a:prstGeom>
        </p:spPr>
      </p:pic>
      <p:pic>
        <p:nvPicPr>
          <p:cNvPr id="10" name="图片 9"/>
          <p:cNvPicPr>
            <a:picLocks noChangeAspect="1"/>
          </p:cNvPicPr>
          <p:nvPr/>
        </p:nvPicPr>
        <p:blipFill rotWithShape="1">
          <a:blip r:embed="rId3"/>
          <a:srcRect l="69279"/>
          <a:stretch/>
        </p:blipFill>
        <p:spPr>
          <a:xfrm>
            <a:off x="3267075" y="2435498"/>
            <a:ext cx="1849134" cy="4247619"/>
          </a:xfrm>
          <a:prstGeom prst="rect">
            <a:avLst/>
          </a:prstGeom>
        </p:spPr>
      </p:pic>
      <p:pic>
        <p:nvPicPr>
          <p:cNvPr id="11" name="图片 10"/>
          <p:cNvPicPr>
            <a:picLocks noChangeAspect="1"/>
          </p:cNvPicPr>
          <p:nvPr/>
        </p:nvPicPr>
        <p:blipFill rotWithShape="1">
          <a:blip r:embed="rId4"/>
          <a:srcRect l="69120"/>
          <a:stretch/>
        </p:blipFill>
        <p:spPr>
          <a:xfrm>
            <a:off x="8238958" y="2435498"/>
            <a:ext cx="1858659" cy="1514286"/>
          </a:xfrm>
          <a:prstGeom prst="rect">
            <a:avLst/>
          </a:prstGeom>
        </p:spPr>
      </p:pic>
      <p:sp>
        <p:nvSpPr>
          <p:cNvPr id="4" name="矩形 3"/>
          <p:cNvSpPr/>
          <p:nvPr/>
        </p:nvSpPr>
        <p:spPr>
          <a:xfrm>
            <a:off x="2279072" y="2013179"/>
            <a:ext cx="1451038" cy="369332"/>
          </a:xfrm>
          <a:prstGeom prst="rect">
            <a:avLst/>
          </a:prstGeom>
        </p:spPr>
        <p:txBody>
          <a:bodyPr wrap="none">
            <a:spAutoFit/>
          </a:bodyPr>
          <a:lstStyle/>
          <a:p>
            <a:r>
              <a:rPr lang="zh-CN" altLang="zh-CN" dirty="0">
                <a:solidFill>
                  <a:srgbClr val="000000"/>
                </a:solidFill>
                <a:latin typeface="Consolas" panose="020B0609020204030204" pitchFamily="49" charset="0"/>
              </a:rPr>
              <a:t>ChronoUnit</a:t>
            </a:r>
            <a:endParaRPr lang="zh-CN" altLang="en-US" dirty="0">
              <a:latin typeface="Consolas" panose="020B0609020204030204" pitchFamily="49" charset="0"/>
            </a:endParaRPr>
          </a:p>
        </p:txBody>
      </p:sp>
      <p:sp>
        <p:nvSpPr>
          <p:cNvPr id="6" name="矩形 5"/>
          <p:cNvSpPr/>
          <p:nvPr/>
        </p:nvSpPr>
        <p:spPr>
          <a:xfrm>
            <a:off x="7544993" y="2013179"/>
            <a:ext cx="1197764" cy="369332"/>
          </a:xfrm>
          <a:prstGeom prst="rect">
            <a:avLst/>
          </a:prstGeom>
        </p:spPr>
        <p:txBody>
          <a:bodyPr wrap="none">
            <a:spAutoFit/>
          </a:bodyPr>
          <a:lstStyle/>
          <a:p>
            <a:r>
              <a:rPr lang="zh-CN" altLang="zh-CN" dirty="0">
                <a:solidFill>
                  <a:srgbClr val="000000"/>
                </a:solidFill>
                <a:latin typeface="Consolas" panose="020B0609020204030204" pitchFamily="49" charset="0"/>
              </a:rPr>
              <a:t>DataUnit</a:t>
            </a:r>
            <a:endParaRPr lang="zh-CN" altLang="en-US" dirty="0">
              <a:latin typeface="Consolas" panose="020B0609020204030204" pitchFamily="49" charset="0"/>
            </a:endParaRPr>
          </a:p>
        </p:txBody>
      </p:sp>
    </p:spTree>
    <p:extLst>
      <p:ext uri="{BB962C8B-B14F-4D97-AF65-F5344CB8AC3E}">
        <p14:creationId xmlns:p14="http://schemas.microsoft.com/office/powerpoint/2010/main" val="35418329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Kafka</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生产者功能测试</a:t>
            </a:r>
            <a:endParaRPr lang="en-US" altLang="zh-CN" dirty="0"/>
          </a:p>
          <a:p>
            <a:pPr>
              <a:buFont typeface="Wingdings" panose="05000000000000000000" pitchFamily="2" charset="2"/>
              <a:buChar char="l"/>
            </a:pPr>
            <a:endParaRPr lang="en-US" altLang="zh-CN" sz="2000" dirty="0"/>
          </a:p>
          <a:p>
            <a:pPr>
              <a:buFont typeface="Wingdings" panose="05000000000000000000" pitchFamily="2" charset="2"/>
              <a:buChar char="l"/>
            </a:pPr>
            <a:r>
              <a:rPr lang="zh-CN" altLang="en-US" dirty="0"/>
              <a:t>消费者功能测试</a:t>
            </a:r>
            <a:endParaRPr lang="en-US" altLang="zh-CN" dirty="0"/>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2149748"/>
            <a:ext cx="9860586" cy="4221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kafka-console-producer.bat --broker-list localhost:9092 --topic </a:t>
            </a:r>
            <a:r>
              <a:rPr lang="en-US" altLang="zh-CN" sz="1600" dirty="0" err="1">
                <a:latin typeface="Consolas" panose="020B0609020204030204" pitchFamily="49" charset="0"/>
              </a:rPr>
              <a:t>itheima</a:t>
            </a:r>
            <a:endParaRPr lang="zh-CN" altLang="zh-CN" sz="1600" dirty="0">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3059905"/>
            <a:ext cx="9860586" cy="83099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600" dirty="0">
                <a:latin typeface="Consolas" panose="020B0609020204030204" pitchFamily="49" charset="0"/>
              </a:rPr>
              <a:t>kafka-console-consumer.bat --bootstrap-server localhost:9092 --topic </a:t>
            </a:r>
            <a:r>
              <a:rPr lang="en-US" altLang="zh-CN" sz="1600" dirty="0" err="1">
                <a:latin typeface="Consolas" panose="020B0609020204030204" pitchFamily="49" charset="0"/>
              </a:rPr>
              <a:t>itheima</a:t>
            </a:r>
            <a:r>
              <a:rPr lang="en-US" altLang="zh-CN" sz="1600" dirty="0">
                <a:latin typeface="Consolas" panose="020B0609020204030204" pitchFamily="49" charset="0"/>
              </a:rPr>
              <a:t> --from-beginning</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1168423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Kafka</a:t>
            </a:r>
            <a:r>
              <a:rPr lang="zh-CN" altLang="en-US" sz="1600" dirty="0">
                <a:solidFill>
                  <a:srgbClr val="080808"/>
                </a:solidFill>
                <a:latin typeface="Consolas" panose="020B0609020204030204" pitchFamily="49" charset="0"/>
              </a:rPr>
              <a:t>下载与安装（环境变量配置）</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zookeeper</a:t>
            </a:r>
            <a:r>
              <a:rPr lang="zh-CN" altLang="en-US" sz="1600" dirty="0">
                <a:solidFill>
                  <a:srgbClr val="080808"/>
                </a:solidFill>
                <a:latin typeface="Consolas" panose="020B0609020204030204" pitchFamily="49" charset="0"/>
              </a:rPr>
              <a:t>启动（控制台）</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kafka</a:t>
            </a:r>
            <a:r>
              <a:rPr lang="zh-CN" altLang="en-US" sz="1600" dirty="0">
                <a:solidFill>
                  <a:srgbClr val="080808"/>
                </a:solidFill>
                <a:latin typeface="Consolas" panose="020B0609020204030204" pitchFamily="49" charset="0"/>
              </a:rPr>
              <a:t>服务启动（控制台）</a:t>
            </a:r>
            <a:endParaRPr lang="en-US" altLang="zh-CN" sz="1600" dirty="0">
              <a:solidFill>
                <a:srgbClr val="080808"/>
              </a:solidFill>
              <a:latin typeface="Consolas" panose="020B0609020204030204" pitchFamily="49" charset="0"/>
            </a:endParaRPr>
          </a:p>
          <a:p>
            <a:r>
              <a:rPr lang="en-US" altLang="zh-CN" sz="1600" dirty="0">
                <a:solidFill>
                  <a:srgbClr val="080808"/>
                </a:solidFill>
                <a:latin typeface="Consolas" panose="020B0609020204030204" pitchFamily="49" charset="0"/>
              </a:rPr>
              <a:t>topic</a:t>
            </a:r>
            <a:r>
              <a:rPr lang="zh-CN" altLang="en-US" sz="1600" dirty="0">
                <a:solidFill>
                  <a:srgbClr val="080808"/>
                </a:solidFill>
                <a:latin typeface="Consolas" panose="020B0609020204030204" pitchFamily="49" charset="0"/>
              </a:rPr>
              <a:t>维护</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rPr>
              <a:t>消息生产消费测试</a:t>
            </a:r>
            <a:endParaRPr lang="en-US" altLang="zh-CN" sz="1600" dirty="0">
              <a:solidFill>
                <a:srgbClr val="080808"/>
              </a:solidFill>
              <a:latin typeface="Consolas" panose="020B0609020204030204" pitchFamily="49" charset="0"/>
            </a:endParaRPr>
          </a:p>
          <a:p>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29854474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a:t>Kafka</a:t>
            </a:r>
            <a:r>
              <a:rPr lang="zh-CN" altLang="en-US" dirty="0"/>
              <a:t>坐标</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&gt;org.springframework.kafka&lt;/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&gt;spring-kafka&lt;/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8784188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a:t>Kafka </a:t>
            </a:r>
            <a:r>
              <a:rPr lang="zh-CN" altLang="en-US" dirty="0"/>
              <a:t>（采用默认配置）</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kafka</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bootstrap-servers</a:t>
            </a:r>
            <a:r>
              <a:rPr lang="zh-CN" altLang="zh-CN" sz="1400" dirty="0">
                <a:solidFill>
                  <a:srgbClr val="080808"/>
                </a:solidFill>
                <a:latin typeface="Consolas" panose="020B0609020204030204" pitchFamily="49" charset="0"/>
              </a:rPr>
              <a:t>: localhost:9092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consumer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 order</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98349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生产消息</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328827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MessageServiceKafkaImpl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MessageService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KafkaTemplate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&lt;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kafkaTemplate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sendMessage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String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"使用Kafka将待发送短信的订单纳入处理队列，id："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kafkaTemplate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.send(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"kafka_topic"</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28651174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消息</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使用消息监听器对消息队列监听</a:t>
            </a:r>
            <a:endParaRPr lang="en-US" altLang="zh-CN" dirty="0"/>
          </a:p>
        </p:txBody>
      </p:sp>
      <p:sp>
        <p:nvSpPr>
          <p:cNvPr id="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KafkaMessageListener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@KafkaListener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(topics =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"kafka_topic"</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onMessage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ConsumerRecord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&lt;?, ?&gt; record)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System</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.println(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"已完成短信发送业务，id："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+record.value());</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0490707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a:solidFill>
                  <a:srgbClr val="080808"/>
                </a:solidFill>
                <a:latin typeface="Consolas" panose="020B0609020204030204" pitchFamily="49" charset="0"/>
              </a:rPr>
              <a:t>Kafka</a:t>
            </a:r>
            <a:endParaRPr lang="zh-CN" altLang="en-US"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7570979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消息</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ActiveMQ</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RabbitMQ</a:t>
            </a:r>
            <a:endParaRPr lang="en-US" altLang="zh-CN" sz="1600" dirty="0">
              <a:latin typeface="Consolas" panose="020B0609020204030204" pitchFamily="49" charset="0"/>
              <a:sym typeface="Consolas" panose="020B0609020204030204" pitchFamily="49" charset="0"/>
            </a:endParaRPr>
          </a:p>
          <a:p>
            <a:r>
              <a:rPr lang="en-US" altLang="zh-CN" sz="1600" dirty="0" err="1">
                <a:latin typeface="Consolas" panose="020B0609020204030204" pitchFamily="49" charset="0"/>
                <a:sym typeface="Consolas" panose="020B0609020204030204" pitchFamily="49" charset="0"/>
              </a:rPr>
              <a:t>RocketMQ</a:t>
            </a:r>
            <a:endParaRPr lang="en-US" altLang="zh-CN" sz="1600" dirty="0">
              <a:latin typeface="Consolas" panose="020B0609020204030204" pitchFamily="49" charset="0"/>
              <a:sym typeface="Consolas" panose="020B0609020204030204" pitchFamily="49" charset="0"/>
            </a:endParaRPr>
          </a:p>
          <a:p>
            <a:r>
              <a:rPr lang="en-US" altLang="zh-CN" sz="1600" dirty="0">
                <a:latin typeface="Consolas" panose="020B0609020204030204" pitchFamily="49" charset="0"/>
                <a:sym typeface="Consolas" panose="020B0609020204030204" pitchFamily="49" charset="0"/>
              </a:rPr>
              <a:t>Kafka</a:t>
            </a:r>
          </a:p>
        </p:txBody>
      </p:sp>
    </p:spTree>
    <p:extLst>
      <p:ext uri="{BB962C8B-B14F-4D97-AF65-F5344CB8AC3E}">
        <p14:creationId xmlns:p14="http://schemas.microsoft.com/office/powerpoint/2010/main" val="29379943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缓存</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任务</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邮件</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消息</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681468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监控</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a:latin typeface="Consolas" panose="020B0609020204030204" pitchFamily="49" charset="0"/>
                <a:sym typeface="Consolas" panose="020B0609020204030204" pitchFamily="49" charset="0"/>
              </a:rPr>
              <a:t>监控的意义</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可视化监控平台</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监控原理</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自定义监控指标</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a:t>06</a:t>
            </a:r>
            <a:endParaRPr lang="zh-CN" altLang="en-US" dirty="0"/>
          </a:p>
        </p:txBody>
      </p:sp>
    </p:spTree>
    <p:extLst>
      <p:ext uri="{BB962C8B-B14F-4D97-AF65-F5344CB8AC3E}">
        <p14:creationId xmlns:p14="http://schemas.microsoft.com/office/powerpoint/2010/main" val="1506051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热部署</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a:latin typeface="Consolas" panose="020B0609020204030204" pitchFamily="49" charset="0"/>
                <a:sym typeface="Consolas" panose="020B0609020204030204" pitchFamily="49" charset="0"/>
              </a:rPr>
              <a:t>手动启动热部署</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自动启动热部署</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热部署范围配置</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关闭热部署</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a:t>01</a:t>
            </a:r>
            <a:endParaRPr lang="zh-CN" altLang="en-US" dirty="0"/>
          </a:p>
        </p:txBody>
      </p:sp>
    </p:spTree>
    <p:extLst>
      <p:ext uri="{BB962C8B-B14F-4D97-AF65-F5344CB8AC3E}">
        <p14:creationId xmlns:p14="http://schemas.microsoft.com/office/powerpoint/2010/main" val="1727118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常用的计量单位的使用</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79605895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监控的意义</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监控服务状态是否宕机</a:t>
            </a:r>
            <a:endParaRPr lang="en-US" altLang="zh-CN" dirty="0"/>
          </a:p>
          <a:p>
            <a:pPr>
              <a:buFont typeface="Wingdings" panose="05000000000000000000" pitchFamily="2" charset="2"/>
              <a:buChar char="l"/>
            </a:pPr>
            <a:r>
              <a:rPr lang="zh-CN" altLang="en-US" dirty="0"/>
              <a:t>监控服务运行指标（内存、虚拟机、线程、请求等）</a:t>
            </a:r>
            <a:endParaRPr lang="en-US" altLang="zh-CN" dirty="0"/>
          </a:p>
          <a:p>
            <a:pPr>
              <a:buFont typeface="Wingdings" panose="05000000000000000000" pitchFamily="2" charset="2"/>
              <a:buChar char="l"/>
            </a:pPr>
            <a:r>
              <a:rPr lang="zh-CN" altLang="en-US" dirty="0"/>
              <a:t>监控日志</a:t>
            </a:r>
            <a:endParaRPr lang="en-US" altLang="zh-CN" dirty="0"/>
          </a:p>
          <a:p>
            <a:pPr>
              <a:buFont typeface="Wingdings" panose="05000000000000000000" pitchFamily="2" charset="2"/>
              <a:buChar char="l"/>
            </a:pPr>
            <a:r>
              <a:rPr lang="zh-CN" altLang="en-US" dirty="0"/>
              <a:t>管理服务（服务下线）</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303937619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监控的实施方式</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显示监控信息的服务器：用于获取服务信息，并显示对应的信息</a:t>
            </a:r>
            <a:endParaRPr lang="en-US" altLang="zh-CN" dirty="0"/>
          </a:p>
          <a:p>
            <a:pPr>
              <a:buFont typeface="Wingdings" panose="05000000000000000000" pitchFamily="2" charset="2"/>
              <a:buChar char="l"/>
            </a:pPr>
            <a:r>
              <a:rPr lang="zh-CN" altLang="en-US" dirty="0"/>
              <a:t>运行的服务：启动时主动上报，告知监控服务器自己需要受到监控</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12" name="图片 11"/>
          <p:cNvPicPr>
            <a:picLocks noChangeAspect="1"/>
          </p:cNvPicPr>
          <p:nvPr/>
        </p:nvPicPr>
        <p:blipFill>
          <a:blip r:embed="rId3"/>
          <a:stretch>
            <a:fillRect/>
          </a:stretch>
        </p:blipFill>
        <p:spPr>
          <a:xfrm>
            <a:off x="2663391" y="3861505"/>
            <a:ext cx="1200150" cy="1200150"/>
          </a:xfrm>
          <a:prstGeom prst="rect">
            <a:avLst/>
          </a:prstGeom>
        </p:spPr>
      </p:pic>
      <p:pic>
        <p:nvPicPr>
          <p:cNvPr id="13" name="图片 12"/>
          <p:cNvPicPr>
            <a:picLocks noChangeAspect="1"/>
          </p:cNvPicPr>
          <p:nvPr/>
        </p:nvPicPr>
        <p:blipFill>
          <a:blip r:embed="rId3"/>
          <a:stretch>
            <a:fillRect/>
          </a:stretch>
        </p:blipFill>
        <p:spPr>
          <a:xfrm>
            <a:off x="8692714" y="2732444"/>
            <a:ext cx="804864" cy="804864"/>
          </a:xfrm>
          <a:prstGeom prst="rect">
            <a:avLst/>
          </a:prstGeom>
        </p:spPr>
      </p:pic>
      <p:pic>
        <p:nvPicPr>
          <p:cNvPr id="15" name="图片 14"/>
          <p:cNvPicPr>
            <a:picLocks noChangeAspect="1"/>
          </p:cNvPicPr>
          <p:nvPr/>
        </p:nvPicPr>
        <p:blipFill>
          <a:blip r:embed="rId3"/>
          <a:stretch>
            <a:fillRect/>
          </a:stretch>
        </p:blipFill>
        <p:spPr>
          <a:xfrm>
            <a:off x="8692714" y="4059148"/>
            <a:ext cx="804864" cy="804864"/>
          </a:xfrm>
          <a:prstGeom prst="rect">
            <a:avLst/>
          </a:prstGeom>
        </p:spPr>
      </p:pic>
      <p:pic>
        <p:nvPicPr>
          <p:cNvPr id="16" name="图片 15"/>
          <p:cNvPicPr>
            <a:picLocks noChangeAspect="1"/>
          </p:cNvPicPr>
          <p:nvPr/>
        </p:nvPicPr>
        <p:blipFill>
          <a:blip r:embed="rId3"/>
          <a:stretch>
            <a:fillRect/>
          </a:stretch>
        </p:blipFill>
        <p:spPr>
          <a:xfrm>
            <a:off x="8692714" y="5385852"/>
            <a:ext cx="804864" cy="804864"/>
          </a:xfrm>
          <a:prstGeom prst="rect">
            <a:avLst/>
          </a:prstGeom>
        </p:spPr>
      </p:pic>
      <p:sp>
        <p:nvSpPr>
          <p:cNvPr id="4" name="矩形 3"/>
          <p:cNvSpPr/>
          <p:nvPr/>
        </p:nvSpPr>
        <p:spPr>
          <a:xfrm>
            <a:off x="9628545" y="2732444"/>
            <a:ext cx="2019301" cy="804864"/>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t>state:RUN</a:t>
            </a:r>
            <a:endParaRPr lang="en-US" altLang="zh-CN" dirty="0"/>
          </a:p>
          <a:p>
            <a:r>
              <a:rPr lang="en-US" altLang="zh-CN" dirty="0"/>
              <a:t>runtime:2h15m04s</a:t>
            </a:r>
          </a:p>
          <a:p>
            <a:r>
              <a:rPr lang="en-US" altLang="zh-CN" dirty="0"/>
              <a:t>… …</a:t>
            </a:r>
            <a:endParaRPr lang="zh-CN" altLang="en-US" dirty="0"/>
          </a:p>
        </p:txBody>
      </p:sp>
      <p:sp>
        <p:nvSpPr>
          <p:cNvPr id="17" name="矩形 16"/>
          <p:cNvSpPr/>
          <p:nvPr/>
        </p:nvSpPr>
        <p:spPr>
          <a:xfrm>
            <a:off x="9628545" y="4059148"/>
            <a:ext cx="2019301" cy="804864"/>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t>state:RUN</a:t>
            </a:r>
            <a:endParaRPr lang="en-US" altLang="zh-CN" dirty="0"/>
          </a:p>
          <a:p>
            <a:r>
              <a:rPr lang="en-US" altLang="zh-CN" dirty="0"/>
              <a:t>runtime:3h23m31s</a:t>
            </a:r>
          </a:p>
          <a:p>
            <a:r>
              <a:rPr lang="en-US" altLang="zh-CN" dirty="0"/>
              <a:t>… …</a:t>
            </a:r>
            <a:endParaRPr lang="zh-CN" altLang="en-US" dirty="0"/>
          </a:p>
        </p:txBody>
      </p:sp>
      <p:sp>
        <p:nvSpPr>
          <p:cNvPr id="18" name="矩形 17"/>
          <p:cNvSpPr/>
          <p:nvPr/>
        </p:nvSpPr>
        <p:spPr>
          <a:xfrm>
            <a:off x="9628545" y="5385852"/>
            <a:ext cx="2019301" cy="804864"/>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err="1"/>
              <a:t>state:RUN</a:t>
            </a:r>
            <a:endParaRPr lang="en-US" altLang="zh-CN" dirty="0"/>
          </a:p>
          <a:p>
            <a:r>
              <a:rPr lang="en-US" altLang="zh-CN" dirty="0"/>
              <a:t>runtime:1h54m17s</a:t>
            </a:r>
          </a:p>
          <a:p>
            <a:r>
              <a:rPr lang="en-US" altLang="zh-CN" dirty="0"/>
              <a:t>… …</a:t>
            </a:r>
            <a:endParaRPr lang="zh-CN" altLang="en-US" dirty="0"/>
          </a:p>
        </p:txBody>
      </p:sp>
      <p:cxnSp>
        <p:nvCxnSpPr>
          <p:cNvPr id="21" name="直接箭头连接符 20"/>
          <p:cNvCxnSpPr/>
          <p:nvPr/>
        </p:nvCxnSpPr>
        <p:spPr>
          <a:xfrm flipH="1">
            <a:off x="4227872" y="4461580"/>
            <a:ext cx="4200524"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4227871" y="3177653"/>
            <a:ext cx="4200525" cy="1186339"/>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flipV="1">
            <a:off x="4227871" y="4567556"/>
            <a:ext cx="4200525" cy="1135174"/>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4763653" y="4120788"/>
            <a:ext cx="2886075" cy="276368"/>
            <a:chOff x="3571875" y="5273327"/>
            <a:chExt cx="2886075" cy="276368"/>
          </a:xfrm>
        </p:grpSpPr>
        <p:cxnSp>
          <p:nvCxnSpPr>
            <p:cNvPr id="43" name="直接箭头连接符 42"/>
            <p:cNvCxnSpPr/>
            <p:nvPr/>
          </p:nvCxnSpPr>
          <p:spPr>
            <a:xfrm flipH="1">
              <a:off x="3571875" y="5411511"/>
              <a:ext cx="2886075" cy="0"/>
            </a:xfrm>
            <a:prstGeom prst="straightConnector1">
              <a:avLst/>
            </a:prstGeom>
            <a:ln w="101600">
              <a:solidFill>
                <a:srgbClr val="49504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864099" y="5273327"/>
              <a:ext cx="790576" cy="27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49504F"/>
                  </a:solidFill>
                  <a:latin typeface="Consolas" panose="020B0609020204030204" pitchFamily="49" charset="0"/>
                </a:rPr>
                <a:t>INFO</a:t>
              </a:r>
              <a:endParaRPr lang="zh-CN" altLang="en-US" b="1" dirty="0">
                <a:solidFill>
                  <a:srgbClr val="49504F"/>
                </a:solidFill>
                <a:latin typeface="Consolas" panose="020B0609020204030204" pitchFamily="49" charset="0"/>
              </a:endParaRPr>
            </a:p>
          </p:txBody>
        </p:sp>
      </p:grpSp>
      <p:grpSp>
        <p:nvGrpSpPr>
          <p:cNvPr id="46" name="组合 45"/>
          <p:cNvGrpSpPr/>
          <p:nvPr/>
        </p:nvGrpSpPr>
        <p:grpSpPr>
          <a:xfrm>
            <a:off x="5245780" y="4503130"/>
            <a:ext cx="2886075" cy="276368"/>
            <a:chOff x="3657600" y="6255466"/>
            <a:chExt cx="2886075" cy="276368"/>
          </a:xfrm>
        </p:grpSpPr>
        <p:cxnSp>
          <p:nvCxnSpPr>
            <p:cNvPr id="42" name="直接箭头连接符 41"/>
            <p:cNvCxnSpPr/>
            <p:nvPr/>
          </p:nvCxnSpPr>
          <p:spPr>
            <a:xfrm>
              <a:off x="3657600" y="6393650"/>
              <a:ext cx="2886075" cy="0"/>
            </a:xfrm>
            <a:prstGeom prst="straightConnector1">
              <a:avLst/>
            </a:prstGeom>
            <a:ln w="101600">
              <a:solidFill>
                <a:srgbClr val="AD2A2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4468811" y="6255466"/>
              <a:ext cx="790576" cy="27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Consolas" panose="020B0609020204030204" pitchFamily="49" charset="0"/>
                </a:rPr>
                <a:t>INFO</a:t>
              </a:r>
              <a:endParaRPr lang="zh-CN" altLang="en-US" b="1" dirty="0">
                <a:solidFill>
                  <a:srgbClr val="C00000"/>
                </a:solidFill>
                <a:latin typeface="Consolas" panose="020B0609020204030204" pitchFamily="49" charset="0"/>
              </a:endParaRPr>
            </a:p>
          </p:txBody>
        </p:sp>
      </p:grpSp>
      <p:pic>
        <p:nvPicPr>
          <p:cNvPr id="48" name="图片 47"/>
          <p:cNvPicPr>
            <a:picLocks noChangeAspect="1"/>
          </p:cNvPicPr>
          <p:nvPr/>
        </p:nvPicPr>
        <p:blipFill>
          <a:blip r:embed="rId3"/>
          <a:stretch>
            <a:fillRect/>
          </a:stretch>
        </p:blipFill>
        <p:spPr>
          <a:xfrm>
            <a:off x="8692714" y="1381791"/>
            <a:ext cx="804864" cy="804864"/>
          </a:xfrm>
          <a:prstGeom prst="rect">
            <a:avLst/>
          </a:prstGeom>
        </p:spPr>
      </p:pic>
      <p:sp>
        <p:nvSpPr>
          <p:cNvPr id="49" name="矩形 48"/>
          <p:cNvSpPr/>
          <p:nvPr/>
        </p:nvSpPr>
        <p:spPr>
          <a:xfrm>
            <a:off x="578606" y="2753942"/>
            <a:ext cx="2019301" cy="3458272"/>
          </a:xfrm>
          <a:prstGeom prst="rect">
            <a:avLst/>
          </a:prstGeom>
          <a:solidFill>
            <a:srgbClr val="AD2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FFFF00"/>
                </a:solidFill>
              </a:rPr>
              <a:t>app:APP1</a:t>
            </a:r>
          </a:p>
          <a:p>
            <a:r>
              <a:rPr lang="en-US" altLang="zh-CN" dirty="0" err="1"/>
              <a:t>state:RUN</a:t>
            </a:r>
            <a:endParaRPr lang="en-US" altLang="zh-CN" dirty="0"/>
          </a:p>
          <a:p>
            <a:r>
              <a:rPr lang="en-US" altLang="zh-CN" dirty="0"/>
              <a:t>runtime:2h15m04s</a:t>
            </a:r>
          </a:p>
          <a:p>
            <a:r>
              <a:rPr lang="en-US" altLang="zh-CN" dirty="0"/>
              <a:t>… …</a:t>
            </a:r>
          </a:p>
          <a:p>
            <a:r>
              <a:rPr lang="en-US" altLang="zh-CN" dirty="0">
                <a:solidFill>
                  <a:srgbClr val="FFFF00"/>
                </a:solidFill>
              </a:rPr>
              <a:t>app:APP2</a:t>
            </a:r>
          </a:p>
          <a:p>
            <a:r>
              <a:rPr lang="en-US" altLang="zh-CN" dirty="0" err="1"/>
              <a:t>state:RUN</a:t>
            </a:r>
            <a:endParaRPr lang="en-US" altLang="zh-CN" dirty="0"/>
          </a:p>
          <a:p>
            <a:r>
              <a:rPr lang="en-US" altLang="zh-CN" dirty="0"/>
              <a:t>runtime:2h15m04s</a:t>
            </a:r>
          </a:p>
          <a:p>
            <a:r>
              <a:rPr lang="en-US" altLang="zh-CN" dirty="0"/>
              <a:t>… …</a:t>
            </a:r>
            <a:endParaRPr lang="zh-CN" altLang="en-US" dirty="0"/>
          </a:p>
          <a:p>
            <a:r>
              <a:rPr lang="en-US" altLang="zh-CN" dirty="0">
                <a:solidFill>
                  <a:srgbClr val="FFFF00"/>
                </a:solidFill>
              </a:rPr>
              <a:t>app:APP3</a:t>
            </a:r>
          </a:p>
          <a:p>
            <a:r>
              <a:rPr lang="en-US" altLang="zh-CN" dirty="0" err="1"/>
              <a:t>state:RUN</a:t>
            </a:r>
            <a:endParaRPr lang="en-US" altLang="zh-CN" dirty="0"/>
          </a:p>
          <a:p>
            <a:r>
              <a:rPr lang="en-US" altLang="zh-CN" dirty="0"/>
              <a:t>runtime:2h15m04s</a:t>
            </a:r>
          </a:p>
          <a:p>
            <a:r>
              <a:rPr lang="en-US" altLang="zh-CN" dirty="0"/>
              <a:t>… …</a:t>
            </a:r>
            <a:endParaRPr lang="zh-CN" altLang="en-US" dirty="0"/>
          </a:p>
        </p:txBody>
      </p:sp>
      <p:grpSp>
        <p:nvGrpSpPr>
          <p:cNvPr id="52" name="组合 51"/>
          <p:cNvGrpSpPr/>
          <p:nvPr/>
        </p:nvGrpSpPr>
        <p:grpSpPr>
          <a:xfrm>
            <a:off x="2809642" y="3424919"/>
            <a:ext cx="6687936" cy="3289364"/>
            <a:chOff x="2809642" y="3424919"/>
            <a:chExt cx="6687936" cy="3289364"/>
          </a:xfrm>
        </p:grpSpPr>
        <p:sp>
          <p:nvSpPr>
            <p:cNvPr id="50" name="弧形 49"/>
            <p:cNvSpPr/>
            <p:nvPr/>
          </p:nvSpPr>
          <p:spPr>
            <a:xfrm flipH="1">
              <a:off x="2809642" y="3537308"/>
              <a:ext cx="6687936" cy="3176975"/>
            </a:xfrm>
            <a:prstGeom prst="arc">
              <a:avLst>
                <a:gd name="adj1" fmla="val 12322627"/>
                <a:gd name="adj2" fmla="val 19746209"/>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矩形 50"/>
            <p:cNvSpPr/>
            <p:nvPr/>
          </p:nvSpPr>
          <p:spPr>
            <a:xfrm>
              <a:off x="6070438" y="3424919"/>
              <a:ext cx="950121" cy="276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Consolas" panose="020B0609020204030204" pitchFamily="49" charset="0"/>
                </a:rPr>
                <a:t>CONFIG</a:t>
              </a:r>
              <a:endParaRPr lang="zh-CN" altLang="en-US" b="1" dirty="0">
                <a:solidFill>
                  <a:srgbClr val="C00000"/>
                </a:solidFill>
                <a:latin typeface="Consolas" panose="020B0609020204030204" pitchFamily="49" charset="0"/>
              </a:endParaRPr>
            </a:p>
          </p:txBody>
        </p:sp>
      </p:grpSp>
    </p:spTree>
    <p:extLst>
      <p:ext uri="{BB962C8B-B14F-4D97-AF65-F5344CB8AC3E}">
        <p14:creationId xmlns:p14="http://schemas.microsoft.com/office/powerpoint/2010/main" val="86482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25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right)">
                                      <p:cBhvr>
                                        <p:cTn id="42" dur="500"/>
                                        <p:tgtEl>
                                          <p:spTgt spid="31"/>
                                        </p:tgtEl>
                                      </p:cBhvr>
                                    </p:animEffect>
                                  </p:childTnLst>
                                </p:cTn>
                              </p:par>
                              <p:par>
                                <p:cTn id="43" presetID="22" presetClass="entr" presetSubtype="2"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right)">
                                      <p:cBhvr>
                                        <p:cTn id="45" dur="500"/>
                                        <p:tgtEl>
                                          <p:spTgt spid="21"/>
                                        </p:tgtEl>
                                      </p:cBhvr>
                                    </p:animEffect>
                                  </p:childTnLst>
                                </p:cTn>
                              </p:par>
                              <p:par>
                                <p:cTn id="46" presetID="22" presetClass="entr" presetSubtype="2"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right)">
                                      <p:cBhvr>
                                        <p:cTn id="48" dur="500"/>
                                        <p:tgtEl>
                                          <p:spTgt spid="34"/>
                                        </p:tgtEl>
                                      </p:cBhvr>
                                    </p:animEffect>
                                  </p:childTnLst>
                                </p:cTn>
                              </p:par>
                            </p:childTnLst>
                          </p:cTn>
                        </p:par>
                        <p:par>
                          <p:cTn id="49" fill="hold">
                            <p:stCondLst>
                              <p:cond delay="500"/>
                            </p:stCondLst>
                            <p:childTnLst>
                              <p:par>
                                <p:cTn id="50" presetID="22" presetClass="exit" presetSubtype="2" fill="hold" nodeType="afterEffect">
                                  <p:stCondLst>
                                    <p:cond delay="0"/>
                                  </p:stCondLst>
                                  <p:childTnLst>
                                    <p:animEffect transition="out" filter="wipe(right)">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par>
                                <p:cTn id="53" presetID="22" presetClass="exit" presetSubtype="2" fill="hold" nodeType="withEffect">
                                  <p:stCondLst>
                                    <p:cond delay="0"/>
                                  </p:stCondLst>
                                  <p:childTnLst>
                                    <p:animEffect transition="out" filter="wipe(right)">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22" presetClass="exit" presetSubtype="2" fill="hold" nodeType="withEffect">
                                  <p:stCondLst>
                                    <p:cond delay="0"/>
                                  </p:stCondLst>
                                  <p:childTnLst>
                                    <p:animEffect transition="out" filter="wipe(right)">
                                      <p:cBhvr>
                                        <p:cTn id="57" dur="500"/>
                                        <p:tgtEl>
                                          <p:spTgt spid="34"/>
                                        </p:tgtEl>
                                      </p:cBhvr>
                                    </p:animEffect>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1000"/>
                            </p:stCondLst>
                            <p:childTnLst>
                              <p:par>
                                <p:cTn id="60" presetID="22" presetClass="entr" presetSubtype="2" fill="hold"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right)">
                                      <p:cBhvr>
                                        <p:cTn id="62" dur="500"/>
                                        <p:tgtEl>
                                          <p:spTgt spid="31"/>
                                        </p:tgtEl>
                                      </p:cBhvr>
                                    </p:animEffect>
                                  </p:childTnLst>
                                </p:cTn>
                              </p:par>
                              <p:par>
                                <p:cTn id="63" presetID="22" presetClass="entr" presetSubtype="2"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right)">
                                      <p:cBhvr>
                                        <p:cTn id="65" dur="500"/>
                                        <p:tgtEl>
                                          <p:spTgt spid="21"/>
                                        </p:tgtEl>
                                      </p:cBhvr>
                                    </p:animEffect>
                                  </p:childTnLst>
                                </p:cTn>
                              </p:par>
                              <p:par>
                                <p:cTn id="66" presetID="22" presetClass="entr" presetSubtype="2" fill="hold"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right)">
                                      <p:cBhvr>
                                        <p:cTn id="68" dur="500"/>
                                        <p:tgtEl>
                                          <p:spTgt spid="34"/>
                                        </p:tgtEl>
                                      </p:cBhvr>
                                    </p:animEffect>
                                  </p:childTnLst>
                                </p:cTn>
                              </p:par>
                            </p:childTnLst>
                          </p:cTn>
                        </p:par>
                        <p:par>
                          <p:cTn id="69" fill="hold">
                            <p:stCondLst>
                              <p:cond delay="1500"/>
                            </p:stCondLst>
                            <p:childTnLst>
                              <p:par>
                                <p:cTn id="70" presetID="22" presetClass="exit" presetSubtype="2" fill="hold" nodeType="afterEffect">
                                  <p:stCondLst>
                                    <p:cond delay="0"/>
                                  </p:stCondLst>
                                  <p:childTnLst>
                                    <p:animEffect transition="out" filter="wipe(right)">
                                      <p:cBhvr>
                                        <p:cTn id="71" dur="500"/>
                                        <p:tgtEl>
                                          <p:spTgt spid="31"/>
                                        </p:tgtEl>
                                      </p:cBhvr>
                                    </p:animEffect>
                                    <p:set>
                                      <p:cBhvr>
                                        <p:cTn id="72" dur="1" fill="hold">
                                          <p:stCondLst>
                                            <p:cond delay="499"/>
                                          </p:stCondLst>
                                        </p:cTn>
                                        <p:tgtEl>
                                          <p:spTgt spid="31"/>
                                        </p:tgtEl>
                                        <p:attrNameLst>
                                          <p:attrName>style.visibility</p:attrName>
                                        </p:attrNameLst>
                                      </p:cBhvr>
                                      <p:to>
                                        <p:strVal val="hidden"/>
                                      </p:to>
                                    </p:set>
                                  </p:childTnLst>
                                </p:cTn>
                              </p:par>
                              <p:par>
                                <p:cTn id="73" presetID="22" presetClass="exit" presetSubtype="2" fill="hold" nodeType="withEffect">
                                  <p:stCondLst>
                                    <p:cond delay="0"/>
                                  </p:stCondLst>
                                  <p:childTnLst>
                                    <p:animEffect transition="out" filter="wipe(right)">
                                      <p:cBhvr>
                                        <p:cTn id="74" dur="500"/>
                                        <p:tgtEl>
                                          <p:spTgt spid="21"/>
                                        </p:tgtEl>
                                      </p:cBhvr>
                                    </p:animEffect>
                                    <p:set>
                                      <p:cBhvr>
                                        <p:cTn id="75" dur="1" fill="hold">
                                          <p:stCondLst>
                                            <p:cond delay="499"/>
                                          </p:stCondLst>
                                        </p:cTn>
                                        <p:tgtEl>
                                          <p:spTgt spid="21"/>
                                        </p:tgtEl>
                                        <p:attrNameLst>
                                          <p:attrName>style.visibility</p:attrName>
                                        </p:attrNameLst>
                                      </p:cBhvr>
                                      <p:to>
                                        <p:strVal val="hidden"/>
                                      </p:to>
                                    </p:set>
                                  </p:childTnLst>
                                </p:cTn>
                              </p:par>
                              <p:par>
                                <p:cTn id="76" presetID="22" presetClass="exit" presetSubtype="2" fill="hold" nodeType="withEffect">
                                  <p:stCondLst>
                                    <p:cond delay="0"/>
                                  </p:stCondLst>
                                  <p:childTnLst>
                                    <p:animEffect transition="out" filter="wipe(right)">
                                      <p:cBhvr>
                                        <p:cTn id="77" dur="500"/>
                                        <p:tgtEl>
                                          <p:spTgt spid="34"/>
                                        </p:tgtEl>
                                      </p:cBhvr>
                                    </p:animEffect>
                                    <p:set>
                                      <p:cBhvr>
                                        <p:cTn id="78" dur="1" fill="hold">
                                          <p:stCondLst>
                                            <p:cond delay="499"/>
                                          </p:stCondLst>
                                        </p:cTn>
                                        <p:tgtEl>
                                          <p:spTgt spid="34"/>
                                        </p:tgtEl>
                                        <p:attrNameLst>
                                          <p:attrName>style.visibility</p:attrName>
                                        </p:attrNameLst>
                                      </p:cBhvr>
                                      <p:to>
                                        <p:strVal val="hidden"/>
                                      </p:to>
                                    </p:set>
                                  </p:childTnLst>
                                </p:cTn>
                              </p:par>
                            </p:childTnLst>
                          </p:cTn>
                        </p:par>
                        <p:par>
                          <p:cTn id="79" fill="hold">
                            <p:stCondLst>
                              <p:cond delay="2000"/>
                            </p:stCondLst>
                            <p:childTnLst>
                              <p:par>
                                <p:cTn id="80" presetID="22" presetClass="entr" presetSubtype="2" fill="hold"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right)">
                                      <p:cBhvr>
                                        <p:cTn id="82" dur="500"/>
                                        <p:tgtEl>
                                          <p:spTgt spid="31"/>
                                        </p:tgtEl>
                                      </p:cBhvr>
                                    </p:animEffect>
                                  </p:childTnLst>
                                </p:cTn>
                              </p:par>
                              <p:par>
                                <p:cTn id="83" presetID="22" presetClass="entr" presetSubtype="2" fill="hold"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right)">
                                      <p:cBhvr>
                                        <p:cTn id="85" dur="500"/>
                                        <p:tgtEl>
                                          <p:spTgt spid="21"/>
                                        </p:tgtEl>
                                      </p:cBhvr>
                                    </p:animEffect>
                                  </p:childTnLst>
                                </p:cTn>
                              </p:par>
                              <p:par>
                                <p:cTn id="86" presetID="22" presetClass="entr" presetSubtype="2"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wipe(right)">
                                      <p:cBhvr>
                                        <p:cTn id="88" dur="500"/>
                                        <p:tgtEl>
                                          <p:spTgt spid="34"/>
                                        </p:tgtEl>
                                      </p:cBhvr>
                                    </p:animEffect>
                                  </p:childTnLst>
                                </p:cTn>
                              </p:par>
                            </p:childTnLst>
                          </p:cTn>
                        </p:par>
                        <p:par>
                          <p:cTn id="89" fill="hold">
                            <p:stCondLst>
                              <p:cond delay="2500"/>
                            </p:stCondLst>
                            <p:childTnLst>
                              <p:par>
                                <p:cTn id="90" presetID="22" presetClass="exit" presetSubtype="2" fill="hold" nodeType="afterEffect">
                                  <p:stCondLst>
                                    <p:cond delay="0"/>
                                  </p:stCondLst>
                                  <p:childTnLst>
                                    <p:animEffect transition="out" filter="wipe(right)">
                                      <p:cBhvr>
                                        <p:cTn id="91" dur="500"/>
                                        <p:tgtEl>
                                          <p:spTgt spid="31"/>
                                        </p:tgtEl>
                                      </p:cBhvr>
                                    </p:animEffect>
                                    <p:set>
                                      <p:cBhvr>
                                        <p:cTn id="92" dur="1" fill="hold">
                                          <p:stCondLst>
                                            <p:cond delay="499"/>
                                          </p:stCondLst>
                                        </p:cTn>
                                        <p:tgtEl>
                                          <p:spTgt spid="31"/>
                                        </p:tgtEl>
                                        <p:attrNameLst>
                                          <p:attrName>style.visibility</p:attrName>
                                        </p:attrNameLst>
                                      </p:cBhvr>
                                      <p:to>
                                        <p:strVal val="hidden"/>
                                      </p:to>
                                    </p:set>
                                  </p:childTnLst>
                                </p:cTn>
                              </p:par>
                              <p:par>
                                <p:cTn id="93" presetID="22" presetClass="exit" presetSubtype="2" fill="hold" nodeType="withEffect">
                                  <p:stCondLst>
                                    <p:cond delay="0"/>
                                  </p:stCondLst>
                                  <p:childTnLst>
                                    <p:animEffect transition="out" filter="wipe(right)">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22" presetClass="exit" presetSubtype="2" fill="hold" nodeType="withEffect">
                                  <p:stCondLst>
                                    <p:cond delay="0"/>
                                  </p:stCondLst>
                                  <p:childTnLst>
                                    <p:animEffect transition="out" filter="wipe(right)">
                                      <p:cBhvr>
                                        <p:cTn id="97" dur="500"/>
                                        <p:tgtEl>
                                          <p:spTgt spid="34"/>
                                        </p:tgtEl>
                                      </p:cBhvr>
                                    </p:animEffect>
                                    <p:set>
                                      <p:cBhvr>
                                        <p:cTn id="98" dur="1" fill="hold">
                                          <p:stCondLst>
                                            <p:cond delay="499"/>
                                          </p:stCondLst>
                                        </p:cTn>
                                        <p:tgtEl>
                                          <p:spTgt spid="3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up)">
                                      <p:cBhvr>
                                        <p:cTn id="103" dur="500"/>
                                        <p:tgtEl>
                                          <p:spTgt spid="4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2" fill="hold" nodeType="clickEffect">
                                  <p:stCondLst>
                                    <p:cond delay="0"/>
                                  </p:stCondLst>
                                  <p:childTnLst>
                                    <p:set>
                                      <p:cBhvr>
                                        <p:cTn id="107" dur="1" fill="hold">
                                          <p:stCondLst>
                                            <p:cond delay="0"/>
                                          </p:stCondLst>
                                        </p:cTn>
                                        <p:tgtEl>
                                          <p:spTgt spid="47"/>
                                        </p:tgtEl>
                                        <p:attrNameLst>
                                          <p:attrName>style.visibility</p:attrName>
                                        </p:attrNameLst>
                                      </p:cBhvr>
                                      <p:to>
                                        <p:strVal val="visible"/>
                                      </p:to>
                                    </p:set>
                                    <p:animEffect transition="in" filter="wipe(right)">
                                      <p:cBhvr>
                                        <p:cTn id="108" dur="500"/>
                                        <p:tgtEl>
                                          <p:spTgt spid="4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ipe(left)">
                                      <p:cBhvr>
                                        <p:cTn id="113" dur="500"/>
                                        <p:tgtEl>
                                          <p:spTgt spid="46"/>
                                        </p:tgtEl>
                                      </p:cBhvr>
                                    </p:animEffect>
                                  </p:childTnLst>
                                </p:cTn>
                              </p:par>
                            </p:childTnLst>
                          </p:cTn>
                        </p:par>
                      </p:childTnLst>
                    </p:cTn>
                  </p:par>
                  <p:par>
                    <p:cTn id="114" fill="hold">
                      <p:stCondLst>
                        <p:cond delay="indefinite"/>
                      </p:stCondLst>
                      <p:childTnLst>
                        <p:par>
                          <p:cTn id="115" fill="hold">
                            <p:stCondLst>
                              <p:cond delay="0"/>
                            </p:stCondLst>
                            <p:childTnLst>
                              <p:par>
                                <p:cTn id="116" presetID="14" presetClass="exit" presetSubtype="10" fill="hold" nodeType="clickEffect">
                                  <p:stCondLst>
                                    <p:cond delay="0"/>
                                  </p:stCondLst>
                                  <p:childTnLst>
                                    <p:animEffect transition="out" filter="randombar(horizontal)">
                                      <p:cBhvr>
                                        <p:cTn id="117" dur="500"/>
                                        <p:tgtEl>
                                          <p:spTgt spid="47"/>
                                        </p:tgtEl>
                                      </p:cBhvr>
                                    </p:animEffect>
                                    <p:set>
                                      <p:cBhvr>
                                        <p:cTn id="118" dur="1" fill="hold">
                                          <p:stCondLst>
                                            <p:cond delay="499"/>
                                          </p:stCondLst>
                                        </p:cTn>
                                        <p:tgtEl>
                                          <p:spTgt spid="4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nodeType="click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p:cTn id="123" dur="500" fill="hold"/>
                                        <p:tgtEl>
                                          <p:spTgt spid="48"/>
                                        </p:tgtEl>
                                        <p:attrNameLst>
                                          <p:attrName>ppt_w</p:attrName>
                                        </p:attrNameLst>
                                      </p:cBhvr>
                                      <p:tavLst>
                                        <p:tav tm="0">
                                          <p:val>
                                            <p:fltVal val="0"/>
                                          </p:val>
                                        </p:tav>
                                        <p:tav tm="100000">
                                          <p:val>
                                            <p:strVal val="#ppt_w"/>
                                          </p:val>
                                        </p:tav>
                                      </p:tavLst>
                                    </p:anim>
                                    <p:anim calcmode="lin" valueType="num">
                                      <p:cBhvr>
                                        <p:cTn id="124" dur="500" fill="hold"/>
                                        <p:tgtEl>
                                          <p:spTgt spid="48"/>
                                        </p:tgtEl>
                                        <p:attrNameLst>
                                          <p:attrName>ppt_h</p:attrName>
                                        </p:attrNameLst>
                                      </p:cBhvr>
                                      <p:tavLst>
                                        <p:tav tm="0">
                                          <p:val>
                                            <p:fltVal val="0"/>
                                          </p:val>
                                        </p:tav>
                                        <p:tav tm="100000">
                                          <p:val>
                                            <p:strVal val="#ppt_h"/>
                                          </p:val>
                                        </p:tav>
                                      </p:tavLst>
                                    </p:anim>
                                    <p:animEffect transition="in" filter="fade">
                                      <p:cBhvr>
                                        <p:cTn id="125" dur="500"/>
                                        <p:tgtEl>
                                          <p:spTgt spid="48"/>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2" fill="hold" nodeType="clickEffect">
                                  <p:stCondLst>
                                    <p:cond delay="0"/>
                                  </p:stCondLst>
                                  <p:childTnLst>
                                    <p:set>
                                      <p:cBhvr>
                                        <p:cTn id="129" dur="1" fill="hold">
                                          <p:stCondLst>
                                            <p:cond delay="0"/>
                                          </p:stCondLst>
                                        </p:cTn>
                                        <p:tgtEl>
                                          <p:spTgt spid="52"/>
                                        </p:tgtEl>
                                        <p:attrNameLst>
                                          <p:attrName>style.visibility</p:attrName>
                                        </p:attrNameLst>
                                      </p:cBhvr>
                                      <p:to>
                                        <p:strVal val="visible"/>
                                      </p:to>
                                    </p:set>
                                    <p:animEffect transition="in" filter="wipe(right)">
                                      <p:cBhvr>
                                        <p:cTn id="130" dur="500"/>
                                        <p:tgtEl>
                                          <p:spTgt spid="52"/>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animBg="1"/>
      <p:bldP spid="49"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ym typeface="Consolas" panose="020B0609020204030204" pitchFamily="49" charset="0"/>
              </a:rPr>
              <a:t>监控的意义</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监控方式</a:t>
            </a:r>
            <a:endParaRPr lang="en-US" altLang="zh-CN" sz="1600" dirty="0">
              <a:sym typeface="Consolas" panose="020B0609020204030204" pitchFamily="49" charset="0"/>
            </a:endParaRPr>
          </a:p>
        </p:txBody>
      </p:sp>
    </p:spTree>
    <p:extLst>
      <p:ext uri="{BB962C8B-B14F-4D97-AF65-F5344CB8AC3E}">
        <p14:creationId xmlns:p14="http://schemas.microsoft.com/office/powerpoint/2010/main" val="8200572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Spring Boot Admin</a:t>
            </a:r>
            <a:r>
              <a:rPr lang="zh-CN" altLang="en-US" dirty="0"/>
              <a:t>，开源社区项目，用于管理和监控</a:t>
            </a:r>
            <a:r>
              <a:rPr lang="en-US" altLang="zh-CN" dirty="0" err="1"/>
              <a:t>SpringBoot</a:t>
            </a:r>
            <a:r>
              <a:rPr lang="zh-CN" altLang="en-US" dirty="0"/>
              <a:t>应用程序。 客户端注册到服务端后，通过</a:t>
            </a:r>
            <a:r>
              <a:rPr lang="en-US" altLang="zh-CN" dirty="0"/>
              <a:t>HTTP</a:t>
            </a:r>
            <a:r>
              <a:rPr lang="zh-CN" altLang="en-US" dirty="0"/>
              <a:t>请求方式，服务端定期从客户端获取对应的信息，并通过</a:t>
            </a:r>
            <a:r>
              <a:rPr lang="en-US" altLang="zh-CN" dirty="0"/>
              <a:t>UI</a:t>
            </a:r>
            <a:r>
              <a:rPr lang="zh-CN" altLang="en-US" dirty="0"/>
              <a:t>界面展示对应信息。</a:t>
            </a:r>
            <a:endParaRPr lang="en-US" altLang="zh-CN" dirty="0"/>
          </a:p>
        </p:txBody>
      </p:sp>
    </p:spTree>
    <p:extLst>
      <p:ext uri="{BB962C8B-B14F-4D97-AF65-F5344CB8AC3E}">
        <p14:creationId xmlns:p14="http://schemas.microsoft.com/office/powerpoint/2010/main" val="14535941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Admin</a:t>
            </a:r>
            <a:r>
              <a:rPr lang="zh-CN" altLang="en-US" dirty="0"/>
              <a:t>服务端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40120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&gt;2.5.4&lt;/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a:t>
            </a:r>
            <a:r>
              <a:rPr lang="zh-CN" altLang="zh-CN" sz="1400" b="1" dirty="0">
                <a:solidFill>
                  <a:srgbClr val="C00000"/>
                </a:solidFill>
                <a:latin typeface="Consolas" panose="020B0609020204030204" pitchFamily="49" charset="0"/>
              </a:rPr>
              <a:t>server</a:t>
            </a: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&gt;spring-boot-admin-dependencies&lt;/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&gt;${spring-boot-admin.version}&lt;/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&gt;pom&lt;/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&gt;import&lt;/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32138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Admin</a:t>
            </a:r>
            <a:r>
              <a:rPr lang="zh-CN" altLang="en-US" dirty="0"/>
              <a:t>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40120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&gt;2.5.4&lt;/</a:t>
            </a:r>
            <a:r>
              <a:rPr lang="zh-CN" altLang="zh-CN" sz="1400" dirty="0">
                <a:solidFill>
                  <a:srgbClr val="0033B3"/>
                </a:solidFill>
                <a:latin typeface="Consolas" panose="020B0609020204030204" pitchFamily="49" charset="0"/>
              </a:rPr>
              <a:t>spring-boot-admin.version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properties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a:t>
            </a:r>
            <a:r>
              <a:rPr lang="zh-CN" altLang="zh-CN" sz="1400" b="1" dirty="0">
                <a:solidFill>
                  <a:srgbClr val="C00000"/>
                </a:solidFill>
                <a:latin typeface="Consolas" panose="020B0609020204030204" pitchFamily="49" charset="0"/>
              </a:rPr>
              <a:t>client</a:t>
            </a: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&gt;spring-boot-admin-dependencies&lt;/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&gt;${spring-boot-admin.version}&lt;/</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&gt;pom&lt;/</a:t>
            </a:r>
            <a:r>
              <a:rPr lang="zh-CN" altLang="zh-CN" sz="1400" dirty="0">
                <a:solidFill>
                  <a:srgbClr val="0033B3"/>
                </a:solidFill>
                <a:latin typeface="Consolas" panose="020B0609020204030204" pitchFamily="49" charset="0"/>
              </a:rPr>
              <a:t>type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&gt;import&lt;/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dependencies</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dependencyManagement</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9067837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Admin</a:t>
            </a:r>
            <a:r>
              <a:rPr lang="zh-CN" altLang="en-US" dirty="0"/>
              <a:t>服务端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sz="24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en-US" altLang="zh-CN" dirty="0"/>
              <a:t>Admin</a:t>
            </a:r>
            <a:r>
              <a:rPr lang="zh-CN" altLang="en-US" dirty="0"/>
              <a:t>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&gt;spring-boot-admin-starter-server&lt;/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b="1" dirty="0">
                <a:solidFill>
                  <a:srgbClr val="AD2A26"/>
                </a:solidFill>
                <a:latin typeface="Consolas" panose="020B0609020204030204" pitchFamily="49" charset="0"/>
              </a:rPr>
              <a:t>    &lt;version&gt;2.5.4&lt;/version&gt;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159842" y="4384948"/>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&gt;de.codecentric&lt;/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&gt;spring-boot-admin-starter-client&lt;/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b="1" dirty="0">
                <a:solidFill>
                  <a:srgbClr val="AD2A26"/>
                </a:solidFill>
                <a:latin typeface="Consolas" panose="020B0609020204030204" pitchFamily="49" charset="0"/>
              </a:rPr>
              <a:t>    &lt;version&gt;2.5.4&lt;/version&gt;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808968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Admin</a:t>
            </a:r>
            <a:r>
              <a:rPr lang="zh-CN" altLang="en-US" dirty="0"/>
              <a:t>服务端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设置启用</a:t>
            </a:r>
            <a:r>
              <a:rPr lang="en-US" altLang="zh-CN" dirty="0"/>
              <a:t>Spring-Admin</a:t>
            </a:r>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70294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8080</a:t>
            </a:r>
            <a:endParaRPr lang="zh-CN" altLang="zh-CN" sz="1600" dirty="0">
              <a:latin typeface="Arial" panose="020B0604020202020204" pitchFamily="34" charset="0"/>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3397344"/>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@SpringBootApplication</a:t>
            </a:r>
            <a:br>
              <a:rPr lang="zh-CN" altLang="zh-CN" sz="1400" dirty="0">
                <a:solidFill>
                  <a:srgbClr val="9E880D"/>
                </a:solidFill>
                <a:latin typeface="Consolas" panose="020B0609020204030204" pitchFamily="49" charset="0"/>
              </a:rPr>
            </a:br>
            <a:r>
              <a:rPr lang="zh-CN" altLang="zh-CN" sz="1400" b="1" dirty="0">
                <a:solidFill>
                  <a:srgbClr val="C00000"/>
                </a:solidFill>
                <a:latin typeface="Consolas" panose="020B0609020204030204" pitchFamily="49" charset="0"/>
              </a:rPr>
              <a:t>@EnableAdminServer</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Springboot25ActuatorServerApplication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public static void </a:t>
            </a:r>
            <a:r>
              <a:rPr lang="zh-CN" altLang="zh-CN" sz="1400" dirty="0">
                <a:solidFill>
                  <a:srgbClr val="00627A"/>
                </a:solidFill>
                <a:latin typeface="Consolas" panose="020B0609020204030204" pitchFamily="49" charset="0"/>
              </a:rPr>
              <a:t>main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 args)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SpringApplication</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run</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Springboot25ActuatorServerApplication</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 args);</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72086224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Admin</a:t>
            </a:r>
            <a:r>
              <a:rPr lang="zh-CN" altLang="en-US" dirty="0"/>
              <a:t>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boot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admin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client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http://localhost:8080</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management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endpoint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health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show-details</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always</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endpoints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web</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exposure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include</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76133562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可视化监控平台</a:t>
            </a:r>
          </a:p>
        </p:txBody>
      </p:sp>
      <p:pic>
        <p:nvPicPr>
          <p:cNvPr id="6" name="图片 5"/>
          <p:cNvPicPr>
            <a:picLocks noChangeAspect="1"/>
          </p:cNvPicPr>
          <p:nvPr/>
        </p:nvPicPr>
        <p:blipFill>
          <a:blip r:embed="rId3"/>
          <a:stretch>
            <a:fillRect/>
          </a:stretch>
        </p:blipFill>
        <p:spPr>
          <a:xfrm>
            <a:off x="1159842" y="1749973"/>
            <a:ext cx="9219057" cy="4657544"/>
          </a:xfrm>
          <a:prstGeom prst="rect">
            <a:avLst/>
          </a:prstGeom>
        </p:spPr>
      </p:pic>
    </p:spTree>
    <p:extLst>
      <p:ext uri="{BB962C8B-B14F-4D97-AF65-F5344CB8AC3E}">
        <p14:creationId xmlns:p14="http://schemas.microsoft.com/office/powerpoint/2010/main" val="2738993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数据校验</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开启数据校验有助于系统安全性，</a:t>
            </a:r>
            <a:r>
              <a:rPr lang="en-US" altLang="zh-CN" dirty="0">
                <a:latin typeface="Consolas" panose="020B0609020204030204" pitchFamily="49" charset="0"/>
              </a:rPr>
              <a:t>J2EE</a:t>
            </a:r>
            <a:r>
              <a:rPr lang="zh-CN" altLang="en-US" dirty="0">
                <a:latin typeface="Consolas" panose="020B0609020204030204" pitchFamily="49" charset="0"/>
              </a:rPr>
              <a:t>规范中</a:t>
            </a:r>
            <a:r>
              <a:rPr lang="en-US" altLang="zh-CN" dirty="0">
                <a:latin typeface="Consolas" panose="020B0609020204030204" pitchFamily="49" charset="0"/>
              </a:rPr>
              <a:t>JSR303</a:t>
            </a:r>
            <a:r>
              <a:rPr lang="zh-CN" altLang="en-US" dirty="0">
                <a:latin typeface="Consolas" panose="020B0609020204030204" pitchFamily="49" charset="0"/>
              </a:rPr>
              <a:t>规范定义了一组有关数据校验相关的</a:t>
            </a:r>
            <a:r>
              <a:rPr lang="en-US" altLang="zh-CN" dirty="0">
                <a:latin typeface="Consolas" panose="020B0609020204030204" pitchFamily="49" charset="0"/>
              </a:rPr>
              <a:t>API</a:t>
            </a: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206390263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t>可视化监控平台</a:t>
            </a:r>
            <a:r>
              <a:rPr lang="en-US" altLang="zh-CN" sz="1600" dirty="0"/>
              <a:t>——Spring Boot Admin</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配置通过</a:t>
            </a:r>
            <a:r>
              <a:rPr lang="en-US" altLang="zh-CN" sz="1600" dirty="0">
                <a:latin typeface="Consolas" panose="020B0609020204030204" pitchFamily="49" charset="0"/>
                <a:sym typeface="Consolas" panose="020B0609020204030204" pitchFamily="49" charset="0"/>
              </a:rPr>
              <a:t>web</a:t>
            </a:r>
            <a:r>
              <a:rPr lang="zh-CN" altLang="en-US" sz="1600" dirty="0">
                <a:latin typeface="Consolas" panose="020B0609020204030204" pitchFamily="49" charset="0"/>
                <a:sym typeface="Consolas" panose="020B0609020204030204" pitchFamily="49" charset="0"/>
              </a:rPr>
              <a:t>端读取监控信息</a:t>
            </a:r>
            <a:endParaRPr lang="en-US" altLang="zh-CN" sz="1600" dirty="0"/>
          </a:p>
        </p:txBody>
      </p:sp>
    </p:spTree>
    <p:extLst>
      <p:ext uri="{BB962C8B-B14F-4D97-AF65-F5344CB8AC3E}">
        <p14:creationId xmlns:p14="http://schemas.microsoft.com/office/powerpoint/2010/main" val="82440716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Actuator</a:t>
            </a:r>
            <a:r>
              <a:rPr lang="zh-CN" altLang="en-US" dirty="0"/>
              <a:t>提供了</a:t>
            </a:r>
            <a:r>
              <a:rPr lang="en-US" altLang="zh-CN" dirty="0" err="1"/>
              <a:t>SpringBoot</a:t>
            </a:r>
            <a:r>
              <a:rPr lang="zh-CN" altLang="en-US" dirty="0"/>
              <a:t>生产就绪功能，通过端点的配置与访问，获取端点信息</a:t>
            </a:r>
            <a:endParaRPr lang="en-US" altLang="zh-CN" dirty="0"/>
          </a:p>
          <a:p>
            <a:pPr>
              <a:buFont typeface="Wingdings" panose="05000000000000000000" pitchFamily="2" charset="2"/>
              <a:buChar char="l"/>
            </a:pPr>
            <a:r>
              <a:rPr lang="zh-CN" altLang="en-US" dirty="0"/>
              <a:t>端点描述了一组监控信息，</a:t>
            </a:r>
            <a:r>
              <a:rPr lang="en-US" altLang="zh-CN" dirty="0" err="1"/>
              <a:t>SpringBoot</a:t>
            </a:r>
            <a:r>
              <a:rPr lang="zh-CN" altLang="en-US" dirty="0"/>
              <a:t>提供了多个内置端点，也可以根据需要自定义端点信息</a:t>
            </a:r>
            <a:endParaRPr lang="en-US" altLang="zh-CN" dirty="0"/>
          </a:p>
          <a:p>
            <a:pPr>
              <a:buFont typeface="Wingdings" panose="05000000000000000000" pitchFamily="2" charset="2"/>
              <a:buChar char="l"/>
            </a:pPr>
            <a:r>
              <a:rPr lang="zh-CN" altLang="en-US" dirty="0"/>
              <a:t>访问当前应用所有端点信息：</a:t>
            </a:r>
            <a:r>
              <a:rPr lang="en-US" altLang="zh-CN" b="1" dirty="0">
                <a:solidFill>
                  <a:srgbClr val="C00000"/>
                </a:solidFill>
              </a:rPr>
              <a:t>/actuator</a:t>
            </a:r>
          </a:p>
          <a:p>
            <a:pPr>
              <a:buFont typeface="Wingdings" panose="05000000000000000000" pitchFamily="2" charset="2"/>
              <a:buChar char="l"/>
            </a:pPr>
            <a:r>
              <a:rPr lang="zh-CN" altLang="en-US" dirty="0"/>
              <a:t>访问端点详细信息：</a:t>
            </a:r>
            <a:r>
              <a:rPr lang="en-US" altLang="zh-CN" dirty="0"/>
              <a:t>/actuator</a:t>
            </a:r>
            <a:r>
              <a:rPr lang="en-US" altLang="zh-CN" b="1" dirty="0">
                <a:solidFill>
                  <a:srgbClr val="C00000"/>
                </a:solidFill>
              </a:rPr>
              <a:t>/</a:t>
            </a:r>
            <a:r>
              <a:rPr lang="zh-CN" altLang="en-US" b="1" dirty="0">
                <a:solidFill>
                  <a:srgbClr val="C00000"/>
                </a:solidFill>
              </a:rPr>
              <a:t>端点名称</a:t>
            </a:r>
            <a:endParaRPr lang="en-US" altLang="zh-CN" b="1" dirty="0">
              <a:solidFill>
                <a:srgbClr val="C00000"/>
              </a:solidFill>
            </a:endParaRPr>
          </a:p>
          <a:p>
            <a:pPr marL="0" indent="0">
              <a:buNone/>
            </a:pPr>
            <a:endParaRPr lang="en-US" altLang="zh-CN" b="1" dirty="0">
              <a:solidFill>
                <a:srgbClr val="C00000"/>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3805361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xxxxxxxxxxxxxxxxx</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259137718"/>
              </p:ext>
            </p:extLst>
          </p:nvPr>
        </p:nvGraphicFramePr>
        <p:xfrm>
          <a:off x="613062" y="1519423"/>
          <a:ext cx="10816935" cy="4623266"/>
        </p:xfrm>
        <a:graphic>
          <a:graphicData uri="http://schemas.openxmlformats.org/drawingml/2006/table">
            <a:tbl>
              <a:tblPr firstRow="1" firstCol="1" bandRow="1">
                <a:tableStyleId>{5C22544A-7EE6-4342-B048-85BDC9FD1C3A}</a:tableStyleId>
              </a:tblPr>
              <a:tblGrid>
                <a:gridCol w="3605645">
                  <a:extLst>
                    <a:ext uri="{9D8B030D-6E8A-4147-A177-3AD203B41FA5}">
                      <a16:colId xmlns:a16="http://schemas.microsoft.com/office/drawing/2014/main" val="3071701626"/>
                    </a:ext>
                  </a:extLst>
                </a:gridCol>
                <a:gridCol w="5153893">
                  <a:extLst>
                    <a:ext uri="{9D8B030D-6E8A-4147-A177-3AD203B41FA5}">
                      <a16:colId xmlns:a16="http://schemas.microsoft.com/office/drawing/2014/main" val="3458385724"/>
                    </a:ext>
                  </a:extLst>
                </a:gridCol>
                <a:gridCol w="2057397">
                  <a:extLst>
                    <a:ext uri="{9D8B030D-6E8A-4147-A177-3AD203B41FA5}">
                      <a16:colId xmlns:a16="http://schemas.microsoft.com/office/drawing/2014/main" val="2392092063"/>
                    </a:ext>
                  </a:extLst>
                </a:gridCol>
              </a:tblGrid>
              <a:tr h="163145">
                <a:tc>
                  <a:txBody>
                    <a:bodyPr/>
                    <a:lstStyle/>
                    <a:p>
                      <a:pPr algn="ctr">
                        <a:spcAft>
                          <a:spcPts val="1020"/>
                        </a:spcAft>
                      </a:pPr>
                      <a:r>
                        <a:rPr lang="en-US" sz="2400" kern="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描述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默认启用</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53121836"/>
                  </a:ext>
                </a:extLst>
              </a:tr>
              <a:tr h="253972">
                <a:tc>
                  <a:txBody>
                    <a:bodyPr/>
                    <a:lstStyle/>
                    <a:p>
                      <a:pPr algn="l">
                        <a:spcAft>
                          <a:spcPts val="0"/>
                        </a:spcAft>
                      </a:pPr>
                      <a:r>
                        <a:rPr lang="en-US" sz="1800" kern="0" spc="15" dirty="0" err="1">
                          <a:effectLst/>
                        </a:rPr>
                        <a:t>auditevents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暴露当前应用程序的审计事件信息。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758462145"/>
                  </a:ext>
                </a:extLst>
              </a:tr>
              <a:tr h="253972">
                <a:tc>
                  <a:txBody>
                    <a:bodyPr/>
                    <a:lstStyle/>
                    <a:p>
                      <a:pPr algn="l">
                        <a:spcAft>
                          <a:spcPts val="0"/>
                        </a:spcAft>
                      </a:pPr>
                      <a:r>
                        <a:rPr lang="en-US" sz="1800" kern="0" spc="15">
                          <a:effectLst/>
                        </a:rPr>
                        <a:t>beans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显示应用程序中所有</a:t>
                      </a:r>
                      <a:r>
                        <a:rPr lang="en-US" sz="1800" kern="0" spc="15" dirty="0">
                          <a:effectLst/>
                        </a:rPr>
                        <a:t> Spring bean </a:t>
                      </a:r>
                      <a:r>
                        <a:rPr lang="zh-CN" sz="1800" kern="0" spc="15" dirty="0">
                          <a:effectLst/>
                        </a:rPr>
                        <a:t>的完整列表。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786814793"/>
                  </a:ext>
                </a:extLst>
              </a:tr>
              <a:tr h="163145">
                <a:tc>
                  <a:txBody>
                    <a:bodyPr/>
                    <a:lstStyle/>
                    <a:p>
                      <a:pPr algn="l">
                        <a:spcAft>
                          <a:spcPts val="0"/>
                        </a:spcAft>
                      </a:pPr>
                      <a:r>
                        <a:rPr lang="en-US" sz="1800" kern="0" spc="15">
                          <a:effectLst/>
                        </a:rPr>
                        <a:t>caches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暴露可用的缓存。</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6876740"/>
                  </a:ext>
                </a:extLst>
              </a:tr>
              <a:tr h="350723">
                <a:tc>
                  <a:txBody>
                    <a:bodyPr/>
                    <a:lstStyle/>
                    <a:p>
                      <a:pPr algn="l">
                        <a:spcAft>
                          <a:spcPts val="0"/>
                        </a:spcAft>
                      </a:pPr>
                      <a:r>
                        <a:rPr lang="en-US" sz="1800" kern="0" spc="15">
                          <a:effectLst/>
                        </a:rPr>
                        <a:t>conditions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显示在配置和自动配置类上评估的条件以及它们匹配或不匹配的原因。</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492042117"/>
                  </a:ext>
                </a:extLst>
              </a:tr>
              <a:tr h="350723">
                <a:tc>
                  <a:txBody>
                    <a:bodyPr/>
                    <a:lstStyle/>
                    <a:p>
                      <a:pPr algn="l">
                        <a:spcAft>
                          <a:spcPts val="0"/>
                        </a:spcAft>
                      </a:pPr>
                      <a:r>
                        <a:rPr lang="en-US" sz="1800" kern="0" spc="15" dirty="0" err="1">
                          <a:effectLst/>
                        </a:rPr>
                        <a:t>configprops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显示所有</a:t>
                      </a:r>
                      <a:r>
                        <a:rPr lang="en-US" sz="1800" kern="0" spc="15">
                          <a:effectLst/>
                        </a:rPr>
                        <a:t> @ConfigurationProperties </a:t>
                      </a:r>
                      <a:r>
                        <a:rPr lang="zh-CN" sz="1800" kern="0" spc="15">
                          <a:effectLst/>
                        </a:rPr>
                        <a:t>的校对清单。</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347965959"/>
                  </a:ext>
                </a:extLst>
              </a:tr>
              <a:tr h="350723">
                <a:tc>
                  <a:txBody>
                    <a:bodyPr/>
                    <a:lstStyle/>
                    <a:p>
                      <a:pPr algn="l">
                        <a:spcAft>
                          <a:spcPts val="0"/>
                        </a:spcAft>
                      </a:pPr>
                      <a:r>
                        <a:rPr lang="en-US" sz="1800" kern="0" spc="15">
                          <a:effectLst/>
                        </a:rPr>
                        <a:t>env</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暴露</a:t>
                      </a:r>
                      <a:r>
                        <a:rPr lang="en-US" sz="1800" kern="0" spc="15">
                          <a:effectLst/>
                        </a:rPr>
                        <a:t> Spring ConfigurableEnvironment </a:t>
                      </a:r>
                      <a:r>
                        <a:rPr lang="zh-CN" sz="1800" kern="0" spc="15">
                          <a:effectLst/>
                        </a:rPr>
                        <a:t>中的属性。</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723553787"/>
                  </a:ext>
                </a:extLst>
              </a:tr>
              <a:tr h="253972">
                <a:tc>
                  <a:txBody>
                    <a:bodyPr/>
                    <a:lstStyle/>
                    <a:p>
                      <a:pPr algn="l">
                        <a:spcAft>
                          <a:spcPts val="0"/>
                        </a:spcAft>
                      </a:pPr>
                      <a:r>
                        <a:rPr lang="en-US" sz="1800" kern="0" spc="15">
                          <a:effectLst/>
                        </a:rPr>
                        <a:t>flyway</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显示已应用的</a:t>
                      </a:r>
                      <a:r>
                        <a:rPr lang="en-US" sz="1800" kern="0" spc="15">
                          <a:effectLst/>
                        </a:rPr>
                        <a:t> Flyway </a:t>
                      </a:r>
                      <a:r>
                        <a:rPr lang="zh-CN" sz="1800" kern="0" spc="15">
                          <a:effectLst/>
                        </a:rPr>
                        <a:t>数据库迁移。</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838404938"/>
                  </a:ext>
                </a:extLst>
              </a:tr>
              <a:tr h="163145">
                <a:tc>
                  <a:txBody>
                    <a:bodyPr/>
                    <a:lstStyle/>
                    <a:p>
                      <a:pPr algn="l">
                        <a:spcAft>
                          <a:spcPts val="0"/>
                        </a:spcAft>
                      </a:pPr>
                      <a:r>
                        <a:rPr lang="en-US" sz="1800" kern="0" spc="15" dirty="0">
                          <a:solidFill>
                            <a:srgbClr val="C00000"/>
                          </a:solidFill>
                          <a:effectLst/>
                        </a:rPr>
                        <a:t>health</a:t>
                      </a:r>
                      <a:endParaRPr 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显示应用程序健康信息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4211891913"/>
                  </a:ext>
                </a:extLst>
              </a:tr>
              <a:tr h="350723">
                <a:tc>
                  <a:txBody>
                    <a:bodyPr/>
                    <a:lstStyle/>
                    <a:p>
                      <a:pPr algn="l">
                        <a:spcAft>
                          <a:spcPts val="0"/>
                        </a:spcAft>
                      </a:pPr>
                      <a:r>
                        <a:rPr lang="en-US" sz="1800" kern="0" spc="15">
                          <a:effectLst/>
                        </a:rPr>
                        <a:t>httptrace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a:t>
                      </a:r>
                      <a:r>
                        <a:rPr lang="en-US" sz="1800" kern="0" spc="15">
                          <a:effectLst/>
                        </a:rPr>
                        <a:t> HTTP </a:t>
                      </a:r>
                      <a:r>
                        <a:rPr lang="zh-CN" sz="1800" kern="0" spc="15">
                          <a:effectLst/>
                        </a:rPr>
                        <a:t>追踪信息（默认情况下，最后</a:t>
                      </a:r>
                      <a:r>
                        <a:rPr lang="en-US" sz="1800" kern="0" spc="15">
                          <a:effectLst/>
                        </a:rPr>
                        <a:t> 100 </a:t>
                      </a:r>
                      <a:r>
                        <a:rPr lang="zh-CN" sz="1800" kern="0" spc="15">
                          <a:effectLst/>
                        </a:rPr>
                        <a:t>个</a:t>
                      </a:r>
                      <a:r>
                        <a:rPr lang="en-US" sz="1800" kern="0" spc="15">
                          <a:effectLst/>
                        </a:rPr>
                        <a:t> HTTP </a:t>
                      </a:r>
                      <a:r>
                        <a:rPr lang="zh-CN" sz="1800" kern="0" spc="15">
                          <a:effectLst/>
                        </a:rPr>
                        <a:t>请求</a:t>
                      </a:r>
                      <a:r>
                        <a:rPr lang="en-US" sz="1800" kern="0" spc="15">
                          <a:effectLst/>
                        </a:rPr>
                        <a:t>/</a:t>
                      </a:r>
                      <a:r>
                        <a:rPr lang="zh-CN" sz="1800" kern="0" spc="15">
                          <a:effectLst/>
                        </a:rPr>
                        <a:t>响应交换）。</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373074801"/>
                  </a:ext>
                </a:extLst>
              </a:tr>
              <a:tr h="163145">
                <a:tc>
                  <a:txBody>
                    <a:bodyPr/>
                    <a:lstStyle/>
                    <a:p>
                      <a:pPr algn="l">
                        <a:spcAft>
                          <a:spcPts val="0"/>
                        </a:spcAft>
                      </a:pPr>
                      <a:r>
                        <a:rPr lang="en-US" sz="1800" kern="0" spc="15">
                          <a:effectLst/>
                        </a:rPr>
                        <a:t>info</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显示应用程序信息。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1377602051"/>
                  </a:ext>
                </a:extLst>
              </a:tr>
              <a:tr h="163145">
                <a:tc>
                  <a:txBody>
                    <a:bodyPr/>
                    <a:lstStyle/>
                    <a:p>
                      <a:pPr algn="l">
                        <a:spcAft>
                          <a:spcPts val="0"/>
                        </a:spcAft>
                      </a:pPr>
                      <a:r>
                        <a:rPr lang="en-US" sz="1800" kern="0" spc="15">
                          <a:effectLst/>
                        </a:rPr>
                        <a:t>integrationgraph</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a:t>
                      </a:r>
                      <a:r>
                        <a:rPr lang="en-US" sz="1800" kern="0" spc="15">
                          <a:effectLst/>
                        </a:rPr>
                        <a:t> Spring Integration </a:t>
                      </a:r>
                      <a:r>
                        <a:rPr lang="zh-CN" sz="1800" kern="0" spc="15">
                          <a:effectLst/>
                        </a:rPr>
                        <a:t>图。</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057732061"/>
                  </a:ext>
                </a:extLst>
              </a:tr>
            </a:tbl>
          </a:graphicData>
        </a:graphic>
      </p:graphicFrame>
    </p:spTree>
    <p:extLst>
      <p:ext uri="{BB962C8B-B14F-4D97-AF65-F5344CB8AC3E}">
        <p14:creationId xmlns:p14="http://schemas.microsoft.com/office/powerpoint/2010/main" val="108906558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xxxxxxxxxxxxxxxxx</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617937480"/>
              </p:ext>
            </p:extLst>
          </p:nvPr>
        </p:nvGraphicFramePr>
        <p:xfrm>
          <a:off x="613062" y="1519423"/>
          <a:ext cx="10816935" cy="3593646"/>
        </p:xfrm>
        <a:graphic>
          <a:graphicData uri="http://schemas.openxmlformats.org/drawingml/2006/table">
            <a:tbl>
              <a:tblPr firstRow="1" firstCol="1" bandRow="1">
                <a:tableStyleId>{5C22544A-7EE6-4342-B048-85BDC9FD1C3A}</a:tableStyleId>
              </a:tblPr>
              <a:tblGrid>
                <a:gridCol w="3605645">
                  <a:extLst>
                    <a:ext uri="{9D8B030D-6E8A-4147-A177-3AD203B41FA5}">
                      <a16:colId xmlns:a16="http://schemas.microsoft.com/office/drawing/2014/main" val="3071701626"/>
                    </a:ext>
                  </a:extLst>
                </a:gridCol>
                <a:gridCol w="5153893">
                  <a:extLst>
                    <a:ext uri="{9D8B030D-6E8A-4147-A177-3AD203B41FA5}">
                      <a16:colId xmlns:a16="http://schemas.microsoft.com/office/drawing/2014/main" val="3458385724"/>
                    </a:ext>
                  </a:extLst>
                </a:gridCol>
                <a:gridCol w="2057397">
                  <a:extLst>
                    <a:ext uri="{9D8B030D-6E8A-4147-A177-3AD203B41FA5}">
                      <a16:colId xmlns:a16="http://schemas.microsoft.com/office/drawing/2014/main" val="2392092063"/>
                    </a:ext>
                  </a:extLst>
                </a:gridCol>
              </a:tblGrid>
              <a:tr h="163145">
                <a:tc>
                  <a:txBody>
                    <a:bodyPr/>
                    <a:lstStyle/>
                    <a:p>
                      <a:pPr algn="ctr">
                        <a:spcAft>
                          <a:spcPts val="1020"/>
                        </a:spcAft>
                      </a:pPr>
                      <a:r>
                        <a:rPr lang="en-US" sz="2400" kern="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描述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默认启用</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53121836"/>
                  </a:ext>
                </a:extLst>
              </a:tr>
              <a:tr h="253972">
                <a:tc>
                  <a:txBody>
                    <a:bodyPr/>
                    <a:lstStyle/>
                    <a:p>
                      <a:pPr algn="l">
                        <a:spcAft>
                          <a:spcPts val="0"/>
                        </a:spcAft>
                      </a:pPr>
                      <a:r>
                        <a:rPr lang="en-US" sz="1800" b="1" kern="0" spc="15" dirty="0">
                          <a:solidFill>
                            <a:srgbClr val="C00000"/>
                          </a:solidFill>
                          <a:effectLst/>
                        </a:rPr>
                        <a:t>loggers</a:t>
                      </a:r>
                      <a:endParaRPr lang="zh-CN" sz="1800" b="1"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显示和修改应用程序中日志记录器的配置。</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707474810"/>
                  </a:ext>
                </a:extLst>
              </a:tr>
              <a:tr h="253972">
                <a:tc>
                  <a:txBody>
                    <a:bodyPr/>
                    <a:lstStyle/>
                    <a:p>
                      <a:pPr algn="l">
                        <a:spcAft>
                          <a:spcPts val="0"/>
                        </a:spcAft>
                      </a:pPr>
                      <a:r>
                        <a:rPr lang="en-US" sz="1800" kern="0" spc="15">
                          <a:effectLst/>
                        </a:rPr>
                        <a:t>liquibase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显示已应用的</a:t>
                      </a:r>
                      <a:r>
                        <a:rPr lang="en-US" sz="1800" kern="0" spc="15">
                          <a:effectLst/>
                        </a:rPr>
                        <a:t> Liquibase </a:t>
                      </a:r>
                      <a:r>
                        <a:rPr lang="zh-CN" sz="1800" kern="0" spc="15">
                          <a:effectLst/>
                        </a:rPr>
                        <a:t>数据库迁移。</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89649346"/>
                  </a:ext>
                </a:extLst>
              </a:tr>
              <a:tr h="253972">
                <a:tc>
                  <a:txBody>
                    <a:bodyPr/>
                    <a:lstStyle/>
                    <a:p>
                      <a:pPr algn="l">
                        <a:spcAft>
                          <a:spcPts val="0"/>
                        </a:spcAft>
                      </a:pPr>
                      <a:r>
                        <a:rPr lang="en-US" sz="1800" kern="0" spc="15" dirty="0">
                          <a:solidFill>
                            <a:srgbClr val="C00000"/>
                          </a:solidFill>
                          <a:effectLst/>
                        </a:rPr>
                        <a:t>metrics</a:t>
                      </a:r>
                      <a:endParaRPr 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显示当前应用程序的指标度量信息。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577609045"/>
                  </a:ext>
                </a:extLst>
              </a:tr>
              <a:tr h="253972">
                <a:tc>
                  <a:txBody>
                    <a:bodyPr/>
                    <a:lstStyle/>
                    <a:p>
                      <a:pPr algn="l">
                        <a:spcAft>
                          <a:spcPts val="0"/>
                        </a:spcAft>
                      </a:pPr>
                      <a:r>
                        <a:rPr lang="en-US" sz="1800" kern="0" spc="15">
                          <a:effectLst/>
                        </a:rPr>
                        <a:t>mappings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显示所有</a:t>
                      </a:r>
                      <a:r>
                        <a:rPr lang="en-US" sz="1800" kern="0" spc="15">
                          <a:effectLst/>
                        </a:rPr>
                        <a:t> @RequestMapping </a:t>
                      </a:r>
                      <a:r>
                        <a:rPr lang="zh-CN" sz="1800" kern="0" spc="15">
                          <a:effectLst/>
                        </a:rPr>
                        <a:t>路径的整理清单。</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2232992955"/>
                  </a:ext>
                </a:extLst>
              </a:tr>
              <a:tr h="163145">
                <a:tc>
                  <a:txBody>
                    <a:bodyPr/>
                    <a:lstStyle/>
                    <a:p>
                      <a:pPr algn="l">
                        <a:spcAft>
                          <a:spcPts val="0"/>
                        </a:spcAft>
                      </a:pPr>
                      <a:r>
                        <a:rPr lang="en-US" sz="1800" kern="0" spc="15">
                          <a:effectLst/>
                        </a:rPr>
                        <a:t>scheduledtasks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显示应用程序中的调度任务。</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423967046"/>
                  </a:ext>
                </a:extLst>
              </a:tr>
              <a:tr h="447475">
                <a:tc>
                  <a:txBody>
                    <a:bodyPr/>
                    <a:lstStyle/>
                    <a:p>
                      <a:pPr algn="l">
                        <a:spcAft>
                          <a:spcPts val="0"/>
                        </a:spcAft>
                      </a:pPr>
                      <a:r>
                        <a:rPr lang="en-US" sz="1800" kern="0" spc="15">
                          <a:effectLst/>
                        </a:rPr>
                        <a:t>sessions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允许从</a:t>
                      </a:r>
                      <a:r>
                        <a:rPr lang="en-US" sz="1800" kern="0" spc="15">
                          <a:effectLst/>
                        </a:rPr>
                        <a:t> Spring Session </a:t>
                      </a:r>
                      <a:r>
                        <a:rPr lang="zh-CN" sz="1800" kern="0" spc="15">
                          <a:effectLst/>
                        </a:rPr>
                        <a:t>支持的会话存储中检索和删除用户会话。当使用</a:t>
                      </a:r>
                      <a:r>
                        <a:rPr lang="en-US" sz="1800" kern="0" spc="15">
                          <a:effectLst/>
                        </a:rPr>
                        <a:t> Spring Session </a:t>
                      </a:r>
                      <a:r>
                        <a:rPr lang="zh-CN" sz="1800" kern="0" spc="15">
                          <a:effectLst/>
                        </a:rPr>
                        <a:t>的响应式</a:t>
                      </a:r>
                      <a:r>
                        <a:rPr lang="en-US" sz="1800" kern="0" spc="15">
                          <a:effectLst/>
                        </a:rPr>
                        <a:t> Web </a:t>
                      </a:r>
                      <a:r>
                        <a:rPr lang="zh-CN" sz="1800" kern="0" spc="15">
                          <a:effectLst/>
                        </a:rPr>
                        <a:t>应用程序支持时不可用。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431866996"/>
                  </a:ext>
                </a:extLst>
              </a:tr>
              <a:tr h="163145">
                <a:tc>
                  <a:txBody>
                    <a:bodyPr/>
                    <a:lstStyle/>
                    <a:p>
                      <a:pPr algn="l">
                        <a:spcAft>
                          <a:spcPts val="0"/>
                        </a:spcAft>
                      </a:pPr>
                      <a:r>
                        <a:rPr lang="en-US" sz="1800" kern="0" spc="15">
                          <a:effectLst/>
                        </a:rPr>
                        <a:t>shutdown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a:effectLst/>
                        </a:rPr>
                        <a:t>正常关闭应用程序。</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537251529"/>
                  </a:ext>
                </a:extLst>
              </a:tr>
              <a:tr h="163145">
                <a:tc>
                  <a:txBody>
                    <a:bodyPr/>
                    <a:lstStyle/>
                    <a:p>
                      <a:pPr algn="l">
                        <a:spcAft>
                          <a:spcPts val="0"/>
                        </a:spcAft>
                      </a:pPr>
                      <a:r>
                        <a:rPr lang="en-US" sz="1800" kern="0" spc="15">
                          <a:effectLst/>
                        </a:rPr>
                        <a:t>threaddump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l">
                        <a:spcAft>
                          <a:spcPts val="0"/>
                        </a:spcAft>
                      </a:pPr>
                      <a:r>
                        <a:rPr lang="zh-CN" sz="1800" kern="0" spc="15" dirty="0">
                          <a:effectLst/>
                        </a:rPr>
                        <a:t>执行线程</a:t>
                      </a:r>
                      <a:r>
                        <a:rPr lang="en-US" sz="1800" kern="0" spc="15" dirty="0">
                          <a:effectLst/>
                        </a:rPr>
                        <a:t> dump</a:t>
                      </a:r>
                      <a:r>
                        <a:rPr lang="zh-CN" sz="1800" kern="0" spc="15"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11888818"/>
                  </a:ext>
                </a:extLst>
              </a:tr>
            </a:tbl>
          </a:graphicData>
        </a:graphic>
      </p:graphicFrame>
    </p:spTree>
    <p:extLst>
      <p:ext uri="{BB962C8B-B14F-4D97-AF65-F5344CB8AC3E}">
        <p14:creationId xmlns:p14="http://schemas.microsoft.com/office/powerpoint/2010/main" val="305654697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Web</a:t>
            </a:r>
            <a:r>
              <a:rPr lang="zh-CN" altLang="en-US" dirty="0"/>
              <a:t>程序专用端点</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2321859302"/>
              </p:ext>
            </p:extLst>
          </p:nvPr>
        </p:nvGraphicFramePr>
        <p:xfrm>
          <a:off x="613062" y="2210303"/>
          <a:ext cx="10816935" cy="3071374"/>
        </p:xfrm>
        <a:graphic>
          <a:graphicData uri="http://schemas.openxmlformats.org/drawingml/2006/table">
            <a:tbl>
              <a:tblPr firstRow="1" firstCol="1" bandRow="1">
                <a:tableStyleId>{5C22544A-7EE6-4342-B048-85BDC9FD1C3A}</a:tableStyleId>
              </a:tblPr>
              <a:tblGrid>
                <a:gridCol w="3605645">
                  <a:extLst>
                    <a:ext uri="{9D8B030D-6E8A-4147-A177-3AD203B41FA5}">
                      <a16:colId xmlns:a16="http://schemas.microsoft.com/office/drawing/2014/main" val="3071701626"/>
                    </a:ext>
                  </a:extLst>
                </a:gridCol>
                <a:gridCol w="5153893">
                  <a:extLst>
                    <a:ext uri="{9D8B030D-6E8A-4147-A177-3AD203B41FA5}">
                      <a16:colId xmlns:a16="http://schemas.microsoft.com/office/drawing/2014/main" val="3458385724"/>
                    </a:ext>
                  </a:extLst>
                </a:gridCol>
                <a:gridCol w="2057397">
                  <a:extLst>
                    <a:ext uri="{9D8B030D-6E8A-4147-A177-3AD203B41FA5}">
                      <a16:colId xmlns:a16="http://schemas.microsoft.com/office/drawing/2014/main" val="2392092063"/>
                    </a:ext>
                  </a:extLst>
                </a:gridCol>
              </a:tblGrid>
              <a:tr h="163145">
                <a:tc>
                  <a:txBody>
                    <a:bodyPr/>
                    <a:lstStyle/>
                    <a:p>
                      <a:pPr algn="ctr">
                        <a:spcAft>
                          <a:spcPts val="1020"/>
                        </a:spcAft>
                      </a:pPr>
                      <a:r>
                        <a:rPr lang="en-US" sz="2400" kern="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描述</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tc>
                  <a:txBody>
                    <a:bodyPr/>
                    <a:lstStyle/>
                    <a:p>
                      <a:pPr algn="ctr">
                        <a:spcAft>
                          <a:spcPts val="1020"/>
                        </a:spcAft>
                      </a:pPr>
                      <a:r>
                        <a:rPr lang="zh-CN" sz="2400" kern="0" spc="15" dirty="0">
                          <a:effectLst/>
                        </a:rPr>
                        <a:t>默认启用</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8341" marR="58341" marT="26927" marB="26927" anchor="ctr"/>
                </a:tc>
                <a:extLst>
                  <a:ext uri="{0D108BD9-81ED-4DB2-BD59-A6C34878D82A}">
                    <a16:rowId xmlns:a16="http://schemas.microsoft.com/office/drawing/2014/main" val="3253121836"/>
                  </a:ext>
                </a:extLst>
              </a:tr>
              <a:tr h="253972">
                <a:tc>
                  <a:txBody>
                    <a:bodyPr/>
                    <a:lstStyle/>
                    <a:p>
                      <a:pPr algn="l">
                        <a:spcAft>
                          <a:spcPts val="0"/>
                        </a:spcAft>
                      </a:pPr>
                      <a:r>
                        <a:rPr lang="en-US" sz="1800" kern="0" spc="15" dirty="0" err="1">
                          <a:effectLst/>
                        </a:rPr>
                        <a:t>heapdump</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a:effectLst/>
                        </a:rPr>
                        <a:t>返回一个</a:t>
                      </a:r>
                      <a:r>
                        <a:rPr lang="en-US" sz="1800" kern="0" spc="15">
                          <a:effectLst/>
                        </a:rPr>
                        <a:t> hprof </a:t>
                      </a:r>
                      <a:r>
                        <a:rPr lang="zh-CN" sz="1800" kern="0" spc="15">
                          <a:effectLst/>
                        </a:rPr>
                        <a:t>堆</a:t>
                      </a:r>
                      <a:r>
                        <a:rPr lang="en-US" sz="1800" kern="0" spc="15">
                          <a:effectLst/>
                        </a:rPr>
                        <a:t> dump </a:t>
                      </a:r>
                      <a:r>
                        <a:rPr lang="zh-CN" sz="1800" kern="0" spc="15">
                          <a:effectLst/>
                        </a:rPr>
                        <a:t>文件。</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707474810"/>
                  </a:ext>
                </a:extLst>
              </a:tr>
              <a:tr h="253972">
                <a:tc>
                  <a:txBody>
                    <a:bodyPr/>
                    <a:lstStyle/>
                    <a:p>
                      <a:pPr algn="l">
                        <a:spcAft>
                          <a:spcPts val="0"/>
                        </a:spcAft>
                      </a:pPr>
                      <a:r>
                        <a:rPr lang="en-US" sz="1800" kern="0" spc="15" dirty="0" err="1">
                          <a:effectLst/>
                        </a:rPr>
                        <a:t>jolokia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a:effectLst/>
                        </a:rPr>
                        <a:t>通过</a:t>
                      </a:r>
                      <a:r>
                        <a:rPr lang="en-US" sz="1800" kern="0" spc="15">
                          <a:effectLst/>
                        </a:rPr>
                        <a:t> HTTP </a:t>
                      </a:r>
                      <a:r>
                        <a:rPr lang="zh-CN" sz="1800" kern="0" spc="15">
                          <a:effectLst/>
                        </a:rPr>
                        <a:t>暴露</a:t>
                      </a:r>
                      <a:r>
                        <a:rPr lang="en-US" sz="1800" kern="0" spc="15">
                          <a:effectLst/>
                        </a:rPr>
                        <a:t> JMX bean</a:t>
                      </a:r>
                      <a:r>
                        <a:rPr lang="zh-CN" sz="1800" kern="0" spc="15">
                          <a:effectLst/>
                        </a:rPr>
                        <a:t>（当</a:t>
                      </a:r>
                      <a:r>
                        <a:rPr lang="en-US" sz="1800" kern="0" spc="15">
                          <a:effectLst/>
                        </a:rPr>
                        <a:t> Jolokia </a:t>
                      </a:r>
                      <a:r>
                        <a:rPr lang="zh-CN" sz="1800" kern="0" spc="15">
                          <a:effectLst/>
                        </a:rPr>
                        <a:t>在</a:t>
                      </a:r>
                      <a:r>
                        <a:rPr lang="en-US" sz="1800" kern="0" spc="15">
                          <a:effectLst/>
                        </a:rPr>
                        <a:t> classpath </a:t>
                      </a:r>
                      <a:r>
                        <a:rPr lang="zh-CN" sz="1800" kern="0" spc="15">
                          <a:effectLst/>
                        </a:rPr>
                        <a:t>上时，不适用于</a:t>
                      </a:r>
                      <a:r>
                        <a:rPr lang="en-US" sz="1800" kern="0" spc="15">
                          <a:effectLst/>
                        </a:rPr>
                        <a:t> WebFlux</a:t>
                      </a:r>
                      <a:r>
                        <a:rPr lang="zh-CN" sz="1800" kern="0" spc="15">
                          <a:effectLst/>
                        </a:rPr>
                        <a:t>）。</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89649346"/>
                  </a:ext>
                </a:extLst>
              </a:tr>
              <a:tr h="253972">
                <a:tc>
                  <a:txBody>
                    <a:bodyPr/>
                    <a:lstStyle/>
                    <a:p>
                      <a:pPr algn="l">
                        <a:spcAft>
                          <a:spcPts val="0"/>
                        </a:spcAft>
                      </a:pPr>
                      <a:r>
                        <a:rPr lang="en-US" sz="1800" kern="0" spc="15">
                          <a:effectLst/>
                        </a:rPr>
                        <a:t>logfile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dirty="0">
                          <a:effectLst/>
                        </a:rPr>
                        <a:t>返回日志文件的内容（如果已设置</a:t>
                      </a:r>
                      <a:r>
                        <a:rPr lang="en-US" sz="1800" kern="0" spc="15" dirty="0">
                          <a:effectLst/>
                        </a:rPr>
                        <a:t> </a:t>
                      </a:r>
                      <a:r>
                        <a:rPr lang="en-US" sz="1800" kern="0" spc="15" dirty="0" err="1">
                          <a:effectLst/>
                        </a:rPr>
                        <a:t>logging.file</a:t>
                      </a:r>
                      <a:r>
                        <a:rPr lang="en-US" sz="1800" kern="0" spc="15" dirty="0">
                          <a:effectLst/>
                        </a:rPr>
                        <a:t> </a:t>
                      </a:r>
                      <a:r>
                        <a:rPr lang="zh-CN" sz="1800" kern="0" spc="15" dirty="0">
                          <a:effectLst/>
                        </a:rPr>
                        <a:t>或</a:t>
                      </a:r>
                      <a:r>
                        <a:rPr lang="en-US" sz="1800" kern="0" spc="15" dirty="0">
                          <a:effectLst/>
                        </a:rPr>
                        <a:t> </a:t>
                      </a:r>
                      <a:r>
                        <a:rPr lang="en-US" sz="1800" kern="0" spc="15" dirty="0" err="1">
                          <a:effectLst/>
                        </a:rPr>
                        <a:t>logging.path</a:t>
                      </a:r>
                      <a:r>
                        <a:rPr lang="en-US" sz="1800" kern="0" spc="15" dirty="0">
                          <a:effectLst/>
                        </a:rPr>
                        <a:t> </a:t>
                      </a:r>
                      <a:r>
                        <a:rPr lang="zh-CN" sz="1800" kern="0" spc="15" dirty="0">
                          <a:effectLst/>
                        </a:rPr>
                        <a:t>属性）。支持使用</a:t>
                      </a:r>
                      <a:r>
                        <a:rPr lang="en-US" sz="1800" kern="0" spc="15" dirty="0">
                          <a:effectLst/>
                        </a:rPr>
                        <a:t> HTTP Range </a:t>
                      </a:r>
                      <a:r>
                        <a:rPr lang="zh-CN" sz="1800" kern="0" spc="15" dirty="0">
                          <a:effectLst/>
                        </a:rPr>
                        <a:t>头来检索部分日志文件的内容。</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577609045"/>
                  </a:ext>
                </a:extLst>
              </a:tr>
              <a:tr h="253972">
                <a:tc>
                  <a:txBody>
                    <a:bodyPr/>
                    <a:lstStyle/>
                    <a:p>
                      <a:pPr algn="l">
                        <a:spcAft>
                          <a:spcPts val="0"/>
                        </a:spcAft>
                      </a:pPr>
                      <a:r>
                        <a:rPr lang="en-US" sz="1800" kern="0" spc="15" dirty="0" err="1">
                          <a:effectLst/>
                        </a:rPr>
                        <a:t>prometheus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l">
                        <a:spcAft>
                          <a:spcPts val="0"/>
                        </a:spcAft>
                      </a:pPr>
                      <a:r>
                        <a:rPr lang="zh-CN" sz="1800" kern="0" spc="15">
                          <a:effectLst/>
                        </a:rPr>
                        <a:t>以可以由</a:t>
                      </a:r>
                      <a:r>
                        <a:rPr lang="en-US" sz="1800" kern="0" spc="15">
                          <a:effectLst/>
                        </a:rPr>
                        <a:t> Prometheus </a:t>
                      </a:r>
                      <a:r>
                        <a:rPr lang="zh-CN" sz="1800" kern="0" spc="15">
                          <a:effectLst/>
                        </a:rPr>
                        <a:t>服务器抓取的格式暴露指标。</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0"/>
                        </a:spcAft>
                      </a:pPr>
                      <a:r>
                        <a:rPr lang="zh-CN" sz="1800" kern="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2232992955"/>
                  </a:ext>
                </a:extLst>
              </a:tr>
            </a:tbl>
          </a:graphicData>
        </a:graphic>
      </p:graphicFrame>
    </p:spTree>
    <p:extLst>
      <p:ext uri="{BB962C8B-B14F-4D97-AF65-F5344CB8AC3E}">
        <p14:creationId xmlns:p14="http://schemas.microsoft.com/office/powerpoint/2010/main" val="125588553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启用指定端点</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启用所有端点</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78892" y="2178323"/>
            <a:ext cx="9860586" cy="231672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management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endpoint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health</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端点名称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enabled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true</a:t>
            </a:r>
            <a:b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      show-details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always</a:t>
            </a:r>
            <a:b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beans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端点名称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enabled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true</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
        <p:nvSpPr>
          <p:cNvPr id="15" name="TextBox 3">
            <a:extLst>
              <a:ext uri="{FF2B5EF4-FFF2-40B4-BE49-F238E27FC236}">
                <a16:creationId xmlns:a16="http://schemas.microsoft.com/office/drawing/2014/main" id="{0C998B78-AB18-3C47-A1C7-25AE9A3A40B0}"/>
              </a:ext>
            </a:extLst>
          </p:cNvPr>
          <p:cNvSpPr txBox="1"/>
          <p:nvPr/>
        </p:nvSpPr>
        <p:spPr>
          <a:xfrm>
            <a:off x="1178892" y="5129390"/>
            <a:ext cx="9860586" cy="102611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management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  endpoints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67D17"/>
                </a:solidFill>
                <a:latin typeface="Consolas" panose="020B0609020204030204" pitchFamily="49" charset="0"/>
              </a:rPr>
              <a:t>    </a:t>
            </a:r>
            <a:r>
              <a:rPr lang="zh-CN" altLang="zh-CN" sz="1400" dirty="0">
                <a:solidFill>
                  <a:srgbClr val="0033B3"/>
                </a:solidFill>
                <a:latin typeface="Consolas" panose="020B0609020204030204" pitchFamily="49" charset="0"/>
              </a:rPr>
              <a:t>enabled-by-default</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74891001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暴露端点功能</a:t>
            </a:r>
            <a:endParaRPr lang="en-US" altLang="zh-CN" dirty="0"/>
          </a:p>
          <a:p>
            <a:pPr lvl="1">
              <a:buFont typeface="Wingdings" panose="05000000000000000000" pitchFamily="2" charset="2"/>
              <a:buChar char="u"/>
            </a:pPr>
            <a:r>
              <a:rPr lang="zh-CN" altLang="en-US" dirty="0"/>
              <a:t>端点中包含的信息存在敏感信息，需要对外暴露端点功能时手动设定指定端点信息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1865123110"/>
              </p:ext>
            </p:extLst>
          </p:nvPr>
        </p:nvGraphicFramePr>
        <p:xfrm>
          <a:off x="1147352" y="2503857"/>
          <a:ext cx="10282644" cy="2034540"/>
        </p:xfrm>
        <a:graphic>
          <a:graphicData uri="http://schemas.openxmlformats.org/drawingml/2006/table">
            <a:tbl>
              <a:tblPr firstRow="1" firstCol="1" bandRow="1">
                <a:tableStyleId>{5C22544A-7EE6-4342-B048-85BDC9FD1C3A}</a:tableStyleId>
              </a:tblPr>
              <a:tblGrid>
                <a:gridCol w="5141322">
                  <a:extLst>
                    <a:ext uri="{9D8B030D-6E8A-4147-A177-3AD203B41FA5}">
                      <a16:colId xmlns:a16="http://schemas.microsoft.com/office/drawing/2014/main" val="2648962132"/>
                    </a:ext>
                  </a:extLst>
                </a:gridCol>
                <a:gridCol w="5141322">
                  <a:extLst>
                    <a:ext uri="{9D8B030D-6E8A-4147-A177-3AD203B41FA5}">
                      <a16:colId xmlns:a16="http://schemas.microsoft.com/office/drawing/2014/main" val="1337480928"/>
                    </a:ext>
                  </a:extLst>
                </a:gridCol>
              </a:tblGrid>
              <a:tr h="0">
                <a:tc>
                  <a:txBody>
                    <a:bodyPr/>
                    <a:lstStyle/>
                    <a:p>
                      <a:pPr algn="ctr">
                        <a:spcAft>
                          <a:spcPts val="1020"/>
                        </a:spcAft>
                      </a:pPr>
                      <a:r>
                        <a:rPr lang="zh-CN" sz="2400" kern="100" spc="15" dirty="0">
                          <a:effectLst/>
                        </a:rPr>
                        <a:t>属性</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ctr">
                        <a:spcAft>
                          <a:spcPts val="1020"/>
                        </a:spcAft>
                      </a:pPr>
                      <a:r>
                        <a:rPr lang="zh-CN" sz="2400" kern="100" spc="15" dirty="0">
                          <a:effectLst/>
                        </a:rPr>
                        <a:t>默认</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418895200"/>
                  </a:ext>
                </a:extLst>
              </a:tr>
              <a:tr h="0">
                <a:tc>
                  <a:txBody>
                    <a:bodyPr/>
                    <a:lstStyle/>
                    <a:p>
                      <a:pPr algn="l">
                        <a:spcAft>
                          <a:spcPts val="0"/>
                        </a:spcAft>
                      </a:pPr>
                      <a:r>
                        <a:rPr lang="en-US" sz="1800" kern="100" spc="15" dirty="0" err="1">
                          <a:effectLst/>
                        </a:rPr>
                        <a:t>management.endpoints.jmx.exposure.exclude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endParaRPr lang="zh-CN" sz="1800" kern="100">
                        <a:effectLst/>
                        <a:latin typeface="等线" panose="02010600030101010101" pitchFamily="2" charset="-122"/>
                        <a:ea typeface="等线" panose="02010600030101010101" pitchFamily="2" charset="-122"/>
                      </a:endParaRPr>
                    </a:p>
                  </a:txBody>
                  <a:tcPr marL="123825" marR="123825" marT="57150" marB="57150" anchor="ctr"/>
                </a:tc>
                <a:extLst>
                  <a:ext uri="{0D108BD9-81ED-4DB2-BD59-A6C34878D82A}">
                    <a16:rowId xmlns:a16="http://schemas.microsoft.com/office/drawing/2014/main" val="1979193257"/>
                  </a:ext>
                </a:extLst>
              </a:tr>
              <a:tr h="0">
                <a:tc>
                  <a:txBody>
                    <a:bodyPr/>
                    <a:lstStyle/>
                    <a:p>
                      <a:pPr algn="just">
                        <a:spcAft>
                          <a:spcPts val="0"/>
                        </a:spcAft>
                      </a:pPr>
                      <a:r>
                        <a:rPr lang="en-US" sz="1800" kern="100" spc="15" dirty="0" err="1">
                          <a:effectLst/>
                        </a:rPr>
                        <a:t>management.endpoints.jmx.exposure.</a:t>
                      </a:r>
                      <a:r>
                        <a:rPr lang="en-US" sz="1800" b="1" kern="100" spc="15" dirty="0" err="1">
                          <a:solidFill>
                            <a:srgbClr val="C00000"/>
                          </a:solidFill>
                          <a:effectLst/>
                        </a:rPr>
                        <a:t>include</a:t>
                      </a:r>
                      <a:endParaRPr lang="zh-CN" sz="1800" b="1"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just">
                        <a:spcAft>
                          <a:spcPts val="0"/>
                        </a:spcAft>
                      </a:pPr>
                      <a:r>
                        <a:rPr lang="en-US" sz="1800" kern="100" spc="15" dirty="0">
                          <a:effectLst/>
                        </a:rPr>
                        <a:t>*</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953871314"/>
                  </a:ext>
                </a:extLst>
              </a:tr>
              <a:tr h="0">
                <a:tc>
                  <a:txBody>
                    <a:bodyPr/>
                    <a:lstStyle/>
                    <a:p>
                      <a:pPr algn="just">
                        <a:spcAft>
                          <a:spcPts val="0"/>
                        </a:spcAft>
                      </a:pPr>
                      <a:r>
                        <a:rPr lang="en-US" sz="1800" kern="100" spc="15" dirty="0" err="1">
                          <a:effectLst/>
                        </a:rPr>
                        <a:t>management.endpoints.web.exposure.exclude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endParaRPr lang="zh-CN" sz="1800" kern="100">
                        <a:effectLst/>
                        <a:latin typeface="等线" panose="02010600030101010101" pitchFamily="2" charset="-122"/>
                        <a:ea typeface="等线" panose="02010600030101010101" pitchFamily="2" charset="-122"/>
                      </a:endParaRPr>
                    </a:p>
                  </a:txBody>
                  <a:tcPr marL="123825" marR="123825" marT="57150" marB="57150" anchor="ctr"/>
                </a:tc>
                <a:extLst>
                  <a:ext uri="{0D108BD9-81ED-4DB2-BD59-A6C34878D82A}">
                    <a16:rowId xmlns:a16="http://schemas.microsoft.com/office/drawing/2014/main" val="978166075"/>
                  </a:ext>
                </a:extLst>
              </a:tr>
              <a:tr h="0">
                <a:tc>
                  <a:txBody>
                    <a:bodyPr/>
                    <a:lstStyle/>
                    <a:p>
                      <a:pPr algn="just">
                        <a:spcAft>
                          <a:spcPts val="0"/>
                        </a:spcAft>
                      </a:pPr>
                      <a:r>
                        <a:rPr lang="en-US" sz="1800" kern="100" spc="15" dirty="0" err="1">
                          <a:effectLst/>
                        </a:rPr>
                        <a:t>management.endpoints.web.exposure.</a:t>
                      </a:r>
                      <a:r>
                        <a:rPr lang="en-US" sz="1800" kern="100" spc="15" dirty="0" err="1">
                          <a:solidFill>
                            <a:srgbClr val="C00000"/>
                          </a:solidFill>
                          <a:effectLst/>
                        </a:rPr>
                        <a:t>include</a:t>
                      </a:r>
                      <a:endParaRPr 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tc>
                  <a:txBody>
                    <a:bodyPr/>
                    <a:lstStyle/>
                    <a:p>
                      <a:pPr algn="just">
                        <a:spcAft>
                          <a:spcPts val="0"/>
                        </a:spcAft>
                      </a:pPr>
                      <a:r>
                        <a:rPr lang="en-US" sz="1800" kern="100" spc="15" dirty="0">
                          <a:effectLst/>
                        </a:rPr>
                        <a:t>info, health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123825" marR="123825" marT="57150" marB="57150" anchor="ctr"/>
                </a:tc>
                <a:extLst>
                  <a:ext uri="{0D108BD9-81ED-4DB2-BD59-A6C34878D82A}">
                    <a16:rowId xmlns:a16="http://schemas.microsoft.com/office/drawing/2014/main" val="1581880508"/>
                  </a:ext>
                </a:extLst>
              </a:tr>
            </a:tbl>
          </a:graphicData>
        </a:graphic>
      </p:graphicFrame>
    </p:spTree>
    <p:extLst>
      <p:ext uri="{BB962C8B-B14F-4D97-AF65-F5344CB8AC3E}">
        <p14:creationId xmlns:p14="http://schemas.microsoft.com/office/powerpoint/2010/main" val="39453323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暴露端点功能</a:t>
            </a:r>
            <a:endParaRPr lang="en-US" altLang="zh-CN" dirty="0">
              <a:solidFill>
                <a:schemeClr val="tx1">
                  <a:lumMod val="85000"/>
                  <a:lumOff val="15000"/>
                </a:schemeClr>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1063461235"/>
              </p:ext>
            </p:extLst>
          </p:nvPr>
        </p:nvGraphicFramePr>
        <p:xfrm>
          <a:off x="1147351" y="2108190"/>
          <a:ext cx="10282644" cy="4289808"/>
        </p:xfrm>
        <a:graphic>
          <a:graphicData uri="http://schemas.openxmlformats.org/drawingml/2006/table">
            <a:tbl>
              <a:tblPr firstRow="1" firstCol="1" bandRow="1">
                <a:tableStyleId>{5C22544A-7EE6-4342-B048-85BDC9FD1C3A}</a:tableStyleId>
              </a:tblPr>
              <a:tblGrid>
                <a:gridCol w="3427548">
                  <a:extLst>
                    <a:ext uri="{9D8B030D-6E8A-4147-A177-3AD203B41FA5}">
                      <a16:colId xmlns:a16="http://schemas.microsoft.com/office/drawing/2014/main" val="898864299"/>
                    </a:ext>
                  </a:extLst>
                </a:gridCol>
                <a:gridCol w="3427548">
                  <a:extLst>
                    <a:ext uri="{9D8B030D-6E8A-4147-A177-3AD203B41FA5}">
                      <a16:colId xmlns:a16="http://schemas.microsoft.com/office/drawing/2014/main" val="144061566"/>
                    </a:ext>
                  </a:extLst>
                </a:gridCol>
                <a:gridCol w="3427548">
                  <a:extLst>
                    <a:ext uri="{9D8B030D-6E8A-4147-A177-3AD203B41FA5}">
                      <a16:colId xmlns:a16="http://schemas.microsoft.com/office/drawing/2014/main" val="972413062"/>
                    </a:ext>
                  </a:extLst>
                </a:gridCol>
              </a:tblGrid>
              <a:tr h="191158">
                <a:tc>
                  <a:txBody>
                    <a:bodyPr/>
                    <a:lstStyle/>
                    <a:p>
                      <a:pPr algn="ctr">
                        <a:spcAft>
                          <a:spcPts val="1020"/>
                        </a:spcAft>
                      </a:pPr>
                      <a:r>
                        <a:rPr lang="en-US" sz="2400" kern="10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JMX</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Web</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639592311"/>
                  </a:ext>
                </a:extLst>
              </a:tr>
              <a:tr h="191158">
                <a:tc>
                  <a:txBody>
                    <a:bodyPr/>
                    <a:lstStyle/>
                    <a:p>
                      <a:pPr algn="l">
                        <a:spcAft>
                          <a:spcPts val="0"/>
                        </a:spcAft>
                      </a:pPr>
                      <a:r>
                        <a:rPr lang="en-US" sz="1800" kern="100" spc="15" dirty="0" err="1">
                          <a:effectLst/>
                        </a:rPr>
                        <a:t>auditevents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246805543"/>
                  </a:ext>
                </a:extLst>
              </a:tr>
              <a:tr h="191158">
                <a:tc>
                  <a:txBody>
                    <a:bodyPr/>
                    <a:lstStyle/>
                    <a:p>
                      <a:pPr algn="l">
                        <a:spcAft>
                          <a:spcPts val="0"/>
                        </a:spcAft>
                      </a:pPr>
                      <a:r>
                        <a:rPr lang="en-US" sz="1800" kern="100" spc="15" dirty="0">
                          <a:effectLst/>
                        </a:rPr>
                        <a:t>beans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065388208"/>
                  </a:ext>
                </a:extLst>
              </a:tr>
              <a:tr h="191158">
                <a:tc>
                  <a:txBody>
                    <a:bodyPr/>
                    <a:lstStyle/>
                    <a:p>
                      <a:pPr algn="l">
                        <a:spcAft>
                          <a:spcPts val="0"/>
                        </a:spcAft>
                      </a:pPr>
                      <a:r>
                        <a:rPr lang="en-US" sz="1800" kern="100" spc="15" dirty="0">
                          <a:effectLst/>
                        </a:rPr>
                        <a:t>caches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867687396"/>
                  </a:ext>
                </a:extLst>
              </a:tr>
              <a:tr h="191158">
                <a:tc>
                  <a:txBody>
                    <a:bodyPr/>
                    <a:lstStyle/>
                    <a:p>
                      <a:pPr algn="l">
                        <a:spcAft>
                          <a:spcPts val="0"/>
                        </a:spcAft>
                      </a:pPr>
                      <a:r>
                        <a:rPr lang="en-US" sz="1800" kern="100" spc="15" dirty="0">
                          <a:effectLst/>
                        </a:rPr>
                        <a:t>conditions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701754025"/>
                  </a:ext>
                </a:extLst>
              </a:tr>
              <a:tr h="191158">
                <a:tc>
                  <a:txBody>
                    <a:bodyPr/>
                    <a:lstStyle/>
                    <a:p>
                      <a:pPr algn="l">
                        <a:spcAft>
                          <a:spcPts val="0"/>
                        </a:spcAft>
                      </a:pPr>
                      <a:r>
                        <a:rPr lang="en-US" sz="1800" kern="100" spc="15" dirty="0" err="1">
                          <a:effectLst/>
                        </a:rPr>
                        <a:t>configprops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913327439"/>
                  </a:ext>
                </a:extLst>
              </a:tr>
              <a:tr h="191158">
                <a:tc>
                  <a:txBody>
                    <a:bodyPr/>
                    <a:lstStyle/>
                    <a:p>
                      <a:pPr algn="l">
                        <a:spcAft>
                          <a:spcPts val="0"/>
                        </a:spcAft>
                      </a:pPr>
                      <a:r>
                        <a:rPr lang="en-US" sz="1800" kern="100" spc="15" dirty="0" err="1">
                          <a:effectLst/>
                        </a:rPr>
                        <a:t>env</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93320820"/>
                  </a:ext>
                </a:extLst>
              </a:tr>
              <a:tr h="191158">
                <a:tc>
                  <a:txBody>
                    <a:bodyPr/>
                    <a:lstStyle/>
                    <a:p>
                      <a:pPr algn="l">
                        <a:spcAft>
                          <a:spcPts val="0"/>
                        </a:spcAft>
                      </a:pPr>
                      <a:r>
                        <a:rPr lang="en-US" sz="1800" kern="100" spc="15" dirty="0">
                          <a:effectLst/>
                        </a:rPr>
                        <a:t>flyway</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593353579"/>
                  </a:ext>
                </a:extLst>
              </a:tr>
              <a:tr h="191158">
                <a:tc>
                  <a:txBody>
                    <a:bodyPr/>
                    <a:lstStyle/>
                    <a:p>
                      <a:pPr algn="l">
                        <a:spcAft>
                          <a:spcPts val="0"/>
                        </a:spcAft>
                      </a:pPr>
                      <a:r>
                        <a:rPr lang="en-US" sz="1800" kern="100" spc="15" dirty="0">
                          <a:effectLst/>
                        </a:rPr>
                        <a:t>health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703211800"/>
                  </a:ext>
                </a:extLst>
              </a:tr>
              <a:tr h="191158">
                <a:tc>
                  <a:txBody>
                    <a:bodyPr/>
                    <a:lstStyle/>
                    <a:p>
                      <a:pPr algn="l">
                        <a:spcAft>
                          <a:spcPts val="0"/>
                        </a:spcAft>
                      </a:pPr>
                      <a:r>
                        <a:rPr lang="en-US" sz="1800" kern="100" spc="15">
                          <a:effectLst/>
                        </a:rPr>
                        <a:t>heapdump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564949981"/>
                  </a:ext>
                </a:extLst>
              </a:tr>
              <a:tr h="191158">
                <a:tc>
                  <a:txBody>
                    <a:bodyPr/>
                    <a:lstStyle/>
                    <a:p>
                      <a:pPr algn="l">
                        <a:spcAft>
                          <a:spcPts val="0"/>
                        </a:spcAft>
                      </a:pPr>
                      <a:r>
                        <a:rPr lang="en-US" sz="1800" kern="100" spc="15" dirty="0" err="1">
                          <a:effectLst/>
                        </a:rPr>
                        <a:t>httptrace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830539906"/>
                  </a:ext>
                </a:extLst>
              </a:tr>
              <a:tr h="191158">
                <a:tc>
                  <a:txBody>
                    <a:bodyPr/>
                    <a:lstStyle/>
                    <a:p>
                      <a:pPr algn="l">
                        <a:spcAft>
                          <a:spcPts val="0"/>
                        </a:spcAft>
                      </a:pPr>
                      <a:r>
                        <a:rPr lang="en-US" sz="1800" kern="100" spc="15" dirty="0">
                          <a:effectLst/>
                        </a:rPr>
                        <a:t>info</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473566651"/>
                  </a:ext>
                </a:extLst>
              </a:tr>
            </a:tbl>
          </a:graphicData>
        </a:graphic>
      </p:graphicFrame>
    </p:spTree>
    <p:extLst>
      <p:ext uri="{BB962C8B-B14F-4D97-AF65-F5344CB8AC3E}">
        <p14:creationId xmlns:p14="http://schemas.microsoft.com/office/powerpoint/2010/main" val="120820030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监控原理</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暴露端点功能</a:t>
            </a:r>
            <a:endParaRPr lang="en-US" altLang="zh-CN" dirty="0">
              <a:solidFill>
                <a:schemeClr val="tx1">
                  <a:lumMod val="85000"/>
                  <a:lumOff val="15000"/>
                </a:schemeClr>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3424765434"/>
              </p:ext>
            </p:extLst>
          </p:nvPr>
        </p:nvGraphicFramePr>
        <p:xfrm>
          <a:off x="1147351" y="2108190"/>
          <a:ext cx="10282644" cy="4639672"/>
        </p:xfrm>
        <a:graphic>
          <a:graphicData uri="http://schemas.openxmlformats.org/drawingml/2006/table">
            <a:tbl>
              <a:tblPr firstRow="1" firstCol="1" bandRow="1">
                <a:tableStyleId>{5C22544A-7EE6-4342-B048-85BDC9FD1C3A}</a:tableStyleId>
              </a:tblPr>
              <a:tblGrid>
                <a:gridCol w="3427548">
                  <a:extLst>
                    <a:ext uri="{9D8B030D-6E8A-4147-A177-3AD203B41FA5}">
                      <a16:colId xmlns:a16="http://schemas.microsoft.com/office/drawing/2014/main" val="898864299"/>
                    </a:ext>
                  </a:extLst>
                </a:gridCol>
                <a:gridCol w="3427548">
                  <a:extLst>
                    <a:ext uri="{9D8B030D-6E8A-4147-A177-3AD203B41FA5}">
                      <a16:colId xmlns:a16="http://schemas.microsoft.com/office/drawing/2014/main" val="144061566"/>
                    </a:ext>
                  </a:extLst>
                </a:gridCol>
                <a:gridCol w="3427548">
                  <a:extLst>
                    <a:ext uri="{9D8B030D-6E8A-4147-A177-3AD203B41FA5}">
                      <a16:colId xmlns:a16="http://schemas.microsoft.com/office/drawing/2014/main" val="972413062"/>
                    </a:ext>
                  </a:extLst>
                </a:gridCol>
              </a:tblGrid>
              <a:tr h="191158">
                <a:tc>
                  <a:txBody>
                    <a:bodyPr/>
                    <a:lstStyle/>
                    <a:p>
                      <a:pPr algn="ctr">
                        <a:spcAft>
                          <a:spcPts val="1020"/>
                        </a:spcAft>
                      </a:pPr>
                      <a:r>
                        <a:rPr lang="en-US" sz="2400" kern="100" spc="15"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JMX</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1020"/>
                        </a:spcAft>
                      </a:pPr>
                      <a:r>
                        <a:rPr lang="en-US" sz="2400" kern="100" spc="15" dirty="0">
                          <a:effectLst/>
                        </a:rPr>
                        <a:t>Web</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639592311"/>
                  </a:ext>
                </a:extLst>
              </a:tr>
              <a:tr h="191158">
                <a:tc>
                  <a:txBody>
                    <a:bodyPr/>
                    <a:lstStyle/>
                    <a:p>
                      <a:pPr algn="l">
                        <a:spcAft>
                          <a:spcPts val="0"/>
                        </a:spcAft>
                      </a:pPr>
                      <a:r>
                        <a:rPr lang="en-US" sz="1800" kern="100" spc="15" dirty="0" err="1">
                          <a:effectLst/>
                        </a:rPr>
                        <a:t>integrationgraph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295560488"/>
                  </a:ext>
                </a:extLst>
              </a:tr>
              <a:tr h="191158">
                <a:tc>
                  <a:txBody>
                    <a:bodyPr/>
                    <a:lstStyle/>
                    <a:p>
                      <a:pPr algn="l">
                        <a:spcAft>
                          <a:spcPts val="0"/>
                        </a:spcAft>
                      </a:pPr>
                      <a:r>
                        <a:rPr lang="en-US" sz="1800" kern="100" spc="15">
                          <a:effectLst/>
                        </a:rPr>
                        <a:t>jolokia</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807429929"/>
                  </a:ext>
                </a:extLst>
              </a:tr>
              <a:tr h="191158">
                <a:tc>
                  <a:txBody>
                    <a:bodyPr/>
                    <a:lstStyle/>
                    <a:p>
                      <a:pPr algn="l">
                        <a:spcAft>
                          <a:spcPts val="0"/>
                        </a:spcAft>
                      </a:pPr>
                      <a:r>
                        <a:rPr lang="en-US" sz="1800" kern="100" spc="15">
                          <a:effectLst/>
                        </a:rPr>
                        <a:t>logfile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339591415"/>
                  </a:ext>
                </a:extLst>
              </a:tr>
              <a:tr h="191158">
                <a:tc>
                  <a:txBody>
                    <a:bodyPr/>
                    <a:lstStyle/>
                    <a:p>
                      <a:pPr algn="l">
                        <a:spcAft>
                          <a:spcPts val="0"/>
                        </a:spcAft>
                      </a:pPr>
                      <a:r>
                        <a:rPr lang="en-US" sz="1800" kern="100" spc="15">
                          <a:effectLst/>
                        </a:rPr>
                        <a:t>loggers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4005193061"/>
                  </a:ext>
                </a:extLst>
              </a:tr>
              <a:tr h="191158">
                <a:tc>
                  <a:txBody>
                    <a:bodyPr/>
                    <a:lstStyle/>
                    <a:p>
                      <a:pPr algn="l">
                        <a:spcAft>
                          <a:spcPts val="0"/>
                        </a:spcAft>
                      </a:pPr>
                      <a:r>
                        <a:rPr lang="en-US" sz="1800" kern="100" spc="15">
                          <a:effectLst/>
                        </a:rPr>
                        <a:t>liquibase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229924907"/>
                  </a:ext>
                </a:extLst>
              </a:tr>
              <a:tr h="191158">
                <a:tc>
                  <a:txBody>
                    <a:bodyPr/>
                    <a:lstStyle/>
                    <a:p>
                      <a:pPr algn="l">
                        <a:spcAft>
                          <a:spcPts val="0"/>
                        </a:spcAft>
                      </a:pPr>
                      <a:r>
                        <a:rPr lang="en-US" sz="1800" kern="100" spc="15">
                          <a:effectLst/>
                        </a:rPr>
                        <a:t>metrics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417017638"/>
                  </a:ext>
                </a:extLst>
              </a:tr>
              <a:tr h="191158">
                <a:tc>
                  <a:txBody>
                    <a:bodyPr/>
                    <a:lstStyle/>
                    <a:p>
                      <a:pPr algn="l">
                        <a:spcAft>
                          <a:spcPts val="0"/>
                        </a:spcAft>
                      </a:pPr>
                      <a:r>
                        <a:rPr lang="en-US" sz="1800" kern="100" spc="15">
                          <a:effectLst/>
                        </a:rPr>
                        <a:t>mappings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1261837060"/>
                  </a:ext>
                </a:extLst>
              </a:tr>
              <a:tr h="191158">
                <a:tc>
                  <a:txBody>
                    <a:bodyPr/>
                    <a:lstStyle/>
                    <a:p>
                      <a:pPr algn="l">
                        <a:spcAft>
                          <a:spcPts val="0"/>
                        </a:spcAft>
                      </a:pPr>
                      <a:r>
                        <a:rPr lang="en-US" sz="1800" kern="100" spc="15">
                          <a:effectLst/>
                        </a:rPr>
                        <a:t>prometheus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en-US" sz="1800" kern="100" spc="15" dirty="0">
                          <a:effectLst/>
                        </a:rPr>
                        <a:t>N/A</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a:effectLst/>
                        </a:rPr>
                        <a:t>否</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942714066"/>
                  </a:ext>
                </a:extLst>
              </a:tr>
              <a:tr h="191158">
                <a:tc>
                  <a:txBody>
                    <a:bodyPr/>
                    <a:lstStyle/>
                    <a:p>
                      <a:pPr algn="l">
                        <a:spcAft>
                          <a:spcPts val="0"/>
                        </a:spcAft>
                      </a:pPr>
                      <a:r>
                        <a:rPr lang="en-US" sz="1800" kern="100" spc="15">
                          <a:effectLst/>
                        </a:rPr>
                        <a:t>scheduledtasks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532040668"/>
                  </a:ext>
                </a:extLst>
              </a:tr>
              <a:tr h="191158">
                <a:tc>
                  <a:txBody>
                    <a:bodyPr/>
                    <a:lstStyle/>
                    <a:p>
                      <a:pPr algn="l">
                        <a:spcAft>
                          <a:spcPts val="0"/>
                        </a:spcAft>
                      </a:pPr>
                      <a:r>
                        <a:rPr lang="en-US" sz="1800" kern="100" spc="15">
                          <a:effectLst/>
                        </a:rPr>
                        <a:t>sessions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309324803"/>
                  </a:ext>
                </a:extLst>
              </a:tr>
              <a:tr h="191158">
                <a:tc>
                  <a:txBody>
                    <a:bodyPr/>
                    <a:lstStyle/>
                    <a:p>
                      <a:pPr algn="l">
                        <a:spcAft>
                          <a:spcPts val="0"/>
                        </a:spcAft>
                      </a:pPr>
                      <a:r>
                        <a:rPr lang="en-US" sz="1800" kern="100" spc="15">
                          <a:effectLst/>
                        </a:rPr>
                        <a:t>shutdown</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a:effectLst/>
                        </a:rPr>
                        <a:t>是</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769562402"/>
                  </a:ext>
                </a:extLst>
              </a:tr>
              <a:tr h="191158">
                <a:tc>
                  <a:txBody>
                    <a:bodyPr/>
                    <a:lstStyle/>
                    <a:p>
                      <a:pPr algn="l">
                        <a:spcAft>
                          <a:spcPts val="0"/>
                        </a:spcAft>
                      </a:pPr>
                      <a:r>
                        <a:rPr lang="en-US" sz="1800" kern="100" spc="15">
                          <a:effectLst/>
                        </a:rPr>
                        <a:t>threaddump</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just">
                        <a:spcAft>
                          <a:spcPts val="0"/>
                        </a:spcAft>
                      </a:pPr>
                      <a:r>
                        <a:rPr lang="zh-CN" sz="1800" kern="100" spc="15" dirty="0">
                          <a:effectLst/>
                        </a:rPr>
                        <a:t>是</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tc>
                  <a:txBody>
                    <a:bodyPr/>
                    <a:lstStyle/>
                    <a:p>
                      <a:pPr algn="ctr">
                        <a:spcAft>
                          <a:spcPts val="0"/>
                        </a:spcAft>
                      </a:pPr>
                      <a:r>
                        <a:rPr lang="zh-CN" sz="1800" kern="100" spc="15" dirty="0">
                          <a:effectLst/>
                        </a:rPr>
                        <a:t>否</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1839" marR="81839" marT="37772" marB="37772" anchor="ctr"/>
                </a:tc>
                <a:extLst>
                  <a:ext uri="{0D108BD9-81ED-4DB2-BD59-A6C34878D82A}">
                    <a16:rowId xmlns:a16="http://schemas.microsoft.com/office/drawing/2014/main" val="2998881644"/>
                  </a:ext>
                </a:extLst>
              </a:tr>
            </a:tbl>
          </a:graphicData>
        </a:graphic>
      </p:graphicFrame>
    </p:spTree>
    <p:extLst>
      <p:ext uri="{BB962C8B-B14F-4D97-AF65-F5344CB8AC3E}">
        <p14:creationId xmlns:p14="http://schemas.microsoft.com/office/powerpoint/2010/main" val="20309503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Actuator</a:t>
            </a:r>
          </a:p>
          <a:p>
            <a:r>
              <a:rPr lang="zh-CN" altLang="en-US" sz="1600" dirty="0">
                <a:solidFill>
                  <a:srgbClr val="080808"/>
                </a:solidFill>
                <a:latin typeface="Consolas" panose="020B0609020204030204" pitchFamily="49" charset="0"/>
                <a:sym typeface="Consolas" panose="020B0609020204030204" pitchFamily="49" charset="0"/>
              </a:rPr>
              <a:t>端点功能开启与关闭</a:t>
            </a:r>
            <a:endParaRPr lang="en-US" altLang="zh-CN" sz="1600" dirty="0">
              <a:solidFill>
                <a:srgbClr val="080808"/>
              </a:solidFill>
              <a:latin typeface="Consolas" panose="020B0609020204030204" pitchFamily="49" charset="0"/>
              <a:sym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端点功能暴露</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847655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2B8263-6381-4E83-A62D-98157D2FB16C}"/>
              </a:ext>
            </a:extLst>
          </p:cNvPr>
          <p:cNvSpPr>
            <a:spLocks noGrp="1"/>
          </p:cNvSpPr>
          <p:nvPr>
            <p:ph type="body" sz="quarter" idx="10"/>
          </p:nvPr>
        </p:nvSpPr>
        <p:spPr/>
        <p:txBody>
          <a:bodyPr/>
          <a:lstStyle/>
          <a:p>
            <a:pPr marL="0" indent="0">
              <a:buNone/>
            </a:pPr>
            <a:r>
              <a:rPr lang="zh-CN" altLang="en-US" dirty="0"/>
              <a:t>开启</a:t>
            </a:r>
            <a:r>
              <a:rPr lang="en-US" altLang="zh-CN" dirty="0"/>
              <a:t>Bean</a:t>
            </a:r>
            <a:r>
              <a:rPr lang="zh-CN" altLang="en-US" dirty="0"/>
              <a:t>数据校验</a:t>
            </a:r>
          </a:p>
        </p:txBody>
      </p:sp>
      <p:sp>
        <p:nvSpPr>
          <p:cNvPr id="6" name="文本占位符 6">
            <a:extLst>
              <a:ext uri="{FF2B5EF4-FFF2-40B4-BE49-F238E27FC236}">
                <a16:creationId xmlns:a16="http://schemas.microsoft.com/office/drawing/2014/main" id="{4ED2008D-6240-B54C-A7F8-AC0C679DEC3E}"/>
              </a:ext>
            </a:extLst>
          </p:cNvPr>
          <p:cNvSpPr>
            <a:spLocks noGrp="1"/>
          </p:cNvSpPr>
          <p:nvPr>
            <p:ph type="body" sz="quarter" idx="11"/>
          </p:nvPr>
        </p:nvSpPr>
        <p:spPr>
          <a:xfrm>
            <a:off x="710880" y="1656000"/>
            <a:ext cx="9214230" cy="754691"/>
          </a:xfrm>
        </p:spPr>
        <p:txBody>
          <a:bodyPr/>
          <a:lstStyle/>
          <a:p>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①：添加</a:t>
            </a:r>
            <a:r>
              <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rPr>
              <a:t>JSR303</a:t>
            </a:r>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规范坐标与</a:t>
            </a:r>
            <a:r>
              <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rPr>
              <a:t>Hibernate</a:t>
            </a:r>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校验框架对应坐标</a:t>
            </a:r>
            <a:endPar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5" name="TextBox 3">
            <a:extLst>
              <a:ext uri="{FF2B5EF4-FFF2-40B4-BE49-F238E27FC236}">
                <a16:creationId xmlns:a16="http://schemas.microsoft.com/office/drawing/2014/main" id="{0C998B78-AB18-3C47-A1C7-25AE9A3A40B0}"/>
              </a:ext>
            </a:extLst>
          </p:cNvPr>
          <p:cNvSpPr txBox="1"/>
          <p:nvPr/>
        </p:nvSpPr>
        <p:spPr>
          <a:xfrm>
            <a:off x="1159842" y="2149748"/>
            <a:ext cx="9860586" cy="296510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&gt;javax.validation&lt;/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&gt;validation-api&lt;/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&gt;org.hibernate.validator&lt;/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&gt;hibernate-validator&lt;/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95754350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自定义监控指标</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为</a:t>
            </a:r>
            <a:r>
              <a:rPr lang="en-US" altLang="zh-CN" dirty="0"/>
              <a:t>info</a:t>
            </a:r>
            <a:r>
              <a:rPr lang="zh-CN" altLang="en-US" dirty="0"/>
              <a:t>端点添加自定义指标</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info</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appName</a:t>
            </a: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project.artifactId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version</a:t>
            </a: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project.version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author</a:t>
            </a:r>
            <a:r>
              <a:rPr lang="zh-CN" altLang="zh-CN" sz="1400" dirty="0">
                <a:solidFill>
                  <a:srgbClr val="080808"/>
                </a:solidFill>
                <a:latin typeface="Consolas" panose="020B0609020204030204" pitchFamily="49" charset="0"/>
              </a:rPr>
              <a:t>: itheima</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688432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自定义监控指标</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为</a:t>
            </a:r>
            <a:r>
              <a:rPr lang="en-US" altLang="zh-CN" dirty="0"/>
              <a:t>info</a:t>
            </a:r>
            <a:r>
              <a:rPr lang="zh-CN" altLang="en-US" dirty="0"/>
              <a:t>端点添加自定义指标</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AppInfoContributor </a:t>
            </a:r>
            <a:r>
              <a:rPr lang="zh-CN" altLang="zh-CN" sz="1400" dirty="0">
                <a:solidFill>
                  <a:srgbClr val="0033B3"/>
                </a:solidFill>
                <a:latin typeface="Consolas" panose="020B0609020204030204" pitchFamily="49" charset="0"/>
              </a:rPr>
              <a:t>implements </a:t>
            </a:r>
            <a:r>
              <a:rPr lang="zh-CN" altLang="zh-CN" sz="1400" b="1" dirty="0">
                <a:solidFill>
                  <a:srgbClr val="AD2A26"/>
                </a:solidFill>
                <a:latin typeface="Consolas" panose="020B0609020204030204" pitchFamily="49" charset="0"/>
              </a:rPr>
              <a:t>InfoContributor</a:t>
            </a:r>
            <a:r>
              <a:rPr lang="zh-CN" altLang="zh-CN" sz="1400" dirty="0">
                <a:solidFill>
                  <a:srgbClr val="000000"/>
                </a:solidFill>
                <a:latin typeface="Consolas" panose="020B0609020204030204" pitchFamily="49" charset="0"/>
              </a:rPr>
              <a: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void </a:t>
            </a:r>
            <a:r>
              <a:rPr lang="zh-CN" altLang="zh-CN" sz="1400" dirty="0">
                <a:solidFill>
                  <a:srgbClr val="00627A"/>
                </a:solidFill>
                <a:latin typeface="Consolas" panose="020B0609020204030204" pitchFamily="49" charset="0"/>
              </a:rPr>
              <a:t>contribute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Info</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Builder </a:t>
            </a:r>
            <a:r>
              <a:rPr lang="zh-CN" altLang="zh-CN" sz="1400" dirty="0">
                <a:solidFill>
                  <a:srgbClr val="080808"/>
                </a:solidFill>
                <a:latin typeface="Consolas" panose="020B0609020204030204" pitchFamily="49" charset="0"/>
              </a:rPr>
              <a:t>builder)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Map</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Object</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infoMap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HashMap&lt;&gt;();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.put(</a:t>
            </a:r>
            <a:r>
              <a:rPr lang="zh-CN" altLang="zh-CN" sz="1400" dirty="0">
                <a:solidFill>
                  <a:srgbClr val="067D17"/>
                </a:solidFill>
                <a:latin typeface="Consolas" panose="020B0609020204030204" pitchFamily="49" charset="0"/>
              </a:rPr>
              <a:t>"buildTime"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"2006"</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a:t>
            </a:r>
            <a:r>
              <a:rPr lang="zh-CN" altLang="zh-CN" sz="1400" dirty="0">
                <a:solidFill>
                  <a:srgbClr val="067D17"/>
                </a:solidFill>
                <a:latin typeface="Consolas" panose="020B0609020204030204" pitchFamily="49" charset="0"/>
              </a:rPr>
              <a:t>"runTime"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currentTimeMillis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.withDetail(</a:t>
            </a:r>
            <a:r>
              <a:rPr lang="zh-CN" altLang="zh-CN" sz="1400" dirty="0">
                <a:solidFill>
                  <a:srgbClr val="067D17"/>
                </a:solidFill>
                <a:latin typeface="Consolas" panose="020B0609020204030204" pitchFamily="49" charset="0"/>
              </a:rPr>
              <a:t>"company"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传智教育</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builder.withDetails(</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67862643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自定义</a:t>
            </a:r>
            <a:r>
              <a:rPr lang="en-US" altLang="zh-CN" sz="1600" dirty="0">
                <a:solidFill>
                  <a:srgbClr val="080808"/>
                </a:solidFill>
                <a:latin typeface="Consolas" panose="020B0609020204030204" pitchFamily="49" charset="0"/>
              </a:rPr>
              <a:t>info</a:t>
            </a:r>
            <a:r>
              <a:rPr lang="zh-CN" altLang="en-US" sz="1600" dirty="0">
                <a:solidFill>
                  <a:srgbClr val="080808"/>
                </a:solidFill>
                <a:latin typeface="Consolas" panose="020B0609020204030204" pitchFamily="49" charset="0"/>
              </a:rPr>
              <a:t>端点信息</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0563892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自定义监控指标</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为</a:t>
            </a:r>
            <a:r>
              <a:rPr lang="en-US" altLang="zh-CN" dirty="0"/>
              <a:t>Health</a:t>
            </a:r>
            <a:r>
              <a:rPr lang="zh-CN" altLang="en-US" dirty="0"/>
              <a:t>端点添加自定义指标</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754874"/>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AppHealthContributor </a:t>
            </a:r>
            <a:r>
              <a:rPr lang="zh-CN" altLang="zh-CN" sz="1400" dirty="0">
                <a:solidFill>
                  <a:srgbClr val="0033B3"/>
                </a:solidFill>
                <a:latin typeface="Consolas" panose="020B0609020204030204" pitchFamily="49" charset="0"/>
              </a:rPr>
              <a:t>extends </a:t>
            </a:r>
            <a:r>
              <a:rPr lang="zh-CN" altLang="zh-CN" sz="1400" b="1" dirty="0">
                <a:solidFill>
                  <a:srgbClr val="AD2A26"/>
                </a:solidFill>
                <a:latin typeface="Consolas" panose="020B0609020204030204" pitchFamily="49" charset="0"/>
              </a:rPr>
              <a:t>AbstractHealthIndicator</a:t>
            </a:r>
            <a:r>
              <a:rPr lang="zh-CN" altLang="zh-CN" sz="1400" dirty="0">
                <a:solidFill>
                  <a:srgbClr val="000000"/>
                </a:solidFill>
                <a:latin typeface="Consolas" panose="020B0609020204030204" pitchFamily="49" charset="0"/>
              </a:rPr>
              <a: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protected void </a:t>
            </a:r>
            <a:r>
              <a:rPr lang="zh-CN" altLang="zh-CN" sz="1400" dirty="0">
                <a:solidFill>
                  <a:srgbClr val="00627A"/>
                </a:solidFill>
                <a:latin typeface="Consolas" panose="020B0609020204030204" pitchFamily="49" charset="0"/>
              </a:rPr>
              <a:t>doHealthCheck</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Health</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Builder </a:t>
            </a:r>
            <a:r>
              <a:rPr lang="zh-CN" altLang="zh-CN" sz="1400" dirty="0">
                <a:solidFill>
                  <a:srgbClr val="080808"/>
                </a:solidFill>
                <a:latin typeface="Consolas" panose="020B0609020204030204" pitchFamily="49" charset="0"/>
              </a:rPr>
              <a:t>builder)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boolean </a:t>
            </a:r>
            <a:r>
              <a:rPr lang="zh-CN" altLang="zh-CN" sz="1400" dirty="0">
                <a:solidFill>
                  <a:srgbClr val="000000"/>
                </a:solidFill>
                <a:latin typeface="Consolas" panose="020B0609020204030204" pitchFamily="49" charset="0"/>
              </a:rPr>
              <a:t>condition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if</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condition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Map</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String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Object</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infoMap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HashMap&lt;&gt;();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.put(</a:t>
            </a:r>
            <a:r>
              <a:rPr lang="zh-CN" altLang="zh-CN" sz="1400" dirty="0">
                <a:solidFill>
                  <a:srgbClr val="067D17"/>
                </a:solidFill>
                <a:latin typeface="Consolas" panose="020B0609020204030204" pitchFamily="49" charset="0"/>
              </a:rPr>
              <a:t>"buildTime"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"2006"</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a:t>
            </a:r>
            <a:r>
              <a:rPr lang="zh-CN" altLang="zh-CN" sz="1400" dirty="0">
                <a:solidFill>
                  <a:srgbClr val="067D17"/>
                </a:solidFill>
                <a:latin typeface="Consolas" panose="020B0609020204030204" pitchFamily="49" charset="0"/>
              </a:rPr>
              <a:t>"runTime"</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080808"/>
                </a:solidFill>
                <a:latin typeface="Consolas" panose="020B0609020204030204" pitchFamily="49" charset="0"/>
              </a:rPr>
              <a:t>currentTimeMillis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.withDetail(</a:t>
            </a:r>
            <a:r>
              <a:rPr lang="zh-CN" altLang="zh-CN" sz="1400" dirty="0">
                <a:solidFill>
                  <a:srgbClr val="067D17"/>
                </a:solidFill>
                <a:latin typeface="Consolas" panose="020B0609020204030204" pitchFamily="49" charset="0"/>
              </a:rPr>
              <a:t>"company"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传智教育</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builder.withDetails(</a:t>
            </a:r>
            <a:r>
              <a:rPr lang="zh-CN" altLang="zh-CN" sz="1400" dirty="0">
                <a:solidFill>
                  <a:srgbClr val="000000"/>
                </a:solidFill>
                <a:latin typeface="Consolas" panose="020B0609020204030204" pitchFamily="49" charset="0"/>
              </a:rPr>
              <a:t>infoMap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builder.status(</a:t>
            </a:r>
            <a:r>
              <a:rPr lang="zh-CN" altLang="zh-CN" sz="1400" dirty="0">
                <a:solidFill>
                  <a:srgbClr val="000000"/>
                </a:solidFill>
                <a:latin typeface="Consolas" panose="020B0609020204030204" pitchFamily="49" charset="0"/>
              </a:rPr>
              <a:t>Status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UP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else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builder.status(</a:t>
            </a:r>
            <a:r>
              <a:rPr lang="zh-CN" altLang="zh-CN" sz="1400" dirty="0">
                <a:solidFill>
                  <a:srgbClr val="000000"/>
                </a:solidFill>
                <a:latin typeface="Consolas" panose="020B0609020204030204" pitchFamily="49" charset="0"/>
              </a:rPr>
              <a:t>Status</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DOWN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
        <p:nvSpPr>
          <p:cNvPr id="2" name="Rectangle 3"/>
          <p:cNvSpPr>
            <a:spLocks noChangeArrowheads="1"/>
          </p:cNvSpPr>
          <p:nvPr/>
        </p:nvSpPr>
        <p:spPr bwMode="auto">
          <a:xfrm>
            <a:off x="2075542" y="27867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2016504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自定义</a:t>
            </a:r>
            <a:r>
              <a:rPr lang="en-US" altLang="zh-CN" sz="1600" dirty="0">
                <a:solidFill>
                  <a:srgbClr val="080808"/>
                </a:solidFill>
                <a:latin typeface="Consolas" panose="020B0609020204030204" pitchFamily="49" charset="0"/>
              </a:rPr>
              <a:t>Health</a:t>
            </a:r>
            <a:r>
              <a:rPr lang="zh-CN" altLang="en-US" sz="1600" dirty="0">
                <a:solidFill>
                  <a:srgbClr val="080808"/>
                </a:solidFill>
                <a:latin typeface="Consolas" panose="020B0609020204030204" pitchFamily="49" charset="0"/>
              </a:rPr>
              <a:t>端点信息</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28316941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自定义监控指标</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为</a:t>
            </a:r>
            <a:r>
              <a:rPr lang="en-US" altLang="zh-CN" dirty="0"/>
              <a:t>Metrics</a:t>
            </a:r>
            <a:r>
              <a:rPr lang="zh-CN" altLang="en-US" dirty="0"/>
              <a:t>端点添加自定义指标</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@Service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BookServiceImpl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extends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ServiceImpl</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&lt;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BookDao</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Book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implements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IBookService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private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Counter </a:t>
            </a:r>
            <a:r>
              <a:rPr lang="zh-CN" altLang="zh-CN" sz="14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counter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BookServiceImpl</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MeterRegistry</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meterRegistry</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counter</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meterRegistry.counter(</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en-US"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用户</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付费操作次数："</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@Override</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boolean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delete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Integer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counter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.increment();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return </a:t>
            </a:r>
            <a:r>
              <a:rPr lang="zh-CN" altLang="zh-CN" sz="1400"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bookDao</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.deleteById(id) &gt; </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0</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0420069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自定义</a:t>
            </a:r>
            <a:r>
              <a:rPr lang="en-US" altLang="zh-CN" sz="1600" dirty="0">
                <a:solidFill>
                  <a:srgbClr val="080808"/>
                </a:solidFill>
                <a:latin typeface="Consolas" panose="020B0609020204030204" pitchFamily="49" charset="0"/>
              </a:rPr>
              <a:t>Metrics</a:t>
            </a:r>
            <a:r>
              <a:rPr lang="zh-CN" altLang="en-US" sz="1600" dirty="0">
                <a:solidFill>
                  <a:srgbClr val="080808"/>
                </a:solidFill>
                <a:latin typeface="Consolas" panose="020B0609020204030204" pitchFamily="49" charset="0"/>
              </a:rPr>
              <a:t>端点信息</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795976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自定义监控指标</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自定义端点</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29348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@Component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@Endpoint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"pay"</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PayEndPoint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b="1"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@ReadOperation</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Object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getPay</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//调用业务操作，获取支付相关信息结果，最终return出去</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Map payMap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new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HashMap();</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.put(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"level 1"</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103</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.put(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"level 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315</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.put(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"level 3"</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666</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return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payMap</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4937833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自定义端点</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76692914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监控的意义</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可视化监控平台</a:t>
            </a:r>
            <a:r>
              <a:rPr lang="en-US" altLang="zh-CN" sz="1600" dirty="0">
                <a:latin typeface="Consolas" panose="020B0609020204030204" pitchFamily="49" charset="0"/>
                <a:sym typeface="Consolas" panose="020B0609020204030204" pitchFamily="49" charset="0"/>
              </a:rPr>
              <a:t>————Spring Boot Admin</a:t>
            </a:r>
          </a:p>
          <a:p>
            <a:r>
              <a:rPr lang="zh-CN" altLang="en-US" sz="1600" dirty="0">
                <a:latin typeface="Consolas" panose="020B0609020204030204" pitchFamily="49" charset="0"/>
                <a:sym typeface="Consolas" panose="020B0609020204030204" pitchFamily="49" charset="0"/>
              </a:rPr>
              <a:t>监控原理</a:t>
            </a:r>
            <a:r>
              <a:rPr lang="en-US" altLang="zh-CN" sz="1600" dirty="0">
                <a:latin typeface="Consolas" panose="020B0609020204030204" pitchFamily="49" charset="0"/>
                <a:sym typeface="Consolas" panose="020B0609020204030204" pitchFamily="49" charset="0"/>
              </a:rPr>
              <a:t>————Actuator</a:t>
            </a:r>
          </a:p>
          <a:p>
            <a:r>
              <a:rPr lang="zh-CN" altLang="en-US" sz="1600" dirty="0">
                <a:latin typeface="Consolas" panose="020B0609020204030204" pitchFamily="49" charset="0"/>
                <a:sym typeface="Consolas" panose="020B0609020204030204" pitchFamily="49" charset="0"/>
              </a:rPr>
              <a:t>自定义监控指标</a:t>
            </a:r>
            <a:endParaRPr lang="en-US" altLang="zh-CN" sz="1600" dirty="0">
              <a:latin typeface="Consolas" panose="020B0609020204030204" pitchFamily="49" charset="0"/>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系统端点添加监控指标</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自定义端点</a:t>
            </a:r>
          </a:p>
          <a:p>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777869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2B8263-6381-4E83-A62D-98157D2FB16C}"/>
              </a:ext>
            </a:extLst>
          </p:cNvPr>
          <p:cNvSpPr>
            <a:spLocks noGrp="1"/>
          </p:cNvSpPr>
          <p:nvPr>
            <p:ph type="body" sz="quarter" idx="10"/>
          </p:nvPr>
        </p:nvSpPr>
        <p:spPr/>
        <p:txBody>
          <a:bodyPr/>
          <a:lstStyle/>
          <a:p>
            <a:pPr marL="0" indent="0">
              <a:buNone/>
            </a:pPr>
            <a:r>
              <a:rPr lang="zh-CN" altLang="en-US" dirty="0"/>
              <a:t>开启</a:t>
            </a:r>
            <a:r>
              <a:rPr lang="en-US" altLang="zh-CN" dirty="0"/>
              <a:t>Bean</a:t>
            </a:r>
            <a:r>
              <a:rPr lang="zh-CN" altLang="en-US" dirty="0"/>
              <a:t>数据校验</a:t>
            </a:r>
          </a:p>
        </p:txBody>
      </p:sp>
      <p:sp>
        <p:nvSpPr>
          <p:cNvPr id="6" name="文本占位符 6">
            <a:extLst>
              <a:ext uri="{FF2B5EF4-FFF2-40B4-BE49-F238E27FC236}">
                <a16:creationId xmlns:a16="http://schemas.microsoft.com/office/drawing/2014/main" id="{4ED2008D-6240-B54C-A7F8-AC0C679DEC3E}"/>
              </a:ext>
            </a:extLst>
          </p:cNvPr>
          <p:cNvSpPr>
            <a:spLocks noGrp="1"/>
          </p:cNvSpPr>
          <p:nvPr>
            <p:ph type="body" sz="quarter" idx="11"/>
          </p:nvPr>
        </p:nvSpPr>
        <p:spPr>
          <a:xfrm>
            <a:off x="710880" y="1656000"/>
            <a:ext cx="9214230" cy="754691"/>
          </a:xfrm>
        </p:spPr>
        <p:txBody>
          <a:bodyPr/>
          <a:lstStyle/>
          <a:p>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②：对</a:t>
            </a:r>
            <a:r>
              <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rPr>
              <a:t>Bean</a:t>
            </a:r>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开启校验功能</a:t>
            </a:r>
            <a:endPar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5"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b="1" dirty="0">
                <a:solidFill>
                  <a:srgbClr val="AD2A26"/>
                </a:solidFill>
                <a:latin typeface="Consolas" panose="020B0609020204030204" pitchFamily="49" charset="0"/>
              </a:rPr>
              <a:t>@Validated</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30389677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42B8263-6381-4E83-A62D-98157D2FB16C}"/>
              </a:ext>
            </a:extLst>
          </p:cNvPr>
          <p:cNvSpPr>
            <a:spLocks noGrp="1"/>
          </p:cNvSpPr>
          <p:nvPr>
            <p:ph type="body" sz="quarter" idx="10"/>
          </p:nvPr>
        </p:nvSpPr>
        <p:spPr/>
        <p:txBody>
          <a:bodyPr/>
          <a:lstStyle/>
          <a:p>
            <a:pPr marL="0" indent="0">
              <a:buNone/>
            </a:pPr>
            <a:r>
              <a:rPr lang="zh-CN" altLang="en-US" dirty="0"/>
              <a:t>开启</a:t>
            </a:r>
            <a:r>
              <a:rPr lang="en-US" altLang="zh-CN" dirty="0"/>
              <a:t>Bean</a:t>
            </a:r>
            <a:r>
              <a:rPr lang="zh-CN" altLang="en-US" dirty="0"/>
              <a:t>数据校验</a:t>
            </a:r>
          </a:p>
        </p:txBody>
      </p:sp>
      <p:sp>
        <p:nvSpPr>
          <p:cNvPr id="6" name="文本占位符 6">
            <a:extLst>
              <a:ext uri="{FF2B5EF4-FFF2-40B4-BE49-F238E27FC236}">
                <a16:creationId xmlns:a16="http://schemas.microsoft.com/office/drawing/2014/main" id="{4ED2008D-6240-B54C-A7F8-AC0C679DEC3E}"/>
              </a:ext>
            </a:extLst>
          </p:cNvPr>
          <p:cNvSpPr>
            <a:spLocks noGrp="1"/>
          </p:cNvSpPr>
          <p:nvPr>
            <p:ph type="body" sz="quarter" idx="11"/>
          </p:nvPr>
        </p:nvSpPr>
        <p:spPr>
          <a:xfrm>
            <a:off x="710880" y="1656000"/>
            <a:ext cx="9214230" cy="754691"/>
          </a:xfrm>
        </p:spPr>
        <p:txBody>
          <a:bodyPr/>
          <a:lstStyle/>
          <a:p>
            <a:r>
              <a:rPr lang="zh-CN" altLang="en-US" dirty="0">
                <a:latin typeface="Consolas" panose="020B0609020204030204" pitchFamily="49" charset="0"/>
                <a:ea typeface="Alibaba PuHuiTi R" pitchFamily="18" charset="-122"/>
                <a:cs typeface="Alibaba PuHuiTi R" pitchFamily="18" charset="-122"/>
                <a:sym typeface="Consolas" panose="020B0609020204030204" pitchFamily="49" charset="0"/>
              </a:rPr>
              <a:t>③：设置校验规则</a:t>
            </a:r>
            <a:endParaRPr lang="en-US" altLang="zh-CN" dirty="0">
              <a:latin typeface="Consolas" panose="020B0609020204030204" pitchFamily="49" charset="0"/>
              <a:ea typeface="Alibaba PuHuiTi R" pitchFamily="18" charset="-122"/>
              <a:cs typeface="Alibaba PuHuiTi R" pitchFamily="18" charset="-122"/>
              <a:sym typeface="Consolas" panose="020B0609020204030204" pitchFamily="49" charset="0"/>
            </a:endParaRPr>
          </a:p>
        </p:txBody>
      </p:sp>
      <p:sp>
        <p:nvSpPr>
          <p:cNvPr id="5"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@Component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@Data</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@ConfigurationProperties</a:t>
            </a:r>
            <a:r>
              <a:rPr lang="zh-CN" altLang="zh-CN" sz="1400" dirty="0">
                <a:solidFill>
                  <a:srgbClr val="080808"/>
                </a:solidFill>
                <a:latin typeface="Consolas" panose="020B0609020204030204" pitchFamily="49" charset="0"/>
              </a:rPr>
              <a:t>(prefix = </a:t>
            </a:r>
            <a:r>
              <a:rPr lang="zh-CN" altLang="zh-CN" sz="1400" dirty="0">
                <a:solidFill>
                  <a:srgbClr val="067D17"/>
                </a:solidFill>
                <a:latin typeface="Consolas" panose="020B0609020204030204" pitchFamily="49" charset="0"/>
              </a:rPr>
              <a:t>"servers"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9E880D"/>
                </a:solidFill>
                <a:latin typeface="Consolas" panose="020B0609020204030204" pitchFamily="49" charset="0"/>
              </a:rPr>
              <a:t>@Validated</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ServerConfig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@Max</a:t>
            </a:r>
            <a:r>
              <a:rPr lang="zh-CN" altLang="zh-CN" sz="1400" dirty="0">
                <a:solidFill>
                  <a:srgbClr val="080808"/>
                </a:solidFill>
                <a:latin typeface="Consolas" panose="020B0609020204030204" pitchFamily="49" charset="0"/>
              </a:rPr>
              <a:t>(value = </a:t>
            </a:r>
            <a:r>
              <a:rPr lang="zh-CN" altLang="zh-CN" sz="1400" dirty="0">
                <a:solidFill>
                  <a:srgbClr val="1750EB"/>
                </a:solidFill>
                <a:latin typeface="Consolas" panose="020B0609020204030204" pitchFamily="49" charset="0"/>
              </a:rPr>
              <a:t>400</a:t>
            </a:r>
            <a:r>
              <a:rPr lang="zh-CN" altLang="zh-CN" sz="1400" dirty="0">
                <a:solidFill>
                  <a:srgbClr val="080808"/>
                </a:solidFill>
                <a:latin typeface="Consolas" panose="020B0609020204030204" pitchFamily="49" charset="0"/>
              </a:rPr>
              <a:t>,message = </a:t>
            </a:r>
            <a:r>
              <a:rPr lang="zh-CN" altLang="zh-CN" sz="1400" dirty="0">
                <a:solidFill>
                  <a:srgbClr val="067D17"/>
                </a:solidFill>
                <a:latin typeface="Consolas" panose="020B0609020204030204" pitchFamily="49" charset="0"/>
              </a:rPr>
              <a:t>"</a:t>
            </a:r>
            <a:r>
              <a:rPr lang="zh-CN" altLang="zh-CN" sz="1400" dirty="0">
                <a:solidFill>
                  <a:srgbClr val="067D17"/>
                </a:solidFill>
                <a:latin typeface="宋体" panose="02010600030101010101" pitchFamily="2" charset="-122"/>
                <a:ea typeface="宋体" panose="02010600030101010101" pitchFamily="2" charset="-122"/>
              </a:rPr>
              <a:t>最大值不能超过</a:t>
            </a:r>
            <a:r>
              <a:rPr lang="zh-CN" altLang="zh-CN" sz="1400" dirty="0">
                <a:solidFill>
                  <a:srgbClr val="067D17"/>
                </a:solidFill>
                <a:latin typeface="Consolas" panose="020B0609020204030204" pitchFamily="49" charset="0"/>
              </a:rPr>
              <a:t>400"</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int </a:t>
            </a:r>
            <a:r>
              <a:rPr lang="zh-CN" altLang="zh-CN" sz="1400" dirty="0">
                <a:solidFill>
                  <a:srgbClr val="871094"/>
                </a:solidFill>
                <a:latin typeface="Consolas" panose="020B0609020204030204" pitchFamily="49" charset="0"/>
              </a:rPr>
              <a:t>port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409473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启用</a:t>
            </a:r>
            <a:r>
              <a:rPr lang="en-US" altLang="zh-CN" sz="1600" dirty="0">
                <a:solidFill>
                  <a:srgbClr val="080808"/>
                </a:solidFill>
                <a:latin typeface="Consolas" panose="020B0609020204030204" pitchFamily="49" charset="0"/>
              </a:rPr>
              <a:t>Bean</a:t>
            </a:r>
            <a:r>
              <a:rPr lang="zh-CN" altLang="en-US" sz="1600" dirty="0">
                <a:solidFill>
                  <a:srgbClr val="080808"/>
                </a:solidFill>
                <a:latin typeface="Consolas" panose="020B0609020204030204" pitchFamily="49" charset="0"/>
              </a:rPr>
              <a:t>属性校验</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导入</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JSR303</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与</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Hibernate</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校验框架坐标</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使用</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@Validated</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注解启用校验功能</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使用具体校验规则规范数据校验格式</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438728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latin typeface="Consolas" panose="020B0609020204030204" pitchFamily="49" charset="0"/>
              </a:rPr>
              <a:t>yaml</a:t>
            </a:r>
            <a:r>
              <a:rPr lang="zh-CN" altLang="en-US" dirty="0">
                <a:latin typeface="Consolas" panose="020B0609020204030204" pitchFamily="49" charset="0"/>
              </a:rPr>
              <a:t>语法规则</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字面值表达方式</a:t>
            </a:r>
            <a:endParaRPr lang="en-US" altLang="zh-CN" dirty="0">
              <a:solidFill>
                <a:schemeClr val="tx1">
                  <a:lumMod val="85000"/>
                  <a:lumOff val="15000"/>
                </a:schemeClr>
              </a:solidFill>
              <a:latin typeface="Consolas" panose="020B0609020204030204" pitchFamily="49"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33644" y="2267792"/>
            <a:ext cx="949625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boolean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TRUE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#TRUE,true,True,FALSE,false，False均可</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float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3.14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#6.8523015e+5  #支持科学计数法</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123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#0b1010_0111_0100_1010_1110    #支持二进制、八进制、十六进制</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null</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#使用~表示null</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HelloWorld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#字符串可以直接书写</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string2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"Hello World"  </a:t>
            </a:r>
            <a:r>
              <a:rPr lang="en-US"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#可以使用双引号包裹特殊字符</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date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2018-02-17        </a:t>
            </a: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#日期必须使用yyyy-MM-dd格式</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datetime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2018-02-17T15:02:31+08:00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#时间和日期之间使用T连接，最后使用+代表时区</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157797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latin typeface="Consolas" panose="020B0609020204030204" pitchFamily="49" charset="0"/>
                <a:sym typeface="Consolas" panose="020B0609020204030204" pitchFamily="49" charset="0"/>
              </a:rPr>
              <a:t>注意</a:t>
            </a:r>
            <a:r>
              <a:rPr lang="en-US" altLang="zh-CN" sz="1600" dirty="0" err="1">
                <a:latin typeface="Consolas" panose="020B0609020204030204" pitchFamily="49" charset="0"/>
                <a:sym typeface="Consolas" panose="020B0609020204030204" pitchFamily="49" charset="0"/>
              </a:rPr>
              <a:t>yaml</a:t>
            </a:r>
            <a:r>
              <a:rPr lang="zh-CN" altLang="en-US" sz="1600" dirty="0">
                <a:latin typeface="Consolas" panose="020B0609020204030204" pitchFamily="49" charset="0"/>
                <a:sym typeface="Consolas" panose="020B0609020204030204" pitchFamily="49" charset="0"/>
              </a:rPr>
              <a:t>文件中对于数字的定义支持进制书写格式，如需使用字符串请使用引号明确标注</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487330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en-US" altLang="zh-CN" sz="1600" dirty="0">
                <a:latin typeface="Consolas" panose="020B0609020204030204" pitchFamily="49" charset="0"/>
              </a:rPr>
              <a:t>@</a:t>
            </a:r>
            <a:r>
              <a:rPr lang="en-US" altLang="zh-CN" sz="1600" dirty="0" err="1">
                <a:latin typeface="Consolas" panose="020B0609020204030204" pitchFamily="49" charset="0"/>
              </a:rPr>
              <a:t>ConfigurationProperties</a:t>
            </a:r>
            <a:endParaRPr lang="en-US" altLang="zh-CN" sz="1600" dirty="0">
              <a:latin typeface="Consolas" panose="020B0609020204030204" pitchFamily="49" charset="0"/>
            </a:endParaRPr>
          </a:p>
          <a:p>
            <a:r>
              <a:rPr lang="zh-CN" altLang="en-US" sz="1600" dirty="0">
                <a:latin typeface="Consolas" panose="020B0609020204030204" pitchFamily="49" charset="0"/>
              </a:rPr>
              <a:t>宽松绑定</a:t>
            </a:r>
            <a:r>
              <a:rPr lang="en-US" altLang="zh-CN" sz="1600" dirty="0">
                <a:latin typeface="Consolas" panose="020B0609020204030204" pitchFamily="49" charset="0"/>
              </a:rPr>
              <a:t>/</a:t>
            </a:r>
            <a:r>
              <a:rPr lang="zh-CN" altLang="en-US" sz="1600" dirty="0">
                <a:latin typeface="Consolas" panose="020B0609020204030204" pitchFamily="49" charset="0"/>
              </a:rPr>
              <a:t>松散绑定</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常用计量单位绑定</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数据校验</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995378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测试</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zh-CN" altLang="en-US" sz="1800" dirty="0">
                <a:latin typeface="Consolas" panose="020B0609020204030204" pitchFamily="49" charset="0"/>
              </a:rPr>
              <a:t>加载测试专用属性</a:t>
            </a:r>
            <a:endParaRPr lang="en-US" altLang="zh-CN" sz="1800" dirty="0">
              <a:latin typeface="Consolas" panose="020B0609020204030204" pitchFamily="49" charset="0"/>
            </a:endParaRPr>
          </a:p>
          <a:p>
            <a:r>
              <a:rPr lang="zh-CN" altLang="en-US" sz="1800" dirty="0">
                <a:latin typeface="Consolas" panose="020B0609020204030204" pitchFamily="49" charset="0"/>
              </a:rPr>
              <a:t>加载测试专用配置</a:t>
            </a:r>
            <a:endParaRPr lang="en-US" altLang="zh-CN" sz="1800" dirty="0">
              <a:latin typeface="Consolas" panose="020B0609020204030204" pitchFamily="49" charset="0"/>
            </a:endParaRPr>
          </a:p>
          <a:p>
            <a:r>
              <a:rPr lang="en-US" altLang="zh-CN" sz="1800" dirty="0">
                <a:latin typeface="Consolas" panose="020B0609020204030204" pitchFamily="49" charset="0"/>
              </a:rPr>
              <a:t>Web</a:t>
            </a:r>
            <a:r>
              <a:rPr lang="zh-CN" altLang="en-US" sz="1800" dirty="0">
                <a:latin typeface="Consolas" panose="020B0609020204030204" pitchFamily="49" charset="0"/>
              </a:rPr>
              <a:t>环境模拟测试</a:t>
            </a:r>
            <a:endParaRPr lang="en-US" altLang="zh-CN" sz="1800" dirty="0">
              <a:latin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数据层测试回滚</a:t>
            </a:r>
            <a:endParaRPr lang="en-US" altLang="zh-CN" sz="1800" dirty="0">
              <a:latin typeface="Consolas" panose="020B0609020204030204" pitchFamily="49" charset="0"/>
              <a:sym typeface="Consolas" panose="020B0609020204030204" pitchFamily="49" charset="0"/>
            </a:endParaRPr>
          </a:p>
          <a:p>
            <a:r>
              <a:rPr lang="zh-CN" altLang="en-US" sz="1800" dirty="0">
                <a:latin typeface="Consolas" panose="020B0609020204030204" pitchFamily="49" charset="0"/>
                <a:sym typeface="Consolas" panose="020B0609020204030204" pitchFamily="49" charset="0"/>
              </a:rPr>
              <a:t>测试用例数据设定</a:t>
            </a:r>
            <a:endParaRPr lang="en-US" altLang="zh-CN" sz="1800" dirty="0">
              <a:latin typeface="Consolas" panose="020B0609020204030204" pitchFamily="49" charset="0"/>
              <a:sym typeface="Consolas" panose="020B0609020204030204" pitchFamily="49" charset="0"/>
            </a:endParaRPr>
          </a:p>
        </p:txBody>
      </p:sp>
      <p:sp>
        <p:nvSpPr>
          <p:cNvPr id="3" name="文本占位符 2"/>
          <p:cNvSpPr>
            <a:spLocks noGrp="1"/>
          </p:cNvSpPr>
          <p:nvPr>
            <p:ph type="body" sz="quarter" idx="11"/>
          </p:nvPr>
        </p:nvSpPr>
        <p:spPr/>
        <p:txBody>
          <a:bodyPr/>
          <a:lstStyle/>
          <a:p>
            <a:r>
              <a:rPr lang="en-US" altLang="zh-CN" dirty="0"/>
              <a:t>03</a:t>
            </a:r>
            <a:endParaRPr lang="zh-CN" altLang="en-US" dirty="0"/>
          </a:p>
        </p:txBody>
      </p:sp>
    </p:spTree>
    <p:extLst>
      <p:ext uri="{BB962C8B-B14F-4D97-AF65-F5344CB8AC3E}">
        <p14:creationId xmlns:p14="http://schemas.microsoft.com/office/powerpoint/2010/main" val="138056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启动热部署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开启开发者工具</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sz="1400" dirty="0">
              <a:latin typeface="Consolas" panose="020B0609020204030204" pitchFamily="49" charset="0"/>
            </a:endParaRPr>
          </a:p>
          <a:p>
            <a:pPr>
              <a:buFont typeface="Wingdings" panose="05000000000000000000" pitchFamily="2" charset="2"/>
              <a:buChar char="l"/>
            </a:pPr>
            <a:endParaRPr lang="en-US" altLang="zh-CN" sz="2400" dirty="0">
              <a:latin typeface="Consolas" panose="020B0609020204030204" pitchFamily="49" charset="0"/>
            </a:endParaRPr>
          </a:p>
          <a:p>
            <a:pPr>
              <a:buFont typeface="Wingdings" panose="05000000000000000000" pitchFamily="2" charset="2"/>
              <a:buChar char="l"/>
            </a:pPr>
            <a:r>
              <a:rPr lang="zh-CN" altLang="en-US" dirty="0">
                <a:latin typeface="Consolas" panose="020B0609020204030204" pitchFamily="49" charset="0"/>
              </a:rPr>
              <a:t>激活热部署：</a:t>
            </a:r>
            <a:r>
              <a:rPr lang="en-US" altLang="zh-CN" b="1" dirty="0">
                <a:solidFill>
                  <a:srgbClr val="AD2A26"/>
                </a:solidFill>
                <a:latin typeface="Consolas" panose="020B0609020204030204" pitchFamily="49" charset="0"/>
              </a:rPr>
              <a:t>Ctrl </a:t>
            </a:r>
            <a:r>
              <a:rPr lang="en-US" altLang="zh-CN" dirty="0">
                <a:latin typeface="Consolas" panose="020B0609020204030204" pitchFamily="49" charset="0"/>
              </a:rPr>
              <a:t>+</a:t>
            </a:r>
            <a:r>
              <a:rPr lang="en-US" altLang="zh-CN" b="1" dirty="0">
                <a:solidFill>
                  <a:srgbClr val="AD2A26"/>
                </a:solidFill>
                <a:latin typeface="Consolas" panose="020B0609020204030204" pitchFamily="49" charset="0"/>
              </a:rPr>
              <a:t> F9</a:t>
            </a: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&gt;spring-boot-devtools&lt;/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optional</a:t>
            </a:r>
            <a:r>
              <a:rPr lang="zh-CN" altLang="zh-CN" sz="1400" dirty="0">
                <a:solidFill>
                  <a:srgbClr val="080808"/>
                </a:solidFill>
                <a:latin typeface="Consolas" panose="020B0609020204030204" pitchFamily="49" charset="0"/>
              </a:rPr>
              <a:t>&gt;true&lt;/</a:t>
            </a:r>
            <a:r>
              <a:rPr lang="zh-CN" altLang="zh-CN" sz="1400" dirty="0">
                <a:solidFill>
                  <a:srgbClr val="0033B3"/>
                </a:solidFill>
                <a:latin typeface="Consolas" panose="020B0609020204030204" pitchFamily="49" charset="0"/>
              </a:rPr>
              <a:t>optional</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923668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加载测试专用属性</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在启动测试环境时可以通过</a:t>
            </a:r>
            <a:r>
              <a:rPr lang="en-US" altLang="zh-CN" dirty="0">
                <a:latin typeface="Consolas" panose="020B0609020204030204" pitchFamily="49" charset="0"/>
              </a:rPr>
              <a:t>properties</a:t>
            </a:r>
            <a:r>
              <a:rPr lang="zh-CN" altLang="en-US" dirty="0">
                <a:latin typeface="Consolas" panose="020B0609020204030204" pitchFamily="49" charset="0"/>
              </a:rPr>
              <a:t>参数设置测试环境专用的属性</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lvl="1">
              <a:buFont typeface="Wingdings" panose="05000000000000000000" pitchFamily="2" charset="2"/>
              <a:buChar char="u"/>
            </a:pPr>
            <a:r>
              <a:rPr lang="zh-CN" altLang="en-US" dirty="0">
                <a:latin typeface="Consolas" panose="020B0609020204030204" pitchFamily="49" charset="0"/>
              </a:rPr>
              <a:t>优势：比多环境开发中的测试环境影响范围更小，仅对当前测试类有效</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properties</a:t>
            </a:r>
            <a:r>
              <a:rPr lang="zh-CN" altLang="zh-CN" sz="1400" dirty="0">
                <a:solidFill>
                  <a:srgbClr val="080808"/>
                </a:solidFill>
                <a:latin typeface="Consolas" panose="020B0609020204030204" pitchFamily="49" charset="0"/>
              </a:rPr>
              <a:t> = {</a:t>
            </a:r>
            <a:r>
              <a:rPr lang="zh-CN" altLang="zh-CN" sz="1400" dirty="0">
                <a:solidFill>
                  <a:srgbClr val="067D17"/>
                </a:solidFill>
                <a:latin typeface="Consolas" panose="020B0609020204030204" pitchFamily="49" charset="0"/>
              </a:rPr>
              <a:t>"test.prop=testValue1"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PropertiesAndArgsTest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@Value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"${test.prop}"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testProperties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3293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加载测试专用属性</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在启动测试环境时可以通过</a:t>
            </a:r>
            <a:r>
              <a:rPr lang="en-US" altLang="zh-CN" dirty="0" err="1">
                <a:latin typeface="Consolas" panose="020B0609020204030204" pitchFamily="49" charset="0"/>
              </a:rPr>
              <a:t>args</a:t>
            </a:r>
            <a:r>
              <a:rPr lang="zh-CN" altLang="en-US" dirty="0">
                <a:latin typeface="Consolas" panose="020B0609020204030204" pitchFamily="49" charset="0"/>
              </a:rPr>
              <a:t>参数设置测试环境专用的传入参数</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r>
              <a:rPr lang="zh-CN" altLang="zh-CN" sz="1400" dirty="0">
                <a:solidFill>
                  <a:srgbClr val="080808"/>
                </a:solidFill>
                <a:latin typeface="Consolas" panose="020B0609020204030204" pitchFamily="49" charset="0"/>
              </a:rPr>
              <a:t>(</a:t>
            </a:r>
            <a:r>
              <a:rPr lang="zh-CN" altLang="zh-CN" sz="1400" b="1" dirty="0">
                <a:solidFill>
                  <a:srgbClr val="AD2A26"/>
                </a:solidFill>
                <a:latin typeface="Consolas" panose="020B0609020204030204" pitchFamily="49" charset="0"/>
              </a:rPr>
              <a:t>args</a:t>
            </a:r>
            <a:r>
              <a:rPr lang="zh-CN" altLang="zh-CN" sz="1400" dirty="0">
                <a:solidFill>
                  <a:srgbClr val="080808"/>
                </a:solidFill>
                <a:latin typeface="Consolas" panose="020B0609020204030204" pitchFamily="49" charset="0"/>
              </a:rPr>
              <a:t> = {</a:t>
            </a:r>
            <a:r>
              <a:rPr lang="zh-CN" altLang="zh-CN" sz="1400" dirty="0">
                <a:solidFill>
                  <a:srgbClr val="067D17"/>
                </a:solidFill>
                <a:latin typeface="Consolas" panose="020B0609020204030204" pitchFamily="49" charset="0"/>
              </a:rPr>
              <a:t>"--test.</a:t>
            </a:r>
            <a:r>
              <a:rPr lang="en-US" altLang="zh-CN" sz="1400" dirty="0" err="1">
                <a:solidFill>
                  <a:srgbClr val="067D17"/>
                </a:solidFill>
                <a:latin typeface="Consolas" panose="020B0609020204030204" pitchFamily="49" charset="0"/>
              </a:rPr>
              <a:t>arg</a:t>
            </a:r>
            <a:r>
              <a:rPr lang="zh-CN" altLang="zh-CN" sz="1400" dirty="0">
                <a:solidFill>
                  <a:srgbClr val="067D17"/>
                </a:solidFill>
                <a:latin typeface="Consolas" panose="020B0609020204030204" pitchFamily="49" charset="0"/>
              </a:rPr>
              <a:t>=testValue2"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PropertiesAndArgsTest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@Value</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a:t>
            </a:r>
            <a:r>
              <a:rPr lang="en-US" altLang="zh-CN" sz="1400" dirty="0" err="1">
                <a:solidFill>
                  <a:srgbClr val="067D17"/>
                </a:solidFill>
                <a:latin typeface="Consolas" panose="020B0609020204030204" pitchFamily="49" charset="0"/>
              </a:rPr>
              <a:t>arg</a:t>
            </a:r>
            <a:r>
              <a:rPr lang="zh-CN" altLang="zh-CN" sz="1400" dirty="0">
                <a:solidFill>
                  <a:srgbClr val="067D17"/>
                </a:solidFill>
                <a:latin typeface="Consolas" panose="020B0609020204030204" pitchFamily="49" charset="0"/>
              </a:rPr>
              <a: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testArgs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013524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加载测试临时属性应用于小范围测试环境</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178784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加载测试专用配置</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使用</a:t>
            </a:r>
            <a:r>
              <a:rPr lang="en-US" altLang="zh-CN" dirty="0">
                <a:latin typeface="Consolas" panose="020B0609020204030204" pitchFamily="49" charset="0"/>
              </a:rPr>
              <a:t>@Import</a:t>
            </a:r>
            <a:r>
              <a:rPr lang="zh-CN" altLang="en-US" dirty="0">
                <a:latin typeface="Consolas" panose="020B0609020204030204" pitchFamily="49" charset="0"/>
              </a:rPr>
              <a:t>注解加载当前测试类专用的配置</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323987"/>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@Import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MsgConfig</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class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ConfigurationTest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String </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testConfiguration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871094"/>
                </a:solidFill>
                <a:latin typeface="Consolas" panose="020B0609020204030204" pitchFamily="49" charset="0"/>
              </a:rPr>
              <a:t>msg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1657240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sym typeface="Consolas" panose="020B0609020204030204" pitchFamily="49" charset="0"/>
              </a:rPr>
              <a:t>加载测试范围配置应用于小范围测试环境</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783926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模拟端口</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99561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r>
              <a:rPr lang="zh-CN" altLang="zh-CN" sz="1400" dirty="0">
                <a:solidFill>
                  <a:srgbClr val="080808"/>
                </a:solidFill>
                <a:latin typeface="Consolas" panose="020B0609020204030204" pitchFamily="49" charset="0"/>
              </a:rPr>
              <a:t>(webEnvironment = </a:t>
            </a:r>
            <a:r>
              <a:rPr lang="zh-CN" altLang="zh-CN" sz="1400" dirty="0">
                <a:solidFill>
                  <a:srgbClr val="9E880D"/>
                </a:solidFill>
                <a:latin typeface="Consolas" panose="020B0609020204030204" pitchFamily="49" charset="0"/>
              </a:rPr>
              <a:t>SpringBootTest</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WebEnvironment</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RANDOM_PORT</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WebTest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en-US" altLang="zh-CN" sz="1400" dirty="0" err="1">
                <a:solidFill>
                  <a:srgbClr val="0033B3"/>
                </a:solidFill>
                <a:latin typeface="Consolas" panose="020B0609020204030204" pitchFamily="49" charset="0"/>
              </a:rPr>
              <a:t>test</a:t>
            </a:r>
            <a:r>
              <a:rPr lang="en-US" altLang="zh-CN" sz="1400" dirty="0" err="1">
                <a:solidFill>
                  <a:srgbClr val="00627A"/>
                </a:solidFill>
                <a:latin typeface="Consolas" panose="020B0609020204030204" pitchFamily="49" charset="0"/>
              </a:rPr>
              <a:t>RandomPort</a:t>
            </a:r>
            <a:r>
              <a:rPr lang="en-US" altLang="zh-CN" sz="1400" dirty="0">
                <a:solidFill>
                  <a:srgbClr val="00627A"/>
                </a:solidFill>
                <a:latin typeface="Consolas" panose="020B0609020204030204" pitchFamily="49" charset="0"/>
              </a:rPr>
              <a:t> </a:t>
            </a: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pic>
        <p:nvPicPr>
          <p:cNvPr id="13" name="图片 12"/>
          <p:cNvPicPr>
            <a:picLocks noChangeAspect="1"/>
          </p:cNvPicPr>
          <p:nvPr/>
        </p:nvPicPr>
        <p:blipFill>
          <a:blip r:embed="rId3"/>
          <a:stretch>
            <a:fillRect/>
          </a:stretch>
        </p:blipFill>
        <p:spPr>
          <a:xfrm>
            <a:off x="1159842" y="4548266"/>
            <a:ext cx="6019048" cy="1266667"/>
          </a:xfrm>
          <a:prstGeom prst="rect">
            <a:avLst/>
          </a:prstGeom>
        </p:spPr>
      </p:pic>
    </p:spTree>
    <p:extLst>
      <p:ext uri="{BB962C8B-B14F-4D97-AF65-F5344CB8AC3E}">
        <p14:creationId xmlns:p14="http://schemas.microsoft.com/office/powerpoint/2010/main" val="1615515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虚拟请求测试</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257769"/>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@SpringBootTest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(webEnvironment =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SpringBootTest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WebEnvironment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871094"/>
                </a:solidFill>
                <a:latin typeface="Consolas" panose="020B0609020204030204" pitchFamily="49" charset="0"/>
                <a:ea typeface="阿里巴巴普惠体" panose="00020600040101010101" pitchFamily="18" charset="-122"/>
                <a:cs typeface="阿里巴巴普惠体" panose="00020600040101010101" pitchFamily="18" charset="-122"/>
              </a:rPr>
              <a:t>RANDOM_PORT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//开启虚拟MVC调用</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@AutoConfigureMockMvc</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class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WebTest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//注入虚拟MVC调用对象</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testWeb</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//创建虚拟请求，当前访问/books</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//执行请求</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138896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虚拟请求状态匹配</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err="1">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Sataus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//匹配执行状态（是否预期值）</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//定义执行状态匹配器</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StatusResultMatchers status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MockMvcResultMatchers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status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//定义预期执行状态</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ok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status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.isOk();</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//使用本次真实执行结果与预期结果进行比对</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ok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540198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虚拟请求响应体匹配</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Body</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0" eaLnBrk="0" fontAlgn="base" hangingPunct="0">
              <a:lnSpc>
                <a:spcPct val="150000"/>
              </a:lnSpc>
              <a:spcBef>
                <a:spcPct val="0"/>
              </a:spcBef>
              <a:spcAft>
                <a:spcPct val="0"/>
              </a:spcAft>
            </a:pP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//匹配执行结果（是否预期值）</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//定义执行结果匹配器</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ContentResultMatchers content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 MockMvcResultMatchers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//定义预期执行结果</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result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"springboot"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//使用本次真实执行结果与预期结果进行比对</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296611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虚拟请求响应体（</a:t>
            </a:r>
            <a:r>
              <a:rPr lang="en-US" altLang="zh-CN" dirty="0" err="1">
                <a:latin typeface="Consolas" panose="020B0609020204030204" pitchFamily="49" charset="0"/>
              </a:rPr>
              <a:t>json</a:t>
            </a:r>
            <a:r>
              <a:rPr lang="zh-CN" altLang="en-US" dirty="0">
                <a:latin typeface="Consolas" panose="020B0609020204030204" pitchFamily="49" charset="0"/>
              </a:rPr>
              <a:t>）匹配</a:t>
            </a: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34603"/>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err="1">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Json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//匹配执行结果（是否预期值）</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//定义执行结果匹配器</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ContentResultMatchers content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MockMvcResultMatchers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//定义预期执行结果</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result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content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.json(</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:1,</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name</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SpringBoot2</a:t>
            </a:r>
            <a:r>
              <a:rPr lang="zh-CN" altLang="zh-CN" sz="1400" dirty="0">
                <a:solidFill>
                  <a:srgbClr val="0037A6"/>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//使用本次真实执行结果与预期结果进行比对</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610999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启动热部署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关于热部署</a:t>
            </a:r>
            <a:endParaRPr lang="en-US" altLang="zh-CN" dirty="0">
              <a:latin typeface="Consolas" panose="020B0609020204030204" pitchFamily="49" charset="0"/>
            </a:endParaRPr>
          </a:p>
          <a:p>
            <a:pPr lvl="1">
              <a:buFont typeface="Wingdings" panose="05000000000000000000" pitchFamily="2" charset="2"/>
              <a:buChar char="u"/>
            </a:pPr>
            <a:r>
              <a:rPr lang="zh-CN" altLang="en-US" dirty="0">
                <a:latin typeface="Consolas" panose="020B0609020204030204" pitchFamily="49" charset="0"/>
              </a:rPr>
              <a:t>重启（</a:t>
            </a:r>
            <a:r>
              <a:rPr lang="en-US" altLang="zh-CN" dirty="0">
                <a:latin typeface="Consolas" panose="020B0609020204030204" pitchFamily="49" charset="0"/>
              </a:rPr>
              <a:t>Restart</a:t>
            </a:r>
            <a:r>
              <a:rPr lang="zh-CN" altLang="en-US" dirty="0">
                <a:latin typeface="Consolas" panose="020B0609020204030204" pitchFamily="49" charset="0"/>
              </a:rPr>
              <a:t>）：自定义开发代码，包含类、页面、配置文件等，加载位置</a:t>
            </a:r>
            <a:r>
              <a:rPr lang="en-US" altLang="zh-CN" dirty="0">
                <a:latin typeface="Consolas" panose="020B0609020204030204" pitchFamily="49" charset="0"/>
              </a:rPr>
              <a:t>restart</a:t>
            </a:r>
            <a:r>
              <a:rPr lang="zh-CN" altLang="en-US" dirty="0">
                <a:latin typeface="Consolas" panose="020B0609020204030204" pitchFamily="49" charset="0"/>
              </a:rPr>
              <a:t>类加载器</a:t>
            </a:r>
            <a:endParaRPr lang="en-US" altLang="zh-CN" dirty="0">
              <a:latin typeface="Consolas" panose="020B0609020204030204" pitchFamily="49" charset="0"/>
            </a:endParaRPr>
          </a:p>
          <a:p>
            <a:pPr lvl="1">
              <a:buFont typeface="Wingdings" panose="05000000000000000000" pitchFamily="2" charset="2"/>
              <a:buChar char="u"/>
            </a:pPr>
            <a:r>
              <a:rPr lang="zh-CN" altLang="en-US" dirty="0">
                <a:latin typeface="Consolas" panose="020B0609020204030204" pitchFamily="49" charset="0"/>
              </a:rPr>
              <a:t>重载（</a:t>
            </a:r>
            <a:r>
              <a:rPr lang="en-US" altLang="zh-CN" dirty="0" err="1">
                <a:latin typeface="Consolas" panose="020B0609020204030204" pitchFamily="49" charset="0"/>
              </a:rPr>
              <a:t>ReLoad</a:t>
            </a:r>
            <a:r>
              <a:rPr lang="zh-CN" altLang="en-US" dirty="0">
                <a:latin typeface="Consolas" panose="020B0609020204030204" pitchFamily="49" charset="0"/>
              </a:rPr>
              <a:t>）：</a:t>
            </a:r>
            <a:r>
              <a:rPr lang="en-US" altLang="zh-CN" dirty="0">
                <a:latin typeface="Consolas" panose="020B0609020204030204" pitchFamily="49" charset="0"/>
              </a:rPr>
              <a:t>jar</a:t>
            </a:r>
            <a:r>
              <a:rPr lang="zh-CN" altLang="en-US" dirty="0">
                <a:latin typeface="Consolas" panose="020B0609020204030204" pitchFamily="49" charset="0"/>
              </a:rPr>
              <a:t>包，加载位置</a:t>
            </a:r>
            <a:r>
              <a:rPr lang="en-US" altLang="zh-CN" dirty="0">
                <a:latin typeface="Consolas" panose="020B0609020204030204" pitchFamily="49" charset="0"/>
              </a:rPr>
              <a:t>base</a:t>
            </a:r>
            <a:r>
              <a:rPr lang="zh-CN" altLang="en-US" dirty="0">
                <a:latin typeface="Consolas" panose="020B0609020204030204" pitchFamily="49" charset="0"/>
              </a:rPr>
              <a:t>类加载器</a:t>
            </a:r>
            <a:endParaRPr lang="en-US" altLang="zh-CN" dirty="0">
              <a:latin typeface="Consolas" panose="020B0609020204030204" pitchFamily="49" charset="0"/>
            </a:endParaRPr>
          </a:p>
        </p:txBody>
      </p:sp>
    </p:spTree>
    <p:extLst>
      <p:ext uri="{BB962C8B-B14F-4D97-AF65-F5344CB8AC3E}">
        <p14:creationId xmlns:p14="http://schemas.microsoft.com/office/powerpoint/2010/main" val="2051805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latin typeface="Consolas" panose="020B0609020204030204" pitchFamily="49" charset="0"/>
              </a:rPr>
              <a:t>web</a:t>
            </a:r>
            <a:r>
              <a:rPr lang="zh-CN" altLang="en-US" dirty="0">
                <a:latin typeface="Consolas" panose="020B0609020204030204" pitchFamily="49" charset="0"/>
              </a:rPr>
              <a:t>环境模拟测试</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虚拟请求响应头匹配</a:t>
            </a:r>
            <a:endParaRPr lang="en-US" altLang="zh-CN" dirty="0">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@Test</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public void </a:t>
            </a:r>
            <a:r>
              <a:rPr lang="zh-CN" altLang="zh-CN" sz="1400" dirty="0">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test</a:t>
            </a:r>
            <a:r>
              <a:rPr lang="en-US" altLang="zh-CN" sz="1400" dirty="0" err="1">
                <a:solidFill>
                  <a:srgbClr val="00627A"/>
                </a:solidFill>
                <a:latin typeface="Consolas" panose="020B0609020204030204" pitchFamily="49" charset="0"/>
                <a:ea typeface="阿里巴巴普惠体" panose="00020600040101010101" pitchFamily="18" charset="-122"/>
                <a:cs typeface="阿里巴巴普惠体" panose="00020600040101010101" pitchFamily="18" charset="-122"/>
              </a:rPr>
              <a:t>ContentType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9E880D"/>
                </a:solidFill>
                <a:latin typeface="Consolas" panose="020B0609020204030204" pitchFamily="49" charset="0"/>
                <a:ea typeface="阿里巴巴普惠体" panose="00020600040101010101" pitchFamily="18" charset="-122"/>
                <a:cs typeface="阿里巴巴普惠体" panose="00020600040101010101" pitchFamily="18" charset="-122"/>
              </a:rPr>
              <a:t>@Autowired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mvc)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throws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Exception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MockHttpServletRequestBuilder builder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MockMvcRequestBuilders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get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"/books"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ResultActions action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mvc.perform(</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builder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HeaderResultMatchers header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MockMvcResultMatchers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r>
              <a:rPr lang="zh-CN" altLang="zh-CN" sz="1400" i="1"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header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ResultMatcher resultHeader </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header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.string(</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"Content-Type"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67D17"/>
                </a:solidFill>
                <a:latin typeface="Consolas" panose="020B0609020204030204" pitchFamily="49" charset="0"/>
                <a:ea typeface="阿里巴巴普惠体" panose="00020600040101010101" pitchFamily="18" charset="-122"/>
                <a:cs typeface="阿里巴巴普惠体" panose="00020600040101010101" pitchFamily="18" charset="-122"/>
              </a:rPr>
              <a:t>"application/json"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action</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.andExpect(</a:t>
            </a:r>
            <a:r>
              <a:rPr lang="zh-CN" altLang="zh-CN" sz="1400" dirty="0">
                <a:solidFill>
                  <a:srgbClr val="000000"/>
                </a:solidFill>
                <a:latin typeface="Consolas" panose="020B0609020204030204" pitchFamily="49" charset="0"/>
                <a:ea typeface="阿里巴巴普惠体" panose="00020600040101010101" pitchFamily="18" charset="-122"/>
                <a:cs typeface="阿里巴巴普惠体" panose="00020600040101010101" pitchFamily="18" charset="-122"/>
              </a:rPr>
              <a:t>resultHeader</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728262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web</a:t>
            </a:r>
            <a:r>
              <a:rPr lang="zh-CN" altLang="en-US" sz="1600" dirty="0">
                <a:solidFill>
                  <a:srgbClr val="080808"/>
                </a:solidFill>
                <a:latin typeface="Consolas" panose="020B0609020204030204" pitchFamily="49" charset="0"/>
              </a:rPr>
              <a:t>环境模拟测试</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设置测试端口</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模拟测试启动</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模拟测试匹配（各组成部分信息均可匹配）</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720331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业务层测试事务回滚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为测试用例添加事务，</a:t>
            </a:r>
            <a:r>
              <a:rPr lang="en-US" altLang="zh-CN" dirty="0" err="1">
                <a:latin typeface="Consolas" panose="020B0609020204030204" pitchFamily="49" charset="0"/>
              </a:rPr>
              <a:t>SpringBoot</a:t>
            </a:r>
            <a:r>
              <a:rPr lang="zh-CN" altLang="en-US" dirty="0">
                <a:latin typeface="Consolas" panose="020B0609020204030204" pitchFamily="49" charset="0"/>
              </a:rPr>
              <a:t>会对测试用例对应的事务提交操作进行回滚</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r>
              <a:rPr lang="zh-CN" altLang="en-US" dirty="0">
                <a:latin typeface="Consolas" panose="020B0609020204030204" pitchFamily="49" charset="0"/>
              </a:rPr>
              <a:t>如果想在测试用例中提交事务，可以通过</a:t>
            </a:r>
            <a:r>
              <a:rPr lang="en-US" altLang="zh-CN" dirty="0">
                <a:latin typeface="Consolas" panose="020B0609020204030204" pitchFamily="49" charset="0"/>
              </a:rPr>
              <a:t>@Rollback</a:t>
            </a:r>
            <a:r>
              <a:rPr lang="zh-CN" altLang="en-US" dirty="0">
                <a:latin typeface="Consolas" panose="020B0609020204030204" pitchFamily="49" charset="0"/>
              </a:rPr>
              <a:t>注解设置</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@Transactional</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DaoTest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dirty="0">
                <a:solidFill>
                  <a:srgbClr val="000000"/>
                </a:solidFill>
                <a:latin typeface="Consolas" panose="020B0609020204030204" pitchFamily="49" charset="0"/>
              </a:rPr>
              <a:t>BookService </a:t>
            </a:r>
            <a:r>
              <a:rPr lang="zh-CN" altLang="zh-CN" sz="1400" dirty="0">
                <a:solidFill>
                  <a:srgbClr val="871094"/>
                </a:solidFill>
                <a:latin typeface="Consolas" panose="020B0609020204030204" pitchFamily="49" charset="0"/>
              </a:rPr>
              <a:t>bookService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1159842" y="4669710"/>
            <a:ext cx="9860586" cy="170816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@Transactional</a:t>
            </a:r>
            <a:br>
              <a:rPr lang="zh-CN" altLang="zh-CN" sz="1400" dirty="0">
                <a:solidFill>
                  <a:srgbClr val="9E880D"/>
                </a:solidFill>
                <a:latin typeface="Consolas" panose="020B0609020204030204" pitchFamily="49" charset="0"/>
              </a:rPr>
            </a:br>
            <a:r>
              <a:rPr lang="zh-CN" altLang="zh-CN" sz="1400" b="1" dirty="0">
                <a:solidFill>
                  <a:srgbClr val="AD2A26"/>
                </a:solidFill>
                <a:latin typeface="Consolas" panose="020B0609020204030204" pitchFamily="49" charset="0"/>
              </a:rPr>
              <a:t>@Rollback</a:t>
            </a:r>
            <a:r>
              <a:rPr lang="zh-CN" altLang="zh-CN" sz="1400" dirty="0">
                <a:solidFill>
                  <a:srgbClr val="080808"/>
                </a:solidFill>
                <a:latin typeface="Consolas" panose="020B0609020204030204" pitchFamily="49" charset="0"/>
              </a:rPr>
              <a:t>(</a:t>
            </a:r>
            <a:r>
              <a:rPr lang="zh-CN" altLang="zh-CN" sz="1400" dirty="0">
                <a:solidFill>
                  <a:srgbClr val="0033B3"/>
                </a:solidFill>
                <a:latin typeface="Consolas" panose="020B0609020204030204" pitchFamily="49" charset="0"/>
              </a:rPr>
              <a:t>false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033B3"/>
                </a:solidFill>
                <a:latin typeface="Consolas" panose="020B0609020204030204" pitchFamily="49" charset="0"/>
              </a:rPr>
              <a:t>public class </a:t>
            </a:r>
            <a:r>
              <a:rPr lang="zh-CN" altLang="zh-CN" sz="1400" dirty="0">
                <a:solidFill>
                  <a:srgbClr val="000000"/>
                </a:solidFill>
                <a:latin typeface="Consolas" panose="020B0609020204030204" pitchFamily="49" charset="0"/>
              </a:rPr>
              <a:t>DaoTest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239881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测试用例回滚事务</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967494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latin typeface="Consolas" panose="020B0609020204030204" pitchFamily="49" charset="0"/>
              </a:rPr>
              <a:t>测试用例数据设定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latin typeface="Consolas" panose="020B0609020204030204" pitchFamily="49" charset="0"/>
              </a:rPr>
              <a:t>测试用例数据通常采用随机值进行测试，使用</a:t>
            </a:r>
            <a:r>
              <a:rPr lang="en-US" altLang="zh-CN" dirty="0" err="1">
                <a:latin typeface="Consolas" panose="020B0609020204030204" pitchFamily="49" charset="0"/>
              </a:rPr>
              <a:t>SpringBoot</a:t>
            </a:r>
            <a:r>
              <a:rPr lang="zh-CN" altLang="en-US" dirty="0">
                <a:latin typeface="Consolas" panose="020B0609020204030204" pitchFamily="49" charset="0"/>
              </a:rPr>
              <a:t>提供的随机数为其赋值</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lvl="1">
              <a:buFont typeface="Wingdings" panose="05000000000000000000" pitchFamily="2" charset="2"/>
              <a:buChar char="u"/>
            </a:pPr>
            <a:r>
              <a:rPr lang="en-US" altLang="zh-CN" dirty="0">
                <a:latin typeface="Consolas" panose="020B0609020204030204" pitchFamily="49" charset="0"/>
              </a:rPr>
              <a:t>${random.int}</a:t>
            </a:r>
            <a:r>
              <a:rPr lang="zh-CN" altLang="en-US" dirty="0">
                <a:latin typeface="Consolas" panose="020B0609020204030204" pitchFamily="49" charset="0"/>
              </a:rPr>
              <a:t>表示随机整数</a:t>
            </a:r>
            <a:endParaRPr lang="en-US" altLang="zh-CN" dirty="0">
              <a:latin typeface="Consolas" panose="020B0609020204030204" pitchFamily="49" charset="0"/>
            </a:endParaRPr>
          </a:p>
          <a:p>
            <a:pPr lvl="1">
              <a:buFont typeface="Wingdings" panose="05000000000000000000" pitchFamily="2" charset="2"/>
              <a:buChar char="u"/>
            </a:pPr>
            <a:r>
              <a:rPr lang="en-US" altLang="zh-CN" dirty="0">
                <a:latin typeface="Consolas" panose="020B0609020204030204" pitchFamily="49" charset="0"/>
              </a:rPr>
              <a:t>${random.int(10)}</a:t>
            </a:r>
            <a:r>
              <a:rPr lang="zh-CN" altLang="en-US" dirty="0">
                <a:latin typeface="Consolas" panose="020B0609020204030204" pitchFamily="49" charset="0"/>
              </a:rPr>
              <a:t>表示</a:t>
            </a:r>
            <a:r>
              <a:rPr lang="en-US" altLang="zh-CN" dirty="0">
                <a:latin typeface="Consolas" panose="020B0609020204030204" pitchFamily="49" charset="0"/>
              </a:rPr>
              <a:t>10</a:t>
            </a:r>
            <a:r>
              <a:rPr lang="zh-CN" altLang="en-US" dirty="0">
                <a:latin typeface="Consolas" panose="020B0609020204030204" pitchFamily="49" charset="0"/>
              </a:rPr>
              <a:t>以内的随机数</a:t>
            </a:r>
            <a:endParaRPr lang="en-US" altLang="zh-CN" dirty="0">
              <a:latin typeface="Consolas" panose="020B0609020204030204" pitchFamily="49" charset="0"/>
            </a:endParaRPr>
          </a:p>
          <a:p>
            <a:pPr lvl="1">
              <a:buFont typeface="Wingdings" panose="05000000000000000000" pitchFamily="2" charset="2"/>
              <a:buChar char="u"/>
            </a:pPr>
            <a:r>
              <a:rPr lang="en-US" altLang="zh-CN" dirty="0">
                <a:latin typeface="Consolas" panose="020B0609020204030204" pitchFamily="49" charset="0"/>
              </a:rPr>
              <a:t>${random.int(10,20)}</a:t>
            </a:r>
            <a:r>
              <a:rPr lang="zh-CN" altLang="en-US" dirty="0">
                <a:latin typeface="Consolas" panose="020B0609020204030204" pitchFamily="49" charset="0"/>
              </a:rPr>
              <a:t>表示</a:t>
            </a:r>
            <a:r>
              <a:rPr lang="en-US" altLang="zh-CN" dirty="0">
                <a:latin typeface="Consolas" panose="020B0609020204030204" pitchFamily="49" charset="0"/>
              </a:rPr>
              <a:t>10</a:t>
            </a:r>
            <a:r>
              <a:rPr lang="zh-CN" altLang="en-US" dirty="0">
                <a:latin typeface="Consolas" panose="020B0609020204030204" pitchFamily="49" charset="0"/>
              </a:rPr>
              <a:t>到</a:t>
            </a:r>
            <a:r>
              <a:rPr lang="en-US" altLang="zh-CN" dirty="0">
                <a:latin typeface="Consolas" panose="020B0609020204030204" pitchFamily="49" charset="0"/>
              </a:rPr>
              <a:t>20</a:t>
            </a:r>
            <a:r>
              <a:rPr lang="zh-CN" altLang="en-US" dirty="0">
                <a:latin typeface="Consolas" panose="020B0609020204030204" pitchFamily="49" charset="0"/>
              </a:rPr>
              <a:t>的随机数</a:t>
            </a:r>
            <a:endParaRPr lang="en-US" altLang="zh-CN" dirty="0">
              <a:latin typeface="Consolas" panose="020B0609020204030204" pitchFamily="49" charset="0"/>
            </a:endParaRPr>
          </a:p>
          <a:p>
            <a:pPr lvl="1">
              <a:buFont typeface="Wingdings" panose="05000000000000000000" pitchFamily="2" charset="2"/>
              <a:buChar char="u"/>
            </a:pPr>
            <a:r>
              <a:rPr lang="zh-CN" altLang="en-US" dirty="0">
                <a:latin typeface="Consolas" panose="020B0609020204030204" pitchFamily="49" charset="0"/>
              </a:rPr>
              <a:t>其中</a:t>
            </a:r>
            <a:r>
              <a:rPr lang="en-US" altLang="zh-CN" dirty="0">
                <a:latin typeface="Consolas" panose="020B0609020204030204" pitchFamily="49" charset="0"/>
              </a:rPr>
              <a:t>()</a:t>
            </a:r>
            <a:r>
              <a:rPr lang="zh-CN" altLang="en-US" dirty="0">
                <a:latin typeface="Consolas" panose="020B0609020204030204" pitchFamily="49" charset="0"/>
              </a:rPr>
              <a:t>可以是任意字符，例如</a:t>
            </a:r>
            <a:r>
              <a:rPr lang="en-US" altLang="zh-CN" dirty="0">
                <a:latin typeface="Consolas" panose="020B0609020204030204" pitchFamily="49" charset="0"/>
              </a:rPr>
              <a:t>[]</a:t>
            </a:r>
            <a:r>
              <a:rPr lang="zh-CN" altLang="en-US" dirty="0">
                <a:latin typeface="Consolas" panose="020B0609020204030204" pitchFamily="49" charset="0"/>
              </a:rPr>
              <a:t>，</a:t>
            </a:r>
            <a:r>
              <a:rPr lang="en-US" altLang="zh-CN" dirty="0">
                <a:latin typeface="Consolas" panose="020B0609020204030204" pitchFamily="49" charset="0"/>
              </a:rPr>
              <a:t>!!</a:t>
            </a:r>
            <a:r>
              <a:rPr lang="zh-CN" altLang="en-US" dirty="0">
                <a:latin typeface="Consolas" panose="020B0609020204030204" pitchFamily="49" charset="0"/>
              </a:rPr>
              <a:t>均可</a:t>
            </a:r>
            <a:endParaRPr lang="en-US" altLang="zh-CN" dirty="0">
              <a:latin typeface="Consolas" panose="020B0609020204030204" pitchFamily="49" charset="0"/>
            </a:endParaRPr>
          </a:p>
          <a:p>
            <a:pPr>
              <a:buFont typeface="Wingdings" panose="05000000000000000000" pitchFamily="2" charset="2"/>
              <a:buChar char="l"/>
            </a:pPr>
            <a:endParaRPr lang="en-US" altLang="zh-CN" dirty="0">
              <a:latin typeface="Consolas" panose="020B0609020204030204" pitchFamily="49" charset="0"/>
            </a:endParaRPr>
          </a:p>
          <a:p>
            <a:pPr>
              <a:buFont typeface="Wingdings" panose="05000000000000000000" pitchFamily="2" charset="2"/>
              <a:buChar char="l"/>
            </a:pPr>
            <a:endParaRPr lang="en-US" altLang="zh-CN" dirty="0">
              <a:solidFill>
                <a:schemeClr val="tx1">
                  <a:lumMod val="85000"/>
                  <a:lumOff val="15000"/>
                </a:schemeClr>
              </a:solidFill>
              <a:latin typeface="Consolas" panose="020B0609020204030204" pitchFamily="49" charset="0"/>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63989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testcast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book</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random.int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随机整数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id2</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random.int(10)</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10以内随机数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type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random.int(10,20)</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10到20随机数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uuid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random.uuid</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随机uuid</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name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random.value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随机字符串,MD5字符串,32位</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publishTime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random.long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随机整数(long范围)</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701196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使用随机数据替换测试用例中书写固定的数据</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4058202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rPr>
              <a:t>加载测试专用属性</a:t>
            </a:r>
            <a:endParaRPr lang="en-US" altLang="zh-CN" sz="1600" dirty="0">
              <a:latin typeface="Consolas" panose="020B0609020204030204" pitchFamily="49" charset="0"/>
            </a:endParaRPr>
          </a:p>
          <a:p>
            <a:r>
              <a:rPr lang="zh-CN" altLang="en-US" sz="1600" dirty="0">
                <a:latin typeface="Consolas" panose="020B0609020204030204" pitchFamily="49" charset="0"/>
              </a:rPr>
              <a:t>加载测试专用配置</a:t>
            </a:r>
            <a:endParaRPr lang="en-US" altLang="zh-CN" sz="1600" dirty="0">
              <a:latin typeface="Consolas" panose="020B0609020204030204" pitchFamily="49" charset="0"/>
            </a:endParaRPr>
          </a:p>
          <a:p>
            <a:r>
              <a:rPr lang="en-US" altLang="zh-CN" sz="1600" dirty="0">
                <a:latin typeface="Consolas" panose="020B0609020204030204" pitchFamily="49" charset="0"/>
              </a:rPr>
              <a:t>Web</a:t>
            </a:r>
            <a:r>
              <a:rPr lang="zh-CN" altLang="en-US" sz="1600" dirty="0">
                <a:latin typeface="Consolas" panose="020B0609020204030204" pitchFamily="49" charset="0"/>
              </a:rPr>
              <a:t>环境模拟测试</a:t>
            </a:r>
            <a:endParaRPr lang="en-US" altLang="zh-CN" sz="1600" dirty="0">
              <a:latin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数据层测试回滚</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测试用例数据设定</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585114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数据层解决方案</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en-US" altLang="zh-CN" sz="1800" dirty="0">
                <a:latin typeface="Consolas" panose="020B0609020204030204" pitchFamily="49" charset="0"/>
                <a:sym typeface="Consolas" panose="020B0609020204030204" pitchFamily="49" charset="0"/>
              </a:rPr>
              <a:t>SQL</a:t>
            </a:r>
          </a:p>
          <a:p>
            <a:r>
              <a:rPr lang="en-US" altLang="zh-CN" sz="1800" dirty="0">
                <a:latin typeface="Consolas" panose="020B0609020204030204" pitchFamily="49" charset="0"/>
                <a:sym typeface="Consolas" panose="020B0609020204030204" pitchFamily="49" charset="0"/>
              </a:rPr>
              <a:t>NoSQL</a:t>
            </a:r>
          </a:p>
        </p:txBody>
      </p:sp>
      <p:sp>
        <p:nvSpPr>
          <p:cNvPr id="3" name="文本占位符 2"/>
          <p:cNvSpPr>
            <a:spLocks noGrp="1"/>
          </p:cNvSpPr>
          <p:nvPr>
            <p:ph type="body" sz="quarter" idx="11"/>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3772874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现有数据层解决方案技术选型</a:t>
            </a:r>
            <a:endParaRPr lang="en-US" altLang="zh-CN" dirty="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数据源：</a:t>
            </a:r>
            <a:r>
              <a:rPr lang="en-US" altLang="zh-CN" dirty="0" err="1">
                <a:solidFill>
                  <a:schemeClr val="tx1">
                    <a:lumMod val="85000"/>
                    <a:lumOff val="15000"/>
                  </a:schemeClr>
                </a:solidFill>
              </a:rPr>
              <a:t>DruidDataSource</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持久化技术：</a:t>
            </a:r>
            <a:r>
              <a:rPr lang="en-US" altLang="zh-CN" dirty="0" err="1">
                <a:solidFill>
                  <a:schemeClr val="tx1">
                    <a:lumMod val="85000"/>
                    <a:lumOff val="15000"/>
                  </a:schemeClr>
                </a:solidFill>
              </a:rPr>
              <a:t>MyBatis</a:t>
            </a:r>
            <a:r>
              <a:rPr lang="en-US" altLang="zh-CN" dirty="0">
                <a:solidFill>
                  <a:schemeClr val="tx1">
                    <a:lumMod val="85000"/>
                    <a:lumOff val="15000"/>
                  </a:schemeClr>
                </a:solidFill>
              </a:rPr>
              <a:t>-Plus / </a:t>
            </a:r>
            <a:r>
              <a:rPr lang="en-US" altLang="zh-CN" dirty="0" err="1">
                <a:solidFill>
                  <a:schemeClr val="tx1">
                    <a:lumMod val="85000"/>
                    <a:lumOff val="15000"/>
                  </a:schemeClr>
                </a:solidFill>
              </a:rPr>
              <a:t>MyBatis</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数据库：</a:t>
            </a:r>
            <a:r>
              <a:rPr lang="en-US" altLang="zh-CN" dirty="0">
                <a:solidFill>
                  <a:schemeClr val="tx1">
                    <a:lumMod val="85000"/>
                    <a:lumOff val="15000"/>
                  </a:schemeClr>
                </a:solidFill>
              </a:rPr>
              <a:t>MySQL</a:t>
            </a: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a:latin typeface="Consolas" panose="020B0609020204030204" pitchFamily="49" charset="0"/>
              </a:rPr>
              <a:t>Druid + </a:t>
            </a:r>
            <a:r>
              <a:rPr lang="en-US" altLang="zh-CN" sz="1400" dirty="0" err="1">
                <a:latin typeface="Consolas" panose="020B0609020204030204" pitchFamily="49" charset="0"/>
              </a:rPr>
              <a:t>MyBatis</a:t>
            </a:r>
            <a:r>
              <a:rPr lang="en-US" altLang="zh-CN" sz="1400" dirty="0">
                <a:latin typeface="Consolas" panose="020B0609020204030204" pitchFamily="49" charset="0"/>
              </a:rPr>
              <a:t>-Plus + MySQL</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413867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数据源配置格式</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格式一</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sz="1800" dirty="0"/>
          </a:p>
          <a:p>
            <a:pPr>
              <a:buFont typeface="Wingdings" panose="05000000000000000000" pitchFamily="2" charset="2"/>
              <a:buChar char="l"/>
            </a:pPr>
            <a:endParaRPr lang="en-US" altLang="zh-CN" sz="1800"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格式二</a:t>
            </a:r>
            <a:endParaRPr lang="en-US" altLang="zh-CN" dirty="0"/>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60043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com</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mysql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cj</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jdbc</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Driver</a:t>
            </a:r>
            <a:br>
              <a:rPr lang="zh-CN" altLang="zh-CN" sz="1400" dirty="0">
                <a:solidFill>
                  <a:srgbClr val="000000"/>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type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com</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alibaba</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druid</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pool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DruidDataSource</a:t>
            </a:r>
            <a:endParaRPr lang="zh-CN" altLang="zh-CN" sz="1600" dirty="0">
              <a:latin typeface="Arial" panose="020B0604020202020204" pitchFamily="34"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4355630"/>
            <a:ext cx="9860586" cy="160043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druid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com.mysql.cj.jdbc.Driver</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endParaRPr lang="zh-CN" altLang="zh-CN" sz="1600" dirty="0">
              <a:latin typeface="Arial" panose="020B0604020202020204" pitchFamily="34" charset="0"/>
            </a:endParaRPr>
          </a:p>
        </p:txBody>
      </p:sp>
      <p:sp>
        <p:nvSpPr>
          <p:cNvPr id="8" name="TextBox 3">
            <a:extLst>
              <a:ext uri="{FF2B5EF4-FFF2-40B4-BE49-F238E27FC236}">
                <a16:creationId xmlns:a16="http://schemas.microsoft.com/office/drawing/2014/main" id="{0C998B78-AB18-3C47-A1C7-25AE9A3A40B0}"/>
              </a:ext>
            </a:extLst>
          </p:cNvPr>
          <p:cNvSpPr txBox="1"/>
          <p:nvPr/>
        </p:nvSpPr>
        <p:spPr>
          <a:xfrm>
            <a:off x="1474167" y="3483351"/>
            <a:ext cx="4636121" cy="230832"/>
          </a:xfrm>
          <a:prstGeom prst="rect">
            <a:avLst/>
          </a:prstGeom>
          <a:solidFill>
            <a:srgbClr val="FFFFE4"/>
          </a:solidFill>
          <a:ln w="3175">
            <a:noFill/>
          </a:ln>
        </p:spPr>
        <p:txBody>
          <a:bodyPr wrap="square">
            <a:spAutoFit/>
          </a:bodyPr>
          <a:lstStyle/>
          <a:p>
            <a:pPr lvl="0" eaLnBrk="0" fontAlgn="base" hangingPunct="0">
              <a:spcBef>
                <a:spcPct val="0"/>
              </a:spcBef>
              <a:spcAft>
                <a:spcPct val="0"/>
              </a:spcAft>
            </a:pPr>
            <a:endParaRPr lang="zh-CN" altLang="zh-CN" sz="900" dirty="0">
              <a:latin typeface="Arial" panose="020B0604020202020204" pitchFamily="34" charset="0"/>
            </a:endParaRPr>
          </a:p>
        </p:txBody>
      </p:sp>
    </p:spTree>
    <p:extLst>
      <p:ext uri="{BB962C8B-B14F-4D97-AF65-F5344CB8AC3E}">
        <p14:creationId xmlns:p14="http://schemas.microsoft.com/office/powerpoint/2010/main" val="97195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zh-CN" altLang="en-US" sz="1600" dirty="0">
                <a:solidFill>
                  <a:srgbClr val="080808"/>
                </a:solidFill>
                <a:latin typeface="Consolas" panose="020B0609020204030204" pitchFamily="49" charset="0"/>
              </a:rPr>
              <a:t>开启开发者工具后启用热部署</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使用构建项目操作启动热部署（</a:t>
            </a:r>
            <a:r>
              <a:rPr lang="en-US" altLang="zh-CN" sz="1600" dirty="0">
                <a:solidFill>
                  <a:srgbClr val="080808"/>
                </a:solidFill>
                <a:latin typeface="Consolas" panose="020B0609020204030204" pitchFamily="49" charset="0"/>
                <a:sym typeface="Consolas" panose="020B0609020204030204" pitchFamily="49" charset="0"/>
              </a:rPr>
              <a:t>Ctrl+F9</a:t>
            </a:r>
            <a:r>
              <a:rPr lang="zh-CN" altLang="en-US" sz="1600" dirty="0">
                <a:solidFill>
                  <a:srgbClr val="080808"/>
                </a:solidFill>
                <a:latin typeface="Consolas" panose="020B0609020204030204" pitchFamily="49" charset="0"/>
                <a:sym typeface="Consolas" panose="020B0609020204030204" pitchFamily="49" charset="0"/>
              </a:rPr>
              <a:t>）</a:t>
            </a:r>
            <a:endParaRPr lang="en-US" altLang="zh-CN" sz="1600" dirty="0">
              <a:solidFill>
                <a:srgbClr val="080808"/>
              </a:solidFill>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热部署仅仅加载当前开发者自定义开发的资源，不加载</a:t>
            </a:r>
            <a:r>
              <a:rPr lang="en-US" altLang="zh-CN" sz="1600" dirty="0">
                <a:latin typeface="Consolas" panose="020B0609020204030204" pitchFamily="49" charset="0"/>
                <a:sym typeface="Consolas" panose="020B0609020204030204" pitchFamily="49" charset="0"/>
              </a:rPr>
              <a:t>jar</a:t>
            </a:r>
            <a:r>
              <a:rPr lang="zh-CN" altLang="en-US" sz="1600" dirty="0">
                <a:latin typeface="Consolas" panose="020B0609020204030204" pitchFamily="49" charset="0"/>
                <a:sym typeface="Consolas" panose="020B0609020204030204" pitchFamily="49" charset="0"/>
              </a:rPr>
              <a:t>资源</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2568712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数据源配置</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a:t>
            </a:r>
            <a:r>
              <a:rPr lang="en-US" altLang="zh-CN" dirty="0"/>
              <a:t>3</a:t>
            </a:r>
            <a:r>
              <a:rPr lang="zh-CN" altLang="en-US" dirty="0"/>
              <a:t>种内嵌的数据源对象供开发者选择</a:t>
            </a:r>
            <a:endParaRPr lang="en-US" altLang="zh-CN" dirty="0"/>
          </a:p>
          <a:p>
            <a:pPr lvl="1">
              <a:buFont typeface="Wingdings" panose="05000000000000000000" pitchFamily="2" charset="2"/>
              <a:buChar char="u"/>
            </a:pPr>
            <a:r>
              <a:rPr lang="en-US" altLang="zh-CN" dirty="0" err="1"/>
              <a:t>HikariCP</a:t>
            </a:r>
            <a:endParaRPr lang="en-US" altLang="zh-CN" dirty="0"/>
          </a:p>
          <a:p>
            <a:pPr lvl="1">
              <a:buFont typeface="Wingdings" panose="05000000000000000000" pitchFamily="2" charset="2"/>
              <a:buChar char="u"/>
            </a:pPr>
            <a:r>
              <a:rPr lang="en-US" altLang="zh-CN" dirty="0"/>
              <a:t>Tomcat</a:t>
            </a:r>
            <a:r>
              <a:rPr lang="zh-CN" altLang="en-US" dirty="0"/>
              <a:t>提供</a:t>
            </a:r>
            <a:r>
              <a:rPr lang="en-US" altLang="zh-CN" dirty="0" err="1"/>
              <a:t>DataSource</a:t>
            </a:r>
            <a:endParaRPr lang="en-US" altLang="zh-CN" dirty="0"/>
          </a:p>
          <a:p>
            <a:pPr lvl="1">
              <a:buFont typeface="Wingdings" panose="05000000000000000000" pitchFamily="2" charset="2"/>
              <a:buChar char="u"/>
            </a:pPr>
            <a:r>
              <a:rPr lang="en-US" altLang="zh-CN" dirty="0"/>
              <a:t>Commons DBCP</a:t>
            </a:r>
          </a:p>
        </p:txBody>
      </p:sp>
      <p:sp>
        <p:nvSpPr>
          <p:cNvPr id="7" name="TextBox 3">
            <a:extLst>
              <a:ext uri="{FF2B5EF4-FFF2-40B4-BE49-F238E27FC236}">
                <a16:creationId xmlns:a16="http://schemas.microsoft.com/office/drawing/2014/main" id="{0C998B78-AB18-3C47-A1C7-25AE9A3A40B0}"/>
              </a:ext>
            </a:extLst>
          </p:cNvPr>
          <p:cNvSpPr txBox="1"/>
          <p:nvPr/>
        </p:nvSpPr>
        <p:spPr>
          <a:xfrm>
            <a:off x="1159842" y="3260255"/>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com.mysql.cj.jdbc.Driver</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endParaRPr lang="zh-CN" altLang="zh-CN" sz="1600" dirty="0">
              <a:latin typeface="Arial" panose="020B0604020202020204" pitchFamily="34" charset="0"/>
            </a:endParaRPr>
          </a:p>
        </p:txBody>
      </p:sp>
      <p:sp>
        <p:nvSpPr>
          <p:cNvPr id="9" name="TextBox 3">
            <a:extLst>
              <a:ext uri="{FF2B5EF4-FFF2-40B4-BE49-F238E27FC236}">
                <a16:creationId xmlns:a16="http://schemas.microsoft.com/office/drawing/2014/main" id="{0C998B78-AB18-3C47-A1C7-25AE9A3A40B0}"/>
              </a:ext>
            </a:extLst>
          </p:cNvPr>
          <p:cNvSpPr txBox="1"/>
          <p:nvPr/>
        </p:nvSpPr>
        <p:spPr>
          <a:xfrm>
            <a:off x="3637208" y="1503129"/>
            <a:ext cx="7979828"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C00000"/>
                </a:solidFill>
                <a:latin typeface="Consolas" panose="020B0609020204030204" pitchFamily="49" charset="0"/>
              </a:rPr>
              <a:t>druid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com.mysql.cj.jdbc.Driver</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jdbc:mysql://localhost:3306/ssm_db?serverTimezone=UTC</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8860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数据源配置</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a:t>
            </a:r>
            <a:r>
              <a:rPr lang="en-US" altLang="zh-CN" dirty="0"/>
              <a:t>3</a:t>
            </a:r>
            <a:r>
              <a:rPr lang="zh-CN" altLang="en-US" dirty="0"/>
              <a:t>种内嵌的数据源对象供开发者选择</a:t>
            </a:r>
            <a:endParaRPr lang="en-US" altLang="zh-CN" dirty="0"/>
          </a:p>
          <a:p>
            <a:pPr lvl="1">
              <a:buFont typeface="Wingdings" panose="05000000000000000000" pitchFamily="2" charset="2"/>
              <a:buChar char="u"/>
            </a:pPr>
            <a:r>
              <a:rPr lang="en-US" altLang="zh-CN" dirty="0" err="1"/>
              <a:t>HikariCP</a:t>
            </a:r>
            <a:r>
              <a:rPr lang="zh-CN" altLang="en-US" dirty="0"/>
              <a:t>：默认内置数据源对象</a:t>
            </a:r>
            <a:endParaRPr lang="en-US" altLang="zh-CN" dirty="0"/>
          </a:p>
          <a:p>
            <a:pPr lvl="1">
              <a:buFont typeface="Wingdings" panose="05000000000000000000" pitchFamily="2" charset="2"/>
              <a:buChar char="u"/>
            </a:pPr>
            <a:r>
              <a:rPr lang="en-US" altLang="zh-CN" dirty="0"/>
              <a:t>Tomcat</a:t>
            </a:r>
            <a:r>
              <a:rPr lang="zh-CN" altLang="en-US" dirty="0"/>
              <a:t>提供</a:t>
            </a:r>
            <a:r>
              <a:rPr lang="en-US" altLang="zh-CN" dirty="0" err="1"/>
              <a:t>DataSource</a:t>
            </a:r>
            <a:r>
              <a:rPr lang="zh-CN" altLang="en-US" dirty="0"/>
              <a:t>：</a:t>
            </a:r>
            <a:r>
              <a:rPr lang="en-US" altLang="zh-CN" dirty="0" err="1"/>
              <a:t>HikariCP</a:t>
            </a:r>
            <a:r>
              <a:rPr lang="zh-CN" altLang="en-US" dirty="0"/>
              <a:t>不可用的情况下，且在</a:t>
            </a:r>
            <a:r>
              <a:rPr lang="en-US" altLang="zh-CN" dirty="0"/>
              <a:t>web</a:t>
            </a:r>
            <a:r>
              <a:rPr lang="zh-CN" altLang="en-US" dirty="0"/>
              <a:t>环境中，将使用</a:t>
            </a:r>
            <a:r>
              <a:rPr lang="en-US" altLang="zh-CN" dirty="0"/>
              <a:t>tomcat</a:t>
            </a:r>
            <a:r>
              <a:rPr lang="zh-CN" altLang="en-US" dirty="0"/>
              <a:t>服务器配置的数据源对象</a:t>
            </a:r>
            <a:endParaRPr lang="en-US" altLang="zh-CN" dirty="0"/>
          </a:p>
          <a:p>
            <a:pPr lvl="1">
              <a:buFont typeface="Wingdings" panose="05000000000000000000" pitchFamily="2" charset="2"/>
              <a:buChar char="u"/>
            </a:pPr>
            <a:r>
              <a:rPr lang="en-US" altLang="zh-CN" dirty="0"/>
              <a:t>Commons DBCP</a:t>
            </a:r>
            <a:r>
              <a:rPr lang="zh-CN" altLang="en-US" dirty="0"/>
              <a:t>：</a:t>
            </a:r>
            <a:r>
              <a:rPr lang="en-US" altLang="zh-CN" dirty="0" err="1"/>
              <a:t>Hikari</a:t>
            </a:r>
            <a:r>
              <a:rPr lang="zh-CN" altLang="en-US" dirty="0"/>
              <a:t>不可用，</a:t>
            </a:r>
            <a:r>
              <a:rPr lang="en-US" altLang="zh-CN" dirty="0"/>
              <a:t>tomcat</a:t>
            </a:r>
            <a:r>
              <a:rPr lang="zh-CN" altLang="en-US" dirty="0"/>
              <a:t>数据源也不可用，将使用</a:t>
            </a:r>
            <a:r>
              <a:rPr lang="en-US" altLang="zh-CN" dirty="0" err="1"/>
              <a:t>dbcp</a:t>
            </a:r>
            <a:r>
              <a:rPr lang="zh-CN" altLang="en-US" dirty="0"/>
              <a:t>数据源</a:t>
            </a:r>
            <a:endParaRPr lang="en-US" altLang="zh-CN" dirty="0"/>
          </a:p>
          <a:p>
            <a:pPr>
              <a:buFont typeface="Wingdings" panose="05000000000000000000" pitchFamily="2" charset="2"/>
              <a:buChar char="l"/>
            </a:pPr>
            <a:r>
              <a:rPr lang="zh-CN" altLang="en-US" dirty="0"/>
              <a:t>通用配置无法设置具体的数据源配置信息，仅提供基本的连接相关配置，如需配置，在下一级配置中设置具体设定</a:t>
            </a:r>
            <a:endParaRPr lang="en-US" altLang="zh-CN" dirty="0"/>
          </a:p>
        </p:txBody>
      </p:sp>
      <p:sp>
        <p:nvSpPr>
          <p:cNvPr id="10" name="TextBox 3">
            <a:extLst>
              <a:ext uri="{FF2B5EF4-FFF2-40B4-BE49-F238E27FC236}">
                <a16:creationId xmlns:a16="http://schemas.microsoft.com/office/drawing/2014/main" id="{0C998B78-AB18-3C47-A1C7-25AE9A3A40B0}"/>
              </a:ext>
            </a:extLst>
          </p:cNvPr>
          <p:cNvSpPr txBox="1"/>
          <p:nvPr/>
        </p:nvSpPr>
        <p:spPr>
          <a:xfrm>
            <a:off x="1159842" y="3668297"/>
            <a:ext cx="9860586" cy="267765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com</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mysql</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cj</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jdbc</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Driver</a:t>
            </a:r>
            <a:br>
              <a:rPr lang="zh-CN" altLang="zh-CN" sz="1400" dirty="0">
                <a:solidFill>
                  <a:srgbClr val="000000"/>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jdbc:mysql://localhost:3306/ssm_db</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root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b="1" dirty="0">
                <a:solidFill>
                  <a:srgbClr val="AD2A26"/>
                </a:solidFill>
                <a:latin typeface="Consolas" panose="020B0609020204030204" pitchFamily="49" charset="0"/>
              </a:rPr>
              <a:t>hikari</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maximum-pool-size</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50</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3521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 presetClass="entr" presetSubtype="0" fill="hold" nodeType="withEffect">
                                  <p:stCondLst>
                                    <p:cond delay="0"/>
                                  </p:stCondLst>
                                  <p:childTnLst>
                                    <p:set>
                                      <p:cBhvr>
                                        <p:cTn id="9"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内置</a:t>
            </a:r>
            <a:r>
              <a:rPr lang="en-US" altLang="zh-CN" sz="1600" dirty="0">
                <a:solidFill>
                  <a:srgbClr val="080808"/>
                </a:solidFill>
                <a:latin typeface="Consolas" panose="020B0609020204030204" pitchFamily="49" charset="0"/>
              </a:rPr>
              <a:t>3</a:t>
            </a:r>
            <a:r>
              <a:rPr lang="zh-CN" altLang="en-US" sz="1600" dirty="0">
                <a:solidFill>
                  <a:srgbClr val="080808"/>
                </a:solidFill>
                <a:latin typeface="Consolas" panose="020B0609020204030204" pitchFamily="49" charset="0"/>
              </a:rPr>
              <a:t>款数据源可供选择</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HikariCP</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（默认）</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Tomcat</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提供</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DataSource</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Commons DBCP</a:t>
            </a:r>
          </a:p>
        </p:txBody>
      </p:sp>
    </p:spTree>
    <p:extLst>
      <p:ext uri="{BB962C8B-B14F-4D97-AF65-F5344CB8AC3E}">
        <p14:creationId xmlns:p14="http://schemas.microsoft.com/office/powerpoint/2010/main" val="26543367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现有数据层解决方案技术选型</a:t>
            </a:r>
            <a:endParaRPr lang="en-US" altLang="zh-CN" dirty="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数据源：</a:t>
            </a:r>
            <a:r>
              <a:rPr lang="en-US" altLang="zh-CN" dirty="0" err="1">
                <a:solidFill>
                  <a:schemeClr val="tx1">
                    <a:lumMod val="85000"/>
                    <a:lumOff val="15000"/>
                  </a:schemeClr>
                </a:solidFill>
              </a:rPr>
              <a:t>DruidDataSource</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持久化技术：</a:t>
            </a:r>
            <a:r>
              <a:rPr lang="en-US" altLang="zh-CN" dirty="0" err="1">
                <a:solidFill>
                  <a:schemeClr val="tx1">
                    <a:lumMod val="85000"/>
                    <a:lumOff val="15000"/>
                  </a:schemeClr>
                </a:solidFill>
              </a:rPr>
              <a:t>MyBatis</a:t>
            </a:r>
            <a:r>
              <a:rPr lang="en-US" altLang="zh-CN" dirty="0">
                <a:solidFill>
                  <a:schemeClr val="tx1">
                    <a:lumMod val="85000"/>
                    <a:lumOff val="15000"/>
                  </a:schemeClr>
                </a:solidFill>
              </a:rPr>
              <a:t>-Plus / </a:t>
            </a:r>
            <a:r>
              <a:rPr lang="en-US" altLang="zh-CN" dirty="0" err="1">
                <a:solidFill>
                  <a:schemeClr val="tx1">
                    <a:lumMod val="85000"/>
                    <a:lumOff val="15000"/>
                  </a:schemeClr>
                </a:solidFill>
              </a:rPr>
              <a:t>MyBatis</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数据库：</a:t>
            </a:r>
            <a:r>
              <a:rPr lang="en-US" altLang="zh-CN" dirty="0">
                <a:solidFill>
                  <a:schemeClr val="tx1">
                    <a:lumMod val="85000"/>
                    <a:lumOff val="15000"/>
                  </a:schemeClr>
                </a:solidFill>
              </a:rPr>
              <a:t>MySQL</a:t>
            </a: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a:latin typeface="Consolas" panose="020B0609020204030204" pitchFamily="49" charset="0"/>
              </a:rPr>
              <a:t>Druid + </a:t>
            </a:r>
            <a:r>
              <a:rPr lang="en-US" altLang="zh-CN" sz="1400" dirty="0" err="1">
                <a:latin typeface="Consolas" panose="020B0609020204030204" pitchFamily="49" charset="0"/>
              </a:rPr>
              <a:t>MyBatis</a:t>
            </a:r>
            <a:r>
              <a:rPr lang="en-US" altLang="zh-CN" sz="1400" dirty="0">
                <a:latin typeface="Consolas" panose="020B0609020204030204" pitchFamily="49" charset="0"/>
              </a:rPr>
              <a:t>-Plus + MySQL</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161200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内置持久化解决方案</a:t>
            </a:r>
            <a:r>
              <a:rPr lang="en-US" altLang="zh-CN" dirty="0"/>
              <a:t>——</a:t>
            </a:r>
            <a:r>
              <a:rPr lang="en-US" altLang="zh-CN" dirty="0" err="1"/>
              <a:t>JdbcTemplate</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4616648"/>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Springboot15SqlApplicationTests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9E880D"/>
                </a:solidFill>
                <a:latin typeface="Consolas" panose="020B0609020204030204" pitchFamily="49" charset="0"/>
              </a:rPr>
              <a:t>@Autowired</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private </a:t>
            </a:r>
            <a:r>
              <a:rPr lang="zh-CN" altLang="zh-CN" sz="1400" b="1" dirty="0">
                <a:solidFill>
                  <a:srgbClr val="AD2A26"/>
                </a:solidFill>
                <a:latin typeface="Consolas" panose="020B0609020204030204" pitchFamily="49" charset="0"/>
              </a:rPr>
              <a:t>JdbcTemplate</a:t>
            </a:r>
            <a:r>
              <a:rPr lang="zh-CN" altLang="zh-CN" sz="1400" dirty="0">
                <a:solidFill>
                  <a:srgbClr val="000000"/>
                </a:solidFill>
                <a:latin typeface="Consolas" panose="020B0609020204030204" pitchFamily="49" charset="0"/>
              </a:rPr>
              <a:t> </a:t>
            </a:r>
            <a:r>
              <a:rPr lang="zh-CN" altLang="zh-CN" sz="1400" dirty="0">
                <a:solidFill>
                  <a:srgbClr val="AD2A26"/>
                </a:solidFill>
                <a:latin typeface="Consolas" panose="020B0609020204030204" pitchFamily="49" charset="0"/>
              </a:rPr>
              <a:t>jdbcTemplate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testJdbc</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String sql </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"select </a:t>
            </a:r>
            <a:r>
              <a:rPr lang="zh-CN" altLang="zh-CN" sz="1400" i="1" dirty="0">
                <a:solidFill>
                  <a:srgbClr val="067D17"/>
                </a:solidFill>
                <a:latin typeface="Consolas" panose="020B0609020204030204" pitchFamily="49" charset="0"/>
              </a:rPr>
              <a:t>*</a:t>
            </a:r>
            <a:r>
              <a:rPr lang="zh-CN" altLang="zh-CN" sz="1400" dirty="0">
                <a:solidFill>
                  <a:srgbClr val="067D17"/>
                </a:solidFill>
                <a:latin typeface="Consolas" panose="020B0609020204030204" pitchFamily="49" charset="0"/>
              </a:rPr>
              <a:t> from tbl_book where id = 1"</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List</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r>
              <a:rPr lang="zh-CN" altLang="zh-CN" sz="1400" dirty="0">
                <a:solidFill>
                  <a:srgbClr val="000000"/>
                </a:solidFill>
                <a:latin typeface="Consolas" panose="020B0609020204030204" pitchFamily="49" charset="0"/>
              </a:rPr>
              <a:t>query </a:t>
            </a:r>
            <a:r>
              <a:rPr lang="zh-CN" altLang="zh-CN" sz="1400" dirty="0">
                <a:solidFill>
                  <a:srgbClr val="080808"/>
                </a:solidFill>
                <a:latin typeface="Consolas" panose="020B0609020204030204" pitchFamily="49" charset="0"/>
              </a:rPr>
              <a:t>= </a:t>
            </a:r>
            <a:r>
              <a:rPr lang="zh-CN" altLang="zh-CN" sz="1400" dirty="0">
                <a:solidFill>
                  <a:srgbClr val="AD2A26"/>
                </a:solidFill>
                <a:latin typeface="Consolas" panose="020B0609020204030204" pitchFamily="49" charset="0"/>
              </a:rPr>
              <a:t>jdbcTemplate</a:t>
            </a:r>
            <a:r>
              <a:rPr lang="zh-CN" altLang="zh-CN" sz="1400" dirty="0">
                <a:solidFill>
                  <a:srgbClr val="080808"/>
                </a:solidFill>
                <a:latin typeface="Consolas" panose="020B0609020204030204" pitchFamily="49" charset="0"/>
              </a:rPr>
              <a:t>.query(</a:t>
            </a:r>
            <a:r>
              <a:rPr lang="zh-CN" altLang="zh-CN" sz="1400" dirty="0">
                <a:solidFill>
                  <a:srgbClr val="000000"/>
                </a:solidFill>
                <a:latin typeface="Consolas" panose="020B0609020204030204" pitchFamily="49" charset="0"/>
              </a:rPr>
              <a:t>sql</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00000"/>
                </a:solidFill>
                <a:latin typeface="Consolas" panose="020B0609020204030204" pitchFamily="49" charset="0"/>
              </a:rPr>
              <a:t>RowMapper</a:t>
            </a:r>
            <a:r>
              <a:rPr lang="zh-CN" altLang="zh-CN" sz="1400" dirty="0">
                <a:solidFill>
                  <a:srgbClr val="080808"/>
                </a:solidFill>
                <a:latin typeface="Consolas" panose="020B0609020204030204" pitchFamily="49" charset="0"/>
              </a:rPr>
              <a:t>&lt;</a:t>
            </a:r>
            <a:r>
              <a:rPr lang="zh-CN" altLang="zh-CN" sz="1400" dirty="0">
                <a:solidFill>
                  <a:srgbClr val="000000"/>
                </a:solidFill>
                <a:latin typeface="Consolas" panose="020B0609020204030204" pitchFamily="49" charset="0"/>
              </a:rPr>
              <a:t>Book</a:t>
            </a:r>
            <a:r>
              <a:rPr lang="zh-CN" altLang="zh-CN" sz="1400" dirty="0">
                <a:solidFill>
                  <a:srgbClr val="080808"/>
                </a:solidFill>
                <a:latin typeface="Consolas" panose="020B0609020204030204" pitchFamily="49" charset="0"/>
              </a:rPr>
              <a:t>&gt;()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@Override</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public </a:t>
            </a:r>
            <a:r>
              <a:rPr lang="zh-CN" altLang="zh-CN" sz="1400" dirty="0">
                <a:solidFill>
                  <a:srgbClr val="000000"/>
                </a:solidFill>
                <a:latin typeface="Consolas" panose="020B0609020204030204" pitchFamily="49" charset="0"/>
              </a:rPr>
              <a:t>Book </a:t>
            </a:r>
            <a:r>
              <a:rPr lang="zh-CN" altLang="zh-CN" sz="1400" dirty="0">
                <a:solidFill>
                  <a:srgbClr val="00627A"/>
                </a:solidFill>
                <a:latin typeface="Consolas" panose="020B0609020204030204" pitchFamily="49" charset="0"/>
              </a:rPr>
              <a:t>mapRow</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ResultSet </a:t>
            </a:r>
            <a:r>
              <a:rPr lang="zh-CN" altLang="zh-CN" sz="1400" dirty="0">
                <a:solidFill>
                  <a:srgbClr val="080808"/>
                </a:solidFill>
                <a:latin typeface="Consolas" panose="020B0609020204030204" pitchFamily="49" charset="0"/>
              </a:rPr>
              <a:t>rs, </a:t>
            </a:r>
            <a:r>
              <a:rPr lang="zh-CN" altLang="zh-CN" sz="1400" dirty="0">
                <a:solidFill>
                  <a:srgbClr val="0033B3"/>
                </a:solidFill>
                <a:latin typeface="Consolas" panose="020B0609020204030204" pitchFamily="49" charset="0"/>
              </a:rPr>
              <a:t>int </a:t>
            </a:r>
            <a:r>
              <a:rPr lang="zh-CN" altLang="zh-CN" sz="1400" dirty="0">
                <a:solidFill>
                  <a:srgbClr val="080808"/>
                </a:solidFill>
                <a:latin typeface="Consolas" panose="020B0609020204030204" pitchFamily="49" charset="0"/>
              </a:rPr>
              <a:t>rowNum) </a:t>
            </a:r>
            <a:r>
              <a:rPr lang="zh-CN" altLang="zh-CN" sz="1400" dirty="0">
                <a:solidFill>
                  <a:srgbClr val="0033B3"/>
                </a:solidFill>
                <a:latin typeface="Consolas" panose="020B0609020204030204" pitchFamily="49" charset="0"/>
              </a:rPr>
              <a:t>throws </a:t>
            </a:r>
            <a:r>
              <a:rPr lang="zh-CN" altLang="zh-CN" sz="1400" dirty="0">
                <a:solidFill>
                  <a:srgbClr val="000000"/>
                </a:solidFill>
                <a:latin typeface="Consolas" panose="020B0609020204030204" pitchFamily="49" charset="0"/>
              </a:rPr>
              <a:t>SQLException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Book temp </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new </a:t>
            </a:r>
            <a:r>
              <a:rPr lang="zh-CN" altLang="zh-CN" sz="1400" dirty="0">
                <a:solidFill>
                  <a:srgbClr val="080808"/>
                </a:solidFill>
                <a:latin typeface="Consolas" panose="020B0609020204030204" pitchFamily="49" charset="0"/>
              </a:rPr>
              <a:t>Book();</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.setId(rs.getInt(</a:t>
            </a:r>
            <a:r>
              <a:rPr lang="zh-CN" altLang="zh-CN" sz="1400" dirty="0">
                <a:solidFill>
                  <a:srgbClr val="067D17"/>
                </a:solidFill>
                <a:latin typeface="Consolas" panose="020B0609020204030204" pitchFamily="49" charset="0"/>
              </a:rPr>
              <a:t>"id"</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.setName(rs.getString(</a:t>
            </a:r>
            <a:r>
              <a:rPr lang="zh-CN" altLang="zh-CN" sz="1400" dirty="0">
                <a:solidFill>
                  <a:srgbClr val="067D17"/>
                </a:solidFill>
                <a:latin typeface="Consolas" panose="020B0609020204030204" pitchFamily="49" charset="0"/>
              </a:rPr>
              <a:t>"name"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.setType(rs.getString(</a:t>
            </a:r>
            <a:r>
              <a:rPr lang="zh-CN" altLang="zh-CN" sz="1400" dirty="0">
                <a:solidFill>
                  <a:srgbClr val="067D17"/>
                </a:solidFill>
                <a:latin typeface="Consolas" panose="020B0609020204030204" pitchFamily="49" charset="0"/>
              </a:rPr>
              <a:t>"type"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.setDescription(rs.getString(</a:t>
            </a:r>
            <a:r>
              <a:rPr lang="zh-CN" altLang="zh-CN" sz="1400" dirty="0">
                <a:solidFill>
                  <a:srgbClr val="067D17"/>
                </a:solidFill>
                <a:latin typeface="Consolas" panose="020B0609020204030204" pitchFamily="49" charset="0"/>
              </a:rPr>
              <a:t>"description"</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return </a:t>
            </a:r>
            <a:r>
              <a:rPr lang="zh-CN" altLang="zh-CN" sz="1400" dirty="0">
                <a:solidFill>
                  <a:srgbClr val="000000"/>
                </a:solidFill>
                <a:latin typeface="Consolas" panose="020B0609020204030204" pitchFamily="49" charset="0"/>
              </a:rPr>
              <a:t>temp</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query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08143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内置持久化解决方案</a:t>
            </a:r>
            <a:r>
              <a:rPr lang="en-US" altLang="zh-CN" dirty="0"/>
              <a:t>——</a:t>
            </a:r>
            <a:r>
              <a:rPr lang="en-US" altLang="zh-CN" dirty="0" err="1"/>
              <a:t>JdbcTemplate</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&gt;spring-boot-starter-jdbc&lt;/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485819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JdbcTemplate</a:t>
            </a:r>
            <a:r>
              <a:rPr lang="zh-CN" altLang="en-US" dirty="0"/>
              <a:t>配置</a:t>
            </a: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031325"/>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spring</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jdbc</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template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a:t>
            </a:r>
            <a:b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query-timeout</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-1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查询超时时间</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max-rows</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500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最大行数</a:t>
            </a:r>
            <a:b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br>
            <a:r>
              <a:rPr lang="en-US"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0033B3"/>
                </a:solidFill>
                <a:latin typeface="Consolas" panose="020B0609020204030204" pitchFamily="49" charset="0"/>
                <a:ea typeface="阿里巴巴普惠体" panose="00020600040101010101" pitchFamily="18" charset="-122"/>
                <a:cs typeface="阿里巴巴普惠体" panose="00020600040101010101" pitchFamily="18" charset="-122"/>
              </a:rPr>
              <a:t>fetch-size</a:t>
            </a:r>
            <a:r>
              <a:rPr lang="zh-CN" altLang="zh-CN" sz="140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zh-CN" sz="1400" dirty="0">
                <a:solidFill>
                  <a:srgbClr val="1750EB"/>
                </a:solidFill>
                <a:latin typeface="Consolas" panose="020B0609020204030204" pitchFamily="49" charset="0"/>
                <a:ea typeface="阿里巴巴普惠体" panose="00020600040101010101" pitchFamily="18" charset="-122"/>
                <a:cs typeface="阿里巴巴普惠体" panose="00020600040101010101" pitchFamily="18" charset="-122"/>
              </a:rPr>
              <a:t>-1      </a:t>
            </a:r>
            <a:r>
              <a:rPr lang="zh-CN" altLang="zh-CN"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zh-CN" altLang="en-US" sz="1400" i="1" dirty="0">
                <a:solidFill>
                  <a:srgbClr val="8C8C8C"/>
                </a:solidFill>
                <a:latin typeface="Consolas" panose="020B0609020204030204" pitchFamily="49" charset="0"/>
                <a:ea typeface="阿里巴巴普惠体" panose="00020600040101010101" pitchFamily="18" charset="-122"/>
                <a:cs typeface="阿里巴巴普惠体" panose="00020600040101010101" pitchFamily="18" charset="-122"/>
              </a:rPr>
              <a:t>缓存行数</a:t>
            </a:r>
            <a:endParaRPr lang="zh-CN"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3897337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内置</a:t>
            </a:r>
            <a:r>
              <a:rPr lang="en-US" altLang="zh-CN" sz="1600" dirty="0" err="1">
                <a:solidFill>
                  <a:srgbClr val="080808"/>
                </a:solidFill>
                <a:latin typeface="Consolas" panose="020B0609020204030204" pitchFamily="49" charset="0"/>
              </a:rPr>
              <a:t>JdbcTemplate</a:t>
            </a:r>
            <a:r>
              <a:rPr lang="zh-CN" altLang="en-US" sz="1600" dirty="0">
                <a:solidFill>
                  <a:srgbClr val="080808"/>
                </a:solidFill>
                <a:latin typeface="Consolas" panose="020B0609020204030204" pitchFamily="49" charset="0"/>
              </a:rPr>
              <a:t>持久化解决方案</a:t>
            </a:r>
            <a:endParaRPr lang="en-US" altLang="zh-CN" sz="1600" dirty="0">
              <a:solidFill>
                <a:srgbClr val="080808"/>
              </a:solidFill>
              <a:latin typeface="Consolas" panose="020B0609020204030204" pitchFamily="49" charset="0"/>
            </a:endParaRPr>
          </a:p>
          <a:p>
            <a:r>
              <a:rPr lang="zh-CN" altLang="en-US" sz="1600" dirty="0">
                <a:solidFill>
                  <a:srgbClr val="080808"/>
                </a:solidFill>
                <a:latin typeface="Consolas" panose="020B0609020204030204" pitchFamily="49" charset="0"/>
                <a:sym typeface="Consolas" panose="020B0609020204030204" pitchFamily="49" charset="0"/>
              </a:rPr>
              <a:t>使用</a:t>
            </a:r>
            <a:r>
              <a:rPr lang="en-US" altLang="zh-CN" sz="1600" dirty="0" err="1">
                <a:solidFill>
                  <a:srgbClr val="080808"/>
                </a:solidFill>
                <a:latin typeface="Consolas" panose="020B0609020204030204" pitchFamily="49" charset="0"/>
                <a:sym typeface="Consolas" panose="020B0609020204030204" pitchFamily="49" charset="0"/>
              </a:rPr>
              <a:t>JdbcTemplate</a:t>
            </a:r>
            <a:r>
              <a:rPr lang="zh-CN" altLang="en-US" sz="1600" dirty="0">
                <a:solidFill>
                  <a:srgbClr val="080808"/>
                </a:solidFill>
                <a:latin typeface="Consolas" panose="020B0609020204030204" pitchFamily="49" charset="0"/>
                <a:sym typeface="Consolas" panose="020B0609020204030204" pitchFamily="49" charset="0"/>
              </a:rPr>
              <a:t>需要导入</a:t>
            </a:r>
            <a:r>
              <a:rPr lang="en-US" altLang="zh-CN" sz="1600" dirty="0">
                <a:solidFill>
                  <a:srgbClr val="080808"/>
                </a:solidFill>
                <a:latin typeface="Consolas" panose="020B0609020204030204" pitchFamily="49" charset="0"/>
                <a:sym typeface="Consolas" panose="020B0609020204030204" pitchFamily="49" charset="0"/>
              </a:rPr>
              <a:t>spring-boot-starter-</a:t>
            </a:r>
            <a:r>
              <a:rPr lang="en-US" altLang="zh-CN" sz="1600" dirty="0" err="1">
                <a:solidFill>
                  <a:srgbClr val="080808"/>
                </a:solidFill>
                <a:latin typeface="Consolas" panose="020B0609020204030204" pitchFamily="49" charset="0"/>
                <a:sym typeface="Consolas" panose="020B0609020204030204" pitchFamily="49" charset="0"/>
              </a:rPr>
              <a:t>jdbc</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1409368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现有数据层解决方案技术选型</a:t>
            </a:r>
            <a:endParaRPr lang="en-US" altLang="zh-CN" dirty="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数据源：</a:t>
            </a:r>
            <a:r>
              <a:rPr lang="en-US" altLang="zh-CN" dirty="0" err="1">
                <a:solidFill>
                  <a:schemeClr val="tx1">
                    <a:lumMod val="85000"/>
                    <a:lumOff val="15000"/>
                  </a:schemeClr>
                </a:solidFill>
              </a:rPr>
              <a:t>DruidDataSource</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持久化技术：</a:t>
            </a:r>
            <a:r>
              <a:rPr lang="en-US" altLang="zh-CN" dirty="0" err="1">
                <a:solidFill>
                  <a:schemeClr val="tx1">
                    <a:lumMod val="85000"/>
                    <a:lumOff val="15000"/>
                  </a:schemeClr>
                </a:solidFill>
              </a:rPr>
              <a:t>MyBatis</a:t>
            </a:r>
            <a:r>
              <a:rPr lang="en-US" altLang="zh-CN" dirty="0">
                <a:solidFill>
                  <a:schemeClr val="tx1">
                    <a:lumMod val="85000"/>
                    <a:lumOff val="15000"/>
                  </a:schemeClr>
                </a:solidFill>
              </a:rPr>
              <a:t>-Plus / </a:t>
            </a:r>
            <a:r>
              <a:rPr lang="en-US" altLang="zh-CN" dirty="0" err="1">
                <a:solidFill>
                  <a:schemeClr val="tx1">
                    <a:lumMod val="85000"/>
                    <a:lumOff val="15000"/>
                  </a:schemeClr>
                </a:solidFill>
              </a:rPr>
              <a:t>MyBatis</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数据库：</a:t>
            </a:r>
            <a:r>
              <a:rPr lang="en-US" altLang="zh-CN" dirty="0">
                <a:solidFill>
                  <a:schemeClr val="tx1">
                    <a:lumMod val="85000"/>
                    <a:lumOff val="15000"/>
                  </a:schemeClr>
                </a:solidFill>
              </a:rPr>
              <a:t>MySQL</a:t>
            </a: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a:latin typeface="Consolas" panose="020B0609020204030204" pitchFamily="49" charset="0"/>
              </a:rPr>
              <a:t>Druid + </a:t>
            </a:r>
            <a:r>
              <a:rPr lang="en-US" altLang="zh-CN" sz="1400" dirty="0" err="1">
                <a:latin typeface="Consolas" panose="020B0609020204030204" pitchFamily="49" charset="0"/>
              </a:rPr>
              <a:t>MyBatis</a:t>
            </a:r>
            <a:r>
              <a:rPr lang="en-US" altLang="zh-CN" sz="1400" dirty="0">
                <a:latin typeface="Consolas" panose="020B0609020204030204" pitchFamily="49" charset="0"/>
              </a:rPr>
              <a:t>-Plus + MySQL</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132165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提供了</a:t>
            </a:r>
            <a:r>
              <a:rPr lang="en-US" altLang="zh-CN" dirty="0"/>
              <a:t>3</a:t>
            </a:r>
            <a:r>
              <a:rPr lang="zh-CN" altLang="en-US" dirty="0"/>
              <a:t>种内嵌数据库供开发者选择，提高开发测试效率</a:t>
            </a:r>
            <a:endParaRPr lang="en-US" altLang="zh-CN" dirty="0"/>
          </a:p>
          <a:p>
            <a:pPr lvl="1">
              <a:buFont typeface="Wingdings" panose="05000000000000000000" pitchFamily="2" charset="2"/>
              <a:buChar char="u"/>
            </a:pPr>
            <a:r>
              <a:rPr lang="en-US" altLang="zh-CN" dirty="0"/>
              <a:t>H2</a:t>
            </a:r>
          </a:p>
          <a:p>
            <a:pPr lvl="1">
              <a:buFont typeface="Wingdings" panose="05000000000000000000" pitchFamily="2" charset="2"/>
              <a:buChar char="u"/>
            </a:pPr>
            <a:r>
              <a:rPr lang="en-US" altLang="zh-CN" dirty="0"/>
              <a:t>HSQL</a:t>
            </a:r>
          </a:p>
          <a:p>
            <a:pPr lvl="1">
              <a:buFont typeface="Wingdings" panose="05000000000000000000" pitchFamily="2" charset="2"/>
              <a:buChar char="u"/>
            </a:pPr>
            <a:r>
              <a:rPr lang="en-US" altLang="zh-CN" dirty="0"/>
              <a:t>Derby</a:t>
            </a:r>
          </a:p>
        </p:txBody>
      </p:sp>
    </p:spTree>
    <p:extLst>
      <p:ext uri="{BB962C8B-B14F-4D97-AF65-F5344CB8AC3E}">
        <p14:creationId xmlns:p14="http://schemas.microsoft.com/office/powerpoint/2010/main" val="2380969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启动热部署</a:t>
            </a:r>
          </a:p>
        </p:txBody>
      </p:sp>
      <p:pic>
        <p:nvPicPr>
          <p:cNvPr id="6" name="图片 5"/>
          <p:cNvPicPr>
            <a:picLocks noChangeAspect="1"/>
          </p:cNvPicPr>
          <p:nvPr/>
        </p:nvPicPr>
        <p:blipFill>
          <a:blip r:embed="rId3"/>
          <a:stretch>
            <a:fillRect/>
          </a:stretch>
        </p:blipFill>
        <p:spPr>
          <a:xfrm>
            <a:off x="1633537" y="2247900"/>
            <a:ext cx="4175961" cy="647700"/>
          </a:xfrm>
          <a:prstGeom prst="rect">
            <a:avLst/>
          </a:prstGeom>
        </p:spPr>
      </p:pic>
      <p:pic>
        <p:nvPicPr>
          <p:cNvPr id="2" name="图片 1"/>
          <p:cNvPicPr>
            <a:picLocks noChangeAspect="1"/>
          </p:cNvPicPr>
          <p:nvPr/>
        </p:nvPicPr>
        <p:blipFill>
          <a:blip r:embed="rId4"/>
          <a:stretch>
            <a:fillRect/>
          </a:stretch>
        </p:blipFill>
        <p:spPr>
          <a:xfrm>
            <a:off x="6500812" y="2247900"/>
            <a:ext cx="3476625" cy="647700"/>
          </a:xfrm>
          <a:prstGeom prst="rect">
            <a:avLst/>
          </a:prstGeom>
        </p:spPr>
      </p:pic>
      <p:grpSp>
        <p:nvGrpSpPr>
          <p:cNvPr id="7" name="组合 6"/>
          <p:cNvGrpSpPr/>
          <p:nvPr/>
        </p:nvGrpSpPr>
        <p:grpSpPr>
          <a:xfrm>
            <a:off x="8824461" y="2917490"/>
            <a:ext cx="1452048" cy="1227701"/>
            <a:chOff x="8029853" y="1080789"/>
            <a:chExt cx="1452048" cy="1227701"/>
          </a:xfrm>
        </p:grpSpPr>
        <p:sp>
          <p:nvSpPr>
            <p:cNvPr id="8" name="圆角矩形 7"/>
            <p:cNvSpPr/>
            <p:nvPr/>
          </p:nvSpPr>
          <p:spPr>
            <a:xfrm>
              <a:off x="8029853" y="1597979"/>
              <a:ext cx="1452048" cy="710511"/>
            </a:xfrm>
            <a:prstGeom prst="roundRect">
              <a:avLst/>
            </a:prstGeom>
            <a:noFill/>
            <a:ln w="762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AD2B26"/>
                  </a:solidFill>
                  <a:latin typeface="Consolas" panose="020B0609020204030204" pitchFamily="49" charset="0"/>
                  <a:ea typeface="阿里巴巴普惠体 Heavy" panose="00020600040101010101" pitchFamily="18" charset="-122"/>
                  <a:cs typeface="阿里巴巴普惠体 Heavy" panose="00020600040101010101" pitchFamily="18" charset="-122"/>
                  <a:sym typeface="Consolas" panose="020B0609020204030204" pitchFamily="49" charset="0"/>
                </a:rPr>
                <a:t>痛点</a:t>
              </a:r>
            </a:p>
          </p:txBody>
        </p:sp>
        <p:sp>
          <p:nvSpPr>
            <p:cNvPr id="9" name="左箭头 8"/>
            <p:cNvSpPr/>
            <p:nvPr/>
          </p:nvSpPr>
          <p:spPr>
            <a:xfrm rot="5400000">
              <a:off x="8496836" y="1221169"/>
              <a:ext cx="549427" cy="268668"/>
            </a:xfrm>
            <a:prstGeom prst="leftArrow">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3258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a:t>H2</a:t>
            </a:r>
            <a:r>
              <a:rPr lang="zh-CN" altLang="en-US" dirty="0"/>
              <a:t>相关坐标</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0082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&gt;spring-boot-starter-data-jpa&lt;/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&gt;com.h2database&lt;/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&gt;h2&lt;/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&gt;runtime&lt;/</a:t>
            </a:r>
            <a:r>
              <a:rPr lang="zh-CN" altLang="zh-CN" sz="1400" dirty="0">
                <a:solidFill>
                  <a:srgbClr val="0033B3"/>
                </a:solidFill>
                <a:latin typeface="Consolas" panose="020B0609020204030204" pitchFamily="49" charset="0"/>
              </a:rPr>
              <a:t>scope</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091067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设置当前项目为</a:t>
            </a:r>
            <a:r>
              <a:rPr lang="en-US" altLang="zh-CN" dirty="0"/>
              <a:t>web</a:t>
            </a:r>
            <a:r>
              <a:rPr lang="zh-CN" altLang="en-US" dirty="0"/>
              <a:t>工程，并配置</a:t>
            </a:r>
            <a:r>
              <a:rPr lang="en-US" altLang="zh-CN" dirty="0"/>
              <a:t>H2</a:t>
            </a:r>
            <a:r>
              <a:rPr lang="zh-CN" altLang="en-US" dirty="0"/>
              <a:t>管理控制台参数</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lvl="1">
              <a:buFont typeface="Wingdings" panose="05000000000000000000" pitchFamily="2" charset="2"/>
              <a:buChar char="u"/>
            </a:pPr>
            <a:r>
              <a:rPr lang="zh-CN" altLang="en-US" dirty="0"/>
              <a:t>访问用户名</a:t>
            </a:r>
            <a:r>
              <a:rPr lang="en-US" altLang="zh-CN" dirty="0" err="1"/>
              <a:t>sa</a:t>
            </a:r>
            <a:r>
              <a:rPr lang="zh-CN" altLang="en-US" dirty="0"/>
              <a:t>，默认密码</a:t>
            </a:r>
            <a:r>
              <a:rPr lang="en-US" altLang="zh-CN" dirty="0"/>
              <a:t>123456</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a:t>
            </a:r>
            <a:br>
              <a:rPr lang="zh-CN" altLang="zh-CN" sz="1400" dirty="0">
                <a:solidFill>
                  <a:srgbClr val="1750EB"/>
                </a:solidFill>
                <a:latin typeface="Consolas" panose="020B0609020204030204" pitchFamily="49" charset="0"/>
              </a:rPr>
            </a:b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22071848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操作数据库（创建表）</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80873"/>
          </a:xfrm>
          <a:prstGeom prst="rect">
            <a:avLst/>
          </a:prstGeom>
          <a:solidFill>
            <a:srgbClr val="FFFFE4"/>
          </a:solidFill>
          <a:ln w="3175">
            <a:solidFill>
              <a:srgbClr val="919191"/>
            </a:solidFill>
          </a:ln>
        </p:spPr>
        <p:txBody>
          <a:bodyPr wrap="square">
            <a:spAutoFit/>
          </a:bodyPr>
          <a:lstStyle/>
          <a:p>
            <a:pPr>
              <a:lnSpc>
                <a:spcPct val="150000"/>
              </a:lnSpc>
            </a:pPr>
            <a:r>
              <a:rPr lang="en-US" altLang="zh-CN" sz="1400" dirty="0">
                <a:latin typeface="Consolas" panose="020B0609020204030204" pitchFamily="49" charset="0"/>
              </a:rPr>
              <a:t>create table </a:t>
            </a:r>
            <a:r>
              <a:rPr lang="en-US" altLang="zh-CN" sz="1400" dirty="0" err="1">
                <a:latin typeface="Consolas" panose="020B0609020204030204" pitchFamily="49" charset="0"/>
              </a:rPr>
              <a:t>tbl_book</a:t>
            </a:r>
            <a:r>
              <a:rPr lang="en-US" altLang="zh-CN" sz="1400" dirty="0">
                <a:latin typeface="Consolas" panose="020B0609020204030204" pitchFamily="49" charset="0"/>
              </a:rPr>
              <a:t> (id </a:t>
            </a:r>
            <a:r>
              <a:rPr lang="en-US" altLang="zh-CN" sz="1400" dirty="0" err="1">
                <a:latin typeface="Consolas" panose="020B0609020204030204" pitchFamily="49" charset="0"/>
              </a:rPr>
              <a:t>int,name</a:t>
            </a:r>
            <a:r>
              <a:rPr lang="en-US" altLang="zh-CN" sz="1400" dirty="0">
                <a:latin typeface="Consolas" panose="020B0609020204030204" pitchFamily="49" charset="0"/>
              </a:rPr>
              <a:t> </a:t>
            </a:r>
            <a:r>
              <a:rPr lang="en-US" altLang="zh-CN" sz="1400" dirty="0" err="1">
                <a:latin typeface="Consolas" panose="020B0609020204030204" pitchFamily="49" charset="0"/>
              </a:rPr>
              <a:t>varchar,type</a:t>
            </a:r>
            <a:r>
              <a:rPr lang="en-US" altLang="zh-CN" sz="1400" dirty="0">
                <a:latin typeface="Consolas" panose="020B0609020204030204" pitchFamily="49" charset="0"/>
              </a:rPr>
              <a:t> </a:t>
            </a:r>
            <a:r>
              <a:rPr lang="en-US" altLang="zh-CN" sz="1400" dirty="0" err="1">
                <a:latin typeface="Consolas" panose="020B0609020204030204" pitchFamily="49" charset="0"/>
              </a:rPr>
              <a:t>varchar,description</a:t>
            </a:r>
            <a:r>
              <a:rPr lang="en-US" altLang="zh-CN" sz="1400" dirty="0">
                <a:latin typeface="Consolas" panose="020B0609020204030204" pitchFamily="49" charset="0"/>
              </a:rPr>
              <a:t> varchar)</a:t>
            </a:r>
            <a:endParaRPr lang="zh-CN" altLang="en-US" sz="1400" dirty="0">
              <a:latin typeface="Consolas" panose="020B0609020204030204" pitchFamily="49" charset="0"/>
            </a:endParaRPr>
          </a:p>
        </p:txBody>
      </p:sp>
    </p:spTree>
    <p:extLst>
      <p:ext uri="{BB962C8B-B14F-4D97-AF65-F5344CB8AC3E}">
        <p14:creationId xmlns:p14="http://schemas.microsoft.com/office/powerpoint/2010/main" val="317127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设置访问数据源</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a:t>
            </a:r>
            <a:br>
              <a:rPr lang="zh-CN" altLang="zh-CN" sz="1400" dirty="0">
                <a:solidFill>
                  <a:srgbClr val="1750EB"/>
                </a:solidFill>
                <a:latin typeface="Consolas" panose="020B0609020204030204" pitchFamily="49" charset="0"/>
              </a:rPr>
            </a:b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driver-class-name</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org</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h2</a:t>
            </a:r>
            <a:r>
              <a:rPr lang="zh-CN" altLang="zh-CN" sz="1400" dirty="0">
                <a:solidFill>
                  <a:srgbClr val="080808"/>
                </a:solidFill>
                <a:latin typeface="Consolas" panose="020B0609020204030204" pitchFamily="49" charset="0"/>
              </a:rPr>
              <a:t>.</a:t>
            </a:r>
            <a:r>
              <a:rPr lang="zh-CN" altLang="zh-CN" sz="1400" dirty="0">
                <a:solidFill>
                  <a:srgbClr val="000000"/>
                </a:solidFill>
                <a:latin typeface="Consolas" panose="020B0609020204030204" pitchFamily="49" charset="0"/>
              </a:rPr>
              <a:t>Driver</a:t>
            </a:r>
            <a:br>
              <a:rPr lang="zh-CN" altLang="zh-CN" sz="1400" dirty="0">
                <a:solidFill>
                  <a:srgbClr val="000000"/>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jdbc:h2:~/test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sa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123456</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923593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内嵌数据库（</a:t>
            </a:r>
            <a:r>
              <a:rPr lang="en-US" altLang="zh-CN" dirty="0"/>
              <a:t>H2</a:t>
            </a:r>
            <a:r>
              <a:rPr lang="zh-CN" altLang="en-US" dirty="0"/>
              <a:t>）</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H2</a:t>
            </a:r>
            <a:r>
              <a:rPr lang="zh-CN" altLang="en-US" dirty="0"/>
              <a:t>数据库控制台仅用于开发阶段，线上项目请务必关闭控制台功能</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2354491"/>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a:t>
            </a:r>
            <a:br>
              <a:rPr lang="zh-CN" altLang="zh-CN" sz="1400" dirty="0">
                <a:solidFill>
                  <a:srgbClr val="1750EB"/>
                </a:solidFill>
                <a:latin typeface="Consolas" panose="020B0609020204030204" pitchFamily="49" charset="0"/>
              </a:rPr>
            </a:b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en-US" altLang="zh-CN" sz="1400" b="1" dirty="0">
                <a:solidFill>
                  <a:srgbClr val="AD2A26"/>
                </a:solidFill>
                <a:latin typeface="Consolas" panose="020B0609020204030204" pitchFamily="49" charset="0"/>
              </a:rPr>
              <a:t>false</a:t>
            </a:r>
            <a:endParaRPr lang="zh-CN" altLang="zh-CN" sz="1600" b="1" dirty="0">
              <a:solidFill>
                <a:srgbClr val="AD2A26"/>
              </a:solidFill>
              <a:latin typeface="Arial" panose="020B0604020202020204" pitchFamily="34" charset="0"/>
            </a:endParaRPr>
          </a:p>
        </p:txBody>
      </p:sp>
    </p:spTree>
    <p:extLst>
      <p:ext uri="{BB962C8B-B14F-4D97-AF65-F5344CB8AC3E}">
        <p14:creationId xmlns:p14="http://schemas.microsoft.com/office/powerpoint/2010/main" val="34301595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数据库设定</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SpringBoot</a:t>
            </a:r>
            <a:r>
              <a:rPr lang="zh-CN" altLang="en-US" dirty="0"/>
              <a:t>可以根据</a:t>
            </a:r>
            <a:r>
              <a:rPr lang="en-US" altLang="zh-CN" dirty="0" err="1"/>
              <a:t>url</a:t>
            </a:r>
            <a:r>
              <a:rPr lang="zh-CN" altLang="en-US" dirty="0"/>
              <a:t>地址自动识别数据库种类，在保障驱动类存在的情况下，可以省略配置</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97031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server</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80</a:t>
            </a:r>
            <a:br>
              <a:rPr lang="zh-CN" altLang="zh-CN" sz="1400" dirty="0">
                <a:solidFill>
                  <a:srgbClr val="1750EB"/>
                </a:solidFill>
                <a:latin typeface="Consolas" panose="020B0609020204030204" pitchFamily="49" charset="0"/>
              </a:rPr>
            </a:b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datasource</a:t>
            </a:r>
            <a:r>
              <a:rPr lang="zh-CN" altLang="zh-CN" sz="1400" dirty="0">
                <a:solidFill>
                  <a:srgbClr val="080808"/>
                </a:solidFill>
                <a:latin typeface="Consolas" panose="020B0609020204030204" pitchFamily="49" charset="0"/>
              </a:rPr>
              <a:t>:</a:t>
            </a:r>
            <a:endParaRPr lang="en-US" altLang="zh-CN" sz="1400" dirty="0">
              <a:solidFill>
                <a:schemeClr val="bg1">
                  <a:lumMod val="65000"/>
                </a:schemeClr>
              </a:solidFill>
              <a:latin typeface="Consolas" panose="020B0609020204030204" pitchFamily="49" charset="0"/>
            </a:endParaRPr>
          </a:p>
          <a:p>
            <a:pPr eaLnBrk="0" fontAlgn="base" hangingPunct="0">
              <a:lnSpc>
                <a:spcPct val="150000"/>
              </a:lnSpc>
              <a:spcBef>
                <a:spcPct val="0"/>
              </a:spcBef>
              <a:spcAft>
                <a:spcPct val="0"/>
              </a:spcAft>
            </a:pPr>
            <a:r>
              <a:rPr lang="zh-CN" altLang="zh-CN" sz="1400" i="1" dirty="0">
                <a:solidFill>
                  <a:srgbClr val="8C8C8C"/>
                </a:solidFill>
                <a:latin typeface="Consolas" panose="020B0609020204030204" pitchFamily="49" charset="0"/>
              </a:rPr>
              <a:t>#    driver-class-name: org.h2.Driver</a:t>
            </a:r>
            <a:br>
              <a:rPr lang="zh-CN" altLang="zh-CN" sz="1400" dirty="0">
                <a:solidFill>
                  <a:schemeClr val="bg1">
                    <a:lumMod val="65000"/>
                  </a:schemeClr>
                </a:solidFill>
                <a:latin typeface="Consolas" panose="020B0609020204030204" pitchFamily="49" charset="0"/>
              </a:rPr>
            </a:br>
            <a:r>
              <a:rPr lang="zh-CN" altLang="zh-CN" sz="1400" dirty="0">
                <a:solidFill>
                  <a:srgbClr val="000000"/>
                </a:solidFill>
                <a:latin typeface="Consolas" panose="020B0609020204030204" pitchFamily="49" charset="0"/>
              </a:rPr>
              <a:t>    </a:t>
            </a:r>
            <a:r>
              <a:rPr lang="zh-CN" altLang="zh-CN" sz="1400" dirty="0">
                <a:solidFill>
                  <a:srgbClr val="0033B3"/>
                </a:solidFill>
                <a:latin typeface="Consolas" panose="020B0609020204030204" pitchFamily="49" charset="0"/>
              </a:rPr>
              <a:t>url</a:t>
            </a:r>
            <a:r>
              <a:rPr lang="zh-CN" altLang="zh-CN" sz="1400" dirty="0">
                <a:solidFill>
                  <a:srgbClr val="080808"/>
                </a:solidFill>
                <a:latin typeface="Consolas" panose="020B0609020204030204" pitchFamily="49" charset="0"/>
              </a:rPr>
              <a:t>: jdbc:h2:~/test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username</a:t>
            </a:r>
            <a:r>
              <a:rPr lang="zh-CN" altLang="zh-CN" sz="1400" dirty="0">
                <a:solidFill>
                  <a:srgbClr val="080808"/>
                </a:solidFill>
                <a:latin typeface="Consolas" panose="020B0609020204030204" pitchFamily="49" charset="0"/>
              </a:rPr>
              <a:t>: sa</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password</a:t>
            </a:r>
            <a:r>
              <a:rPr lang="zh-CN" altLang="zh-CN" sz="1400" dirty="0">
                <a:solidFill>
                  <a:srgbClr val="080808"/>
                </a:solidFill>
                <a:latin typeface="Consolas" panose="020B0609020204030204" pitchFamily="49" charset="0"/>
              </a:rPr>
              <a:t>: 123456</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h2</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console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path</a:t>
            </a:r>
            <a:r>
              <a:rPr lang="zh-CN" altLang="zh-CN" sz="1400" dirty="0">
                <a:solidFill>
                  <a:srgbClr val="080808"/>
                </a:solidFill>
                <a:latin typeface="Consolas" panose="020B0609020204030204" pitchFamily="49" charset="0"/>
              </a:rPr>
              <a:t>: /h2</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enabled</a:t>
            </a: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true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2283646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a:solidFill>
                  <a:srgbClr val="080808"/>
                </a:solidFill>
                <a:latin typeface="Consolas" panose="020B0609020204030204" pitchFamily="49" charset="0"/>
              </a:rPr>
              <a:t>H2</a:t>
            </a:r>
            <a:r>
              <a:rPr lang="zh-CN" altLang="en-US" sz="1600" dirty="0">
                <a:solidFill>
                  <a:srgbClr val="080808"/>
                </a:solidFill>
                <a:latin typeface="Consolas" panose="020B0609020204030204" pitchFamily="49" charset="0"/>
              </a:rPr>
              <a:t>内嵌式数据库启动方式</a:t>
            </a:r>
            <a:endParaRPr lang="en-US" altLang="zh-CN" sz="1600" dirty="0">
              <a:latin typeface="Consolas" panose="020B0609020204030204" pitchFamily="49" charset="0"/>
              <a:sym typeface="Consolas" panose="020B0609020204030204" pitchFamily="49" charset="0"/>
            </a:endParaRPr>
          </a:p>
          <a:p>
            <a:r>
              <a:rPr lang="en-US" altLang="zh-CN" sz="1600" dirty="0">
                <a:solidFill>
                  <a:srgbClr val="080808"/>
                </a:solidFill>
                <a:latin typeface="Consolas" panose="020B0609020204030204" pitchFamily="49" charset="0"/>
                <a:sym typeface="Consolas" panose="020B0609020204030204" pitchFamily="49" charset="0"/>
              </a:rPr>
              <a:t>H2</a:t>
            </a:r>
            <a:r>
              <a:rPr lang="zh-CN" altLang="en-US" sz="1600" dirty="0">
                <a:solidFill>
                  <a:srgbClr val="080808"/>
                </a:solidFill>
                <a:latin typeface="Consolas" panose="020B0609020204030204" pitchFamily="49" charset="0"/>
                <a:sym typeface="Consolas" panose="020B0609020204030204" pitchFamily="49" charset="0"/>
              </a:rPr>
              <a:t>数据库线上运行时请务必关闭</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476101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数据层解决方案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现有数据层解决方案技术选型</a:t>
            </a:r>
            <a:endParaRPr lang="en-US" altLang="zh-CN" dirty="0"/>
          </a:p>
          <a:p>
            <a:pPr>
              <a:buFont typeface="Wingdings" panose="05000000000000000000" pitchFamily="2" charset="2"/>
              <a:buChar char="l"/>
            </a:pPr>
            <a:endParaRPr lang="en-US" altLang="zh-CN" sz="2000" dirty="0">
              <a:solidFill>
                <a:schemeClr val="tx1">
                  <a:lumMod val="85000"/>
                  <a:lumOff val="15000"/>
                </a:schemeClr>
              </a:solidFill>
            </a:endParaRPr>
          </a:p>
        </p:txBody>
      </p:sp>
      <p:sp>
        <p:nvSpPr>
          <p:cNvPr id="14" name="TextBox 3">
            <a:extLst>
              <a:ext uri="{FF2B5EF4-FFF2-40B4-BE49-F238E27FC236}">
                <a16:creationId xmlns:a16="http://schemas.microsoft.com/office/drawing/2014/main" id="{0C998B78-AB18-3C47-A1C7-25AE9A3A40B0}"/>
              </a:ext>
            </a:extLst>
          </p:cNvPr>
          <p:cNvSpPr txBox="1"/>
          <p:nvPr/>
        </p:nvSpPr>
        <p:spPr>
          <a:xfrm>
            <a:off x="1159842" y="2149748"/>
            <a:ext cx="9860586" cy="307777"/>
          </a:xfrm>
          <a:prstGeom prst="rect">
            <a:avLst/>
          </a:prstGeom>
          <a:solidFill>
            <a:srgbClr val="FFFFE4"/>
          </a:solidFill>
          <a:ln w="3175">
            <a:solidFill>
              <a:srgbClr val="919191"/>
            </a:solidFill>
          </a:ln>
        </p:spPr>
        <p:txBody>
          <a:bodyPr wrap="square">
            <a:spAutoFit/>
          </a:bodyPr>
          <a:lstStyle/>
          <a:p>
            <a:r>
              <a:rPr lang="en-US" altLang="zh-CN" sz="1400" dirty="0">
                <a:latin typeface="Consolas" panose="020B0609020204030204" pitchFamily="49" charset="0"/>
              </a:rPr>
              <a:t>Druid + </a:t>
            </a:r>
            <a:r>
              <a:rPr lang="en-US" altLang="zh-CN" sz="1400" dirty="0" err="1">
                <a:latin typeface="Consolas" panose="020B0609020204030204" pitchFamily="49" charset="0"/>
              </a:rPr>
              <a:t>MyBatis</a:t>
            </a:r>
            <a:r>
              <a:rPr lang="en-US" altLang="zh-CN" sz="1400" dirty="0">
                <a:latin typeface="Consolas" panose="020B0609020204030204" pitchFamily="49" charset="0"/>
              </a:rPr>
              <a:t>-Plus + MySQL</a:t>
            </a:r>
            <a:endParaRPr lang="zh-CN" altLang="en-US" sz="1400" dirty="0">
              <a:latin typeface="Consolas" panose="020B0609020204030204" pitchFamily="49" charset="0"/>
            </a:endParaRPr>
          </a:p>
        </p:txBody>
      </p:sp>
      <p:sp>
        <p:nvSpPr>
          <p:cNvPr id="7" name="标题 4">
            <a:extLst>
              <a:ext uri="{FF2B5EF4-FFF2-40B4-BE49-F238E27FC236}">
                <a16:creationId xmlns:a16="http://schemas.microsoft.com/office/drawing/2014/main" id="{2B52B7A0-8CA2-4F10-9CE9-E56036070AAA}"/>
              </a:ext>
            </a:extLst>
          </p:cNvPr>
          <p:cNvSpPr txBox="1">
            <a:spLocks/>
          </p:cNvSpPr>
          <p:nvPr/>
        </p:nvSpPr>
        <p:spPr>
          <a:xfrm>
            <a:off x="1635670" y="3760804"/>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a:t>Druid</a:t>
            </a:r>
            <a:endParaRPr lang="zh-CN" altLang="en-US" dirty="0"/>
          </a:p>
        </p:txBody>
      </p:sp>
      <p:sp>
        <p:nvSpPr>
          <p:cNvPr id="8" name="标题 4">
            <a:extLst>
              <a:ext uri="{FF2B5EF4-FFF2-40B4-BE49-F238E27FC236}">
                <a16:creationId xmlns:a16="http://schemas.microsoft.com/office/drawing/2014/main" id="{2B52B7A0-8CA2-4F10-9CE9-E56036070AAA}"/>
              </a:ext>
            </a:extLst>
          </p:cNvPr>
          <p:cNvSpPr txBox="1">
            <a:spLocks/>
          </p:cNvSpPr>
          <p:nvPr/>
        </p:nvSpPr>
        <p:spPr>
          <a:xfrm>
            <a:off x="1635670" y="2837607"/>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数据源</a:t>
            </a:r>
          </a:p>
        </p:txBody>
      </p:sp>
      <p:sp>
        <p:nvSpPr>
          <p:cNvPr id="9" name="标题 4">
            <a:extLst>
              <a:ext uri="{FF2B5EF4-FFF2-40B4-BE49-F238E27FC236}">
                <a16:creationId xmlns:a16="http://schemas.microsoft.com/office/drawing/2014/main" id="{2B52B7A0-8CA2-4F10-9CE9-E56036070AAA}"/>
              </a:ext>
            </a:extLst>
          </p:cNvPr>
          <p:cNvSpPr txBox="1">
            <a:spLocks/>
          </p:cNvSpPr>
          <p:nvPr/>
        </p:nvSpPr>
        <p:spPr>
          <a:xfrm>
            <a:off x="4818569" y="2837607"/>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持久化</a:t>
            </a:r>
          </a:p>
        </p:txBody>
      </p:sp>
      <p:sp>
        <p:nvSpPr>
          <p:cNvPr id="10" name="标题 4">
            <a:extLst>
              <a:ext uri="{FF2B5EF4-FFF2-40B4-BE49-F238E27FC236}">
                <a16:creationId xmlns:a16="http://schemas.microsoft.com/office/drawing/2014/main" id="{2B52B7A0-8CA2-4F10-9CE9-E56036070AAA}"/>
              </a:ext>
            </a:extLst>
          </p:cNvPr>
          <p:cNvSpPr txBox="1">
            <a:spLocks/>
          </p:cNvSpPr>
          <p:nvPr/>
        </p:nvSpPr>
        <p:spPr>
          <a:xfrm>
            <a:off x="8001468" y="2837607"/>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zh-CN" altLang="en-US"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数据库</a:t>
            </a:r>
          </a:p>
        </p:txBody>
      </p:sp>
      <p:sp>
        <p:nvSpPr>
          <p:cNvPr id="11" name="标题 4">
            <a:extLst>
              <a:ext uri="{FF2B5EF4-FFF2-40B4-BE49-F238E27FC236}">
                <a16:creationId xmlns:a16="http://schemas.microsoft.com/office/drawing/2014/main" id="{2B52B7A0-8CA2-4F10-9CE9-E56036070AAA}"/>
              </a:ext>
            </a:extLst>
          </p:cNvPr>
          <p:cNvSpPr txBox="1">
            <a:spLocks/>
          </p:cNvSpPr>
          <p:nvPr/>
        </p:nvSpPr>
        <p:spPr>
          <a:xfrm>
            <a:off x="4818569" y="3760804"/>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a:t>MyBatis</a:t>
            </a:r>
            <a:r>
              <a:rPr lang="en-US" altLang="zh-CN" dirty="0"/>
              <a:t>-Plus</a:t>
            </a:r>
            <a:endParaRPr lang="zh-CN" altLang="en-US" dirty="0"/>
          </a:p>
        </p:txBody>
      </p:sp>
      <p:sp>
        <p:nvSpPr>
          <p:cNvPr id="12" name="标题 4">
            <a:extLst>
              <a:ext uri="{FF2B5EF4-FFF2-40B4-BE49-F238E27FC236}">
                <a16:creationId xmlns:a16="http://schemas.microsoft.com/office/drawing/2014/main" id="{2B52B7A0-8CA2-4F10-9CE9-E56036070AAA}"/>
              </a:ext>
            </a:extLst>
          </p:cNvPr>
          <p:cNvSpPr txBox="1">
            <a:spLocks/>
          </p:cNvSpPr>
          <p:nvPr/>
        </p:nvSpPr>
        <p:spPr>
          <a:xfrm>
            <a:off x="4818569" y="4684001"/>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a:t>MyBatis</a:t>
            </a:r>
            <a:endParaRPr lang="zh-CN" altLang="en-US" dirty="0"/>
          </a:p>
        </p:txBody>
      </p:sp>
      <p:sp>
        <p:nvSpPr>
          <p:cNvPr id="13" name="标题 4">
            <a:extLst>
              <a:ext uri="{FF2B5EF4-FFF2-40B4-BE49-F238E27FC236}">
                <a16:creationId xmlns:a16="http://schemas.microsoft.com/office/drawing/2014/main" id="{2B52B7A0-8CA2-4F10-9CE9-E56036070AAA}"/>
              </a:ext>
            </a:extLst>
          </p:cNvPr>
          <p:cNvSpPr txBox="1">
            <a:spLocks/>
          </p:cNvSpPr>
          <p:nvPr/>
        </p:nvSpPr>
        <p:spPr>
          <a:xfrm>
            <a:off x="8001468" y="3760804"/>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a:t>MySQL</a:t>
            </a:r>
            <a:endParaRPr lang="zh-CN" altLang="en-US" dirty="0"/>
          </a:p>
        </p:txBody>
      </p:sp>
      <p:sp>
        <p:nvSpPr>
          <p:cNvPr id="15" name="标题 4">
            <a:extLst>
              <a:ext uri="{FF2B5EF4-FFF2-40B4-BE49-F238E27FC236}">
                <a16:creationId xmlns:a16="http://schemas.microsoft.com/office/drawing/2014/main" id="{2B52B7A0-8CA2-4F10-9CE9-E56036070AAA}"/>
              </a:ext>
            </a:extLst>
          </p:cNvPr>
          <p:cNvSpPr txBox="1">
            <a:spLocks/>
          </p:cNvSpPr>
          <p:nvPr/>
        </p:nvSpPr>
        <p:spPr>
          <a:xfrm>
            <a:off x="1635670" y="4684001"/>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a:t>Hikari</a:t>
            </a:r>
            <a:endParaRPr lang="zh-CN" altLang="en-US" dirty="0"/>
          </a:p>
        </p:txBody>
      </p:sp>
      <p:sp>
        <p:nvSpPr>
          <p:cNvPr id="16" name="标题 4">
            <a:extLst>
              <a:ext uri="{FF2B5EF4-FFF2-40B4-BE49-F238E27FC236}">
                <a16:creationId xmlns:a16="http://schemas.microsoft.com/office/drawing/2014/main" id="{2B52B7A0-8CA2-4F10-9CE9-E56036070AAA}"/>
              </a:ext>
            </a:extLst>
          </p:cNvPr>
          <p:cNvSpPr txBox="1">
            <a:spLocks/>
          </p:cNvSpPr>
          <p:nvPr/>
        </p:nvSpPr>
        <p:spPr>
          <a:xfrm>
            <a:off x="4818569" y="5607198"/>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err="1"/>
              <a:t>JdbcTemplate</a:t>
            </a:r>
            <a:endParaRPr lang="zh-CN" altLang="en-US" dirty="0"/>
          </a:p>
        </p:txBody>
      </p:sp>
      <p:sp>
        <p:nvSpPr>
          <p:cNvPr id="17" name="标题 4">
            <a:extLst>
              <a:ext uri="{FF2B5EF4-FFF2-40B4-BE49-F238E27FC236}">
                <a16:creationId xmlns:a16="http://schemas.microsoft.com/office/drawing/2014/main" id="{2B52B7A0-8CA2-4F10-9CE9-E56036070AAA}"/>
              </a:ext>
            </a:extLst>
          </p:cNvPr>
          <p:cNvSpPr txBox="1">
            <a:spLocks/>
          </p:cNvSpPr>
          <p:nvPr/>
        </p:nvSpPr>
        <p:spPr>
          <a:xfrm>
            <a:off x="8001468" y="4684001"/>
            <a:ext cx="2160000"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algn="ctr"/>
            <a:r>
              <a:rPr lang="en-US" altLang="zh-CN" dirty="0"/>
              <a:t>H2</a:t>
            </a:r>
            <a:endParaRPr lang="zh-CN" altLang="en-US" dirty="0"/>
          </a:p>
        </p:txBody>
      </p:sp>
      <p:cxnSp>
        <p:nvCxnSpPr>
          <p:cNvPr id="3" name="直接箭头连接符 2"/>
          <p:cNvCxnSpPr/>
          <p:nvPr/>
        </p:nvCxnSpPr>
        <p:spPr>
          <a:xfrm>
            <a:off x="3241964" y="4031673"/>
            <a:ext cx="1797627"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241964" y="4031673"/>
            <a:ext cx="2077749" cy="88322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241964" y="4031673"/>
            <a:ext cx="1726276" cy="182048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792769" y="4031673"/>
            <a:ext cx="1797627"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6792769" y="4031673"/>
            <a:ext cx="2027381" cy="88322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489700" y="4031673"/>
            <a:ext cx="2100696" cy="883227"/>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241964" y="4031672"/>
            <a:ext cx="1796256" cy="883226"/>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268245" y="4914899"/>
            <a:ext cx="2050097" cy="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268245" y="4914898"/>
            <a:ext cx="1698624" cy="93726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488329" y="4914898"/>
            <a:ext cx="2331821" cy="0"/>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6842342" y="4031671"/>
            <a:ext cx="1748054" cy="1806421"/>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6843713" y="4914895"/>
            <a:ext cx="1976437" cy="937264"/>
          </a:xfrm>
          <a:prstGeom prst="straightConnector1">
            <a:avLst/>
          </a:prstGeom>
          <a:ln w="25400">
            <a:solidFill>
              <a:srgbClr val="AD2A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13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par>
                                <p:cTn id="31" presetID="22" presetClass="entr" presetSubtype="8"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par>
                                <p:cTn id="38" presetID="22" presetClass="entr" presetSubtype="8"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par>
                                <p:cTn id="66" presetID="22" presetClass="entr" presetSubtype="8"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left)">
                                      <p:cBhvr>
                                        <p:cTn id="68" dur="500"/>
                                        <p:tgtEl>
                                          <p:spTgt spid="31"/>
                                        </p:tgtEl>
                                      </p:cBhvr>
                                    </p:animEffect>
                                  </p:childTnLst>
                                </p:cTn>
                              </p:par>
                              <p:par>
                                <p:cTn id="69" presetID="22" presetClass="entr" presetSubtype="8"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par>
                                <p:cTn id="77" presetID="22" presetClass="entr" presetSubtype="8"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left)">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wipe(left)">
                                      <p:cBhvr>
                                        <p:cTn id="84" dur="500"/>
                                        <p:tgtEl>
                                          <p:spTgt spid="45"/>
                                        </p:tgtEl>
                                      </p:cBhvr>
                                    </p:animEffect>
                                  </p:childTnLst>
                                </p:cTn>
                              </p:par>
                              <p:par>
                                <p:cTn id="85" presetID="22" presetClass="entr" presetSubtype="8"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left)">
                                      <p:cBhvr>
                                        <p:cTn id="8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5" grpId="0"/>
      <p:bldP spid="16"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p:txBody>
          <a:bodyPr/>
          <a:lstStyle/>
          <a:p>
            <a:r>
              <a:rPr lang="zh-CN" altLang="en-US" sz="1600" dirty="0">
                <a:latin typeface="Consolas" panose="020B0609020204030204" pitchFamily="49" charset="0"/>
                <a:sym typeface="Consolas" panose="020B0609020204030204" pitchFamily="49" charset="0"/>
              </a:rPr>
              <a:t>数据源配置（</a:t>
            </a:r>
            <a:r>
              <a:rPr lang="en-US" altLang="zh-CN" sz="1600" dirty="0" err="1">
                <a:latin typeface="Consolas" panose="020B0609020204030204" pitchFamily="49" charset="0"/>
                <a:sym typeface="Consolas" panose="020B0609020204030204" pitchFamily="49" charset="0"/>
              </a:rPr>
              <a:t>Hikari</a:t>
            </a:r>
            <a:r>
              <a:rPr lang="zh-CN" altLang="en-US" sz="1600" dirty="0">
                <a:latin typeface="Consolas" panose="020B0609020204030204" pitchFamily="49" charset="0"/>
                <a:sym typeface="Consolas" panose="020B0609020204030204" pitchFamily="49" charset="0"/>
              </a:rPr>
              <a:t>）</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持久化技术（</a:t>
            </a:r>
            <a:r>
              <a:rPr lang="en-US" altLang="zh-CN" sz="1600" dirty="0" err="1">
                <a:latin typeface="Consolas" panose="020B0609020204030204" pitchFamily="49" charset="0"/>
                <a:sym typeface="Consolas" panose="020B0609020204030204" pitchFamily="49" charset="0"/>
              </a:rPr>
              <a:t>JdbcTemplate</a:t>
            </a:r>
            <a:r>
              <a:rPr lang="zh-CN" altLang="en-US" sz="1600" dirty="0">
                <a:latin typeface="Consolas" panose="020B0609020204030204" pitchFamily="49" charset="0"/>
                <a:sym typeface="Consolas" panose="020B0609020204030204" pitchFamily="49" charset="0"/>
              </a:rPr>
              <a:t>）</a:t>
            </a:r>
            <a:endParaRPr lang="en-US" altLang="zh-CN" sz="1600" dirty="0">
              <a:latin typeface="Consolas" panose="020B0609020204030204" pitchFamily="49" charset="0"/>
              <a:sym typeface="Consolas" panose="020B0609020204030204" pitchFamily="49" charset="0"/>
            </a:endParaRPr>
          </a:p>
          <a:p>
            <a:r>
              <a:rPr lang="zh-CN" altLang="en-US" sz="1600" dirty="0">
                <a:latin typeface="Consolas" panose="020B0609020204030204" pitchFamily="49" charset="0"/>
                <a:sym typeface="Consolas" panose="020B0609020204030204" pitchFamily="49" charset="0"/>
              </a:rPr>
              <a:t>数据库（</a:t>
            </a:r>
            <a:r>
              <a:rPr lang="en-US" altLang="zh-CN" sz="1600" dirty="0">
                <a:latin typeface="Consolas" panose="020B0609020204030204" pitchFamily="49" charset="0"/>
                <a:sym typeface="Consolas" panose="020B0609020204030204" pitchFamily="49" charset="0"/>
              </a:rPr>
              <a:t>H2</a:t>
            </a:r>
            <a:r>
              <a:rPr lang="zh-CN" altLang="en-US" sz="1600" dirty="0">
                <a:latin typeface="Consolas" panose="020B0609020204030204" pitchFamily="49" charset="0"/>
                <a:sym typeface="Consolas" panose="020B0609020204030204" pitchFamily="49" charset="0"/>
              </a:rPr>
              <a:t>）</a:t>
            </a:r>
            <a:endParaRPr lang="en-US" altLang="zh-CN" sz="1600" dirty="0">
              <a:latin typeface="Consolas" panose="020B0609020204030204" pitchFamily="49" charset="0"/>
              <a:sym typeface="Consolas" panose="020B0609020204030204" pitchFamily="49" charset="0"/>
            </a:endParaRPr>
          </a:p>
        </p:txBody>
      </p:sp>
    </p:spTree>
    <p:extLst>
      <p:ext uri="{BB962C8B-B14F-4D97-AF65-F5344CB8AC3E}">
        <p14:creationId xmlns:p14="http://schemas.microsoft.com/office/powerpoint/2010/main" val="35133888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Consolas" panose="020B0609020204030204" pitchFamily="49" charset="0"/>
                <a:sym typeface="Consolas" panose="020B0609020204030204" pitchFamily="49" charset="0"/>
              </a:rPr>
              <a:t>数据层解决方案</a:t>
            </a:r>
            <a:endParaRPr lang="zh-CN" altLang="en-US" dirty="0"/>
          </a:p>
        </p:txBody>
      </p:sp>
      <p:sp>
        <p:nvSpPr>
          <p:cNvPr id="16" name="文本占位符 15">
            <a:extLst>
              <a:ext uri="{FF2B5EF4-FFF2-40B4-BE49-F238E27FC236}">
                <a16:creationId xmlns:a16="http://schemas.microsoft.com/office/drawing/2014/main" id="{4EF1BC7A-F89C-42F7-939B-710606C6C23A}"/>
              </a:ext>
            </a:extLst>
          </p:cNvPr>
          <p:cNvSpPr>
            <a:spLocks noGrp="1"/>
          </p:cNvSpPr>
          <p:nvPr>
            <p:ph type="body" idx="10"/>
          </p:nvPr>
        </p:nvSpPr>
        <p:spPr/>
        <p:txBody>
          <a:bodyPr/>
          <a:lstStyle/>
          <a:p>
            <a:r>
              <a:rPr lang="en-US" altLang="zh-CN" sz="1800" dirty="0">
                <a:latin typeface="Consolas" panose="020B0609020204030204" pitchFamily="49" charset="0"/>
                <a:sym typeface="Consolas" panose="020B0609020204030204" pitchFamily="49" charset="0"/>
              </a:rPr>
              <a:t>SQL</a:t>
            </a:r>
          </a:p>
          <a:p>
            <a:r>
              <a:rPr lang="en-US" altLang="zh-CN" sz="1800" dirty="0">
                <a:latin typeface="Consolas" panose="020B0609020204030204" pitchFamily="49" charset="0"/>
                <a:sym typeface="Consolas" panose="020B0609020204030204" pitchFamily="49" charset="0"/>
              </a:rPr>
              <a:t>NoSQL</a:t>
            </a:r>
          </a:p>
        </p:txBody>
      </p:sp>
      <p:sp>
        <p:nvSpPr>
          <p:cNvPr id="3" name="文本占位符 2"/>
          <p:cNvSpPr>
            <a:spLocks noGrp="1"/>
          </p:cNvSpPr>
          <p:nvPr>
            <p:ph type="body" sz="quarter" idx="11"/>
          </p:nvPr>
        </p:nvSpPr>
        <p:spPr/>
        <p:txBody>
          <a:bodyPr/>
          <a:lstStyle/>
          <a:p>
            <a:r>
              <a:rPr lang="en-US" altLang="zh-CN" dirty="0"/>
              <a:t>04</a:t>
            </a:r>
            <a:endParaRPr lang="zh-CN" altLang="en-US" dirty="0"/>
          </a:p>
        </p:txBody>
      </p:sp>
    </p:spTree>
    <p:extLst>
      <p:ext uri="{BB962C8B-B14F-4D97-AF65-F5344CB8AC3E}">
        <p14:creationId xmlns:p14="http://schemas.microsoft.com/office/powerpoint/2010/main" val="1548242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自动启动热部署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设置自动构建项目</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10" name="图片 9"/>
          <p:cNvPicPr>
            <a:picLocks noChangeAspect="1"/>
          </p:cNvPicPr>
          <p:nvPr/>
        </p:nvPicPr>
        <p:blipFill>
          <a:blip r:embed="rId3"/>
          <a:stretch>
            <a:fillRect/>
          </a:stretch>
        </p:blipFill>
        <p:spPr>
          <a:xfrm>
            <a:off x="1151965" y="2243131"/>
            <a:ext cx="6201335" cy="4367768"/>
          </a:xfrm>
          <a:prstGeom prst="rect">
            <a:avLst/>
          </a:prstGeom>
        </p:spPr>
      </p:pic>
    </p:spTree>
    <p:extLst>
      <p:ext uri="{BB962C8B-B14F-4D97-AF65-F5344CB8AC3E}">
        <p14:creationId xmlns:p14="http://schemas.microsoft.com/office/powerpoint/2010/main" val="22675586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a:t>NoSQL</a:t>
            </a:r>
            <a:r>
              <a:rPr lang="zh-CN" altLang="en-US" dirty="0"/>
              <a:t>解决方案</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市面上常见的</a:t>
            </a:r>
            <a:r>
              <a:rPr lang="en-US" altLang="zh-CN" dirty="0"/>
              <a:t>NoSQL</a:t>
            </a:r>
            <a:r>
              <a:rPr lang="zh-CN" altLang="en-US" dirty="0"/>
              <a:t>解决方案</a:t>
            </a:r>
            <a:endParaRPr lang="en-US" altLang="zh-CN" sz="2000" dirty="0">
              <a:solidFill>
                <a:schemeClr val="tx1">
                  <a:lumMod val="85000"/>
                  <a:lumOff val="15000"/>
                </a:schemeClr>
              </a:solidFill>
            </a:endParaRPr>
          </a:p>
          <a:p>
            <a:pPr lvl="1">
              <a:buFont typeface="Wingdings" panose="05000000000000000000" pitchFamily="2" charset="2"/>
              <a:buChar char="u"/>
            </a:pPr>
            <a:r>
              <a:rPr lang="en-US" altLang="zh-CN" dirty="0" err="1">
                <a:solidFill>
                  <a:schemeClr val="tx1">
                    <a:lumMod val="85000"/>
                    <a:lumOff val="15000"/>
                  </a:schemeClr>
                </a:solidFill>
              </a:rPr>
              <a:t>Redis</a:t>
            </a:r>
            <a:endParaRPr lang="en-US" altLang="zh-CN" dirty="0">
              <a:solidFill>
                <a:schemeClr val="tx1">
                  <a:lumMod val="85000"/>
                  <a:lumOff val="15000"/>
                </a:schemeClr>
              </a:solidFill>
            </a:endParaRPr>
          </a:p>
          <a:p>
            <a:pPr lvl="1">
              <a:buFont typeface="Wingdings" panose="05000000000000000000" pitchFamily="2" charset="2"/>
              <a:buChar char="u"/>
            </a:pPr>
            <a:r>
              <a:rPr lang="en-US" altLang="zh-CN" dirty="0">
                <a:solidFill>
                  <a:schemeClr val="tx1">
                    <a:lumMod val="85000"/>
                    <a:lumOff val="15000"/>
                  </a:schemeClr>
                </a:solidFill>
              </a:rPr>
              <a:t>Mongo</a:t>
            </a:r>
          </a:p>
          <a:p>
            <a:pPr lvl="1">
              <a:buFont typeface="Wingdings" panose="05000000000000000000" pitchFamily="2" charset="2"/>
              <a:buChar char="u"/>
            </a:pPr>
            <a:r>
              <a:rPr lang="en-US" altLang="zh-CN" dirty="0">
                <a:solidFill>
                  <a:schemeClr val="tx1">
                    <a:lumMod val="85000"/>
                    <a:lumOff val="15000"/>
                  </a:schemeClr>
                </a:solidFill>
              </a:rPr>
              <a:t>ES</a:t>
            </a:r>
          </a:p>
          <a:p>
            <a:pPr lvl="1">
              <a:buFont typeface="Wingdings" panose="05000000000000000000" pitchFamily="2" charset="2"/>
              <a:buChar char="u"/>
            </a:pPr>
            <a:r>
              <a:rPr lang="en-US" altLang="zh-CN" dirty="0" err="1">
                <a:solidFill>
                  <a:schemeClr val="tx1">
                    <a:lumMod val="85000"/>
                    <a:lumOff val="15000"/>
                  </a:schemeClr>
                </a:solidFill>
              </a:rPr>
              <a:t>Solr</a:t>
            </a:r>
            <a:endParaRPr lang="en-US" altLang="zh-CN" dirty="0">
              <a:solidFill>
                <a:schemeClr val="tx1">
                  <a:lumMod val="85000"/>
                  <a:lumOff val="15000"/>
                </a:schemeClr>
              </a:solidFill>
            </a:endParaRPr>
          </a:p>
          <a:p>
            <a:pPr>
              <a:buFont typeface="Wingdings" panose="05000000000000000000" pitchFamily="2" charset="2"/>
              <a:buChar char="l"/>
            </a:pPr>
            <a:r>
              <a:rPr lang="zh-CN" altLang="en-US" dirty="0"/>
              <a:t>说明：上述技术通常在</a:t>
            </a:r>
            <a:r>
              <a:rPr lang="en-US" altLang="zh-CN" dirty="0"/>
              <a:t>Linux</a:t>
            </a:r>
            <a:r>
              <a:rPr lang="zh-CN" altLang="en-US" dirty="0"/>
              <a:t>系统中安装部署，为降低学习者压力，本课程制作基于</a:t>
            </a:r>
            <a:r>
              <a:rPr lang="en-US" altLang="zh-CN" dirty="0"/>
              <a:t>Windows</a:t>
            </a:r>
            <a:r>
              <a:rPr lang="zh-CN" altLang="en-US" dirty="0"/>
              <a:t>版安装所有的软件并基于</a:t>
            </a:r>
            <a:r>
              <a:rPr lang="en-US" altLang="zh-CN" dirty="0"/>
              <a:t>Windows</a:t>
            </a:r>
            <a:r>
              <a:rPr lang="zh-CN" altLang="en-US" dirty="0"/>
              <a:t>版安装的软件进行课程制作</a:t>
            </a:r>
            <a:endParaRPr lang="en-US" altLang="zh-CN" dirty="0">
              <a:solidFill>
                <a:schemeClr val="tx1">
                  <a:lumMod val="85000"/>
                  <a:lumOff val="15000"/>
                </a:schemeClr>
              </a:solidFill>
            </a:endParaRPr>
          </a:p>
          <a:p>
            <a:pPr lvl="1">
              <a:buFont typeface="Wingdings" panose="05000000000000000000" pitchFamily="2" charset="2"/>
              <a:buChar char="u"/>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31409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Redis</a:t>
            </a:r>
            <a:r>
              <a:rPr lang="zh-CN" altLang="en-US" dirty="0"/>
              <a:t>是一款</a:t>
            </a:r>
            <a:r>
              <a:rPr lang="en-US" altLang="zh-CN" dirty="0"/>
              <a:t>key-value</a:t>
            </a:r>
            <a:r>
              <a:rPr lang="zh-CN" altLang="en-US" dirty="0"/>
              <a:t>存储结构的内存级</a:t>
            </a:r>
            <a:r>
              <a:rPr lang="en-US" altLang="zh-CN" dirty="0"/>
              <a:t>NoSQL</a:t>
            </a:r>
            <a:r>
              <a:rPr lang="zh-CN" altLang="en-US" dirty="0"/>
              <a:t>数据库</a:t>
            </a:r>
            <a:endParaRPr lang="en-US" altLang="zh-CN" dirty="0"/>
          </a:p>
          <a:p>
            <a:pPr lvl="1">
              <a:buFont typeface="Wingdings" panose="05000000000000000000" pitchFamily="2" charset="2"/>
              <a:buChar char="u"/>
            </a:pPr>
            <a:r>
              <a:rPr lang="zh-CN" altLang="en-US" dirty="0"/>
              <a:t>支持多种数据存储格式</a:t>
            </a:r>
            <a:endParaRPr lang="en-US" altLang="zh-CN" dirty="0"/>
          </a:p>
          <a:p>
            <a:pPr lvl="1">
              <a:buFont typeface="Wingdings" panose="05000000000000000000" pitchFamily="2" charset="2"/>
              <a:buChar char="u"/>
            </a:pPr>
            <a:r>
              <a:rPr lang="zh-CN" altLang="en-US" dirty="0"/>
              <a:t>支持持久化</a:t>
            </a:r>
            <a:endParaRPr lang="en-US" altLang="zh-CN" dirty="0"/>
          </a:p>
          <a:p>
            <a:pPr lvl="1">
              <a:buFont typeface="Wingdings" panose="05000000000000000000" pitchFamily="2" charset="2"/>
              <a:buChar char="u"/>
            </a:pPr>
            <a:r>
              <a:rPr lang="zh-CN" altLang="en-US" dirty="0"/>
              <a:t>支持集群</a:t>
            </a:r>
            <a:endParaRPr lang="en-US" altLang="zh-CN" dirty="0"/>
          </a:p>
          <a:p>
            <a:pPr>
              <a:buFont typeface="Wingdings" panose="05000000000000000000" pitchFamily="2" charset="2"/>
              <a:buChar char="l"/>
            </a:pPr>
            <a:r>
              <a:rPr lang="en-US" altLang="zh-CN" dirty="0" err="1"/>
              <a:t>Redis</a:t>
            </a:r>
            <a:r>
              <a:rPr lang="zh-CN" altLang="en-US" dirty="0"/>
              <a:t>下载（</a:t>
            </a:r>
            <a:r>
              <a:rPr lang="en-US" altLang="zh-CN" dirty="0"/>
              <a:t> Windows</a:t>
            </a:r>
            <a:r>
              <a:rPr lang="zh-CN" altLang="en-US" dirty="0"/>
              <a:t>版）</a:t>
            </a:r>
            <a:endParaRPr lang="en-US" altLang="zh-CN" dirty="0"/>
          </a:p>
          <a:p>
            <a:pPr lvl="1">
              <a:buFont typeface="Wingdings" panose="05000000000000000000" pitchFamily="2" charset="2"/>
              <a:buChar char="u"/>
            </a:pPr>
            <a:r>
              <a:rPr lang="zh-CN" altLang="en-US" dirty="0"/>
              <a:t>https://github.com/tporadowski/redis/releases</a:t>
            </a:r>
          </a:p>
          <a:p>
            <a:pPr>
              <a:buFont typeface="Wingdings" panose="05000000000000000000" pitchFamily="2" charset="2"/>
              <a:buChar char="l"/>
            </a:pPr>
            <a:r>
              <a:rPr lang="en-US" altLang="zh-CN" dirty="0" err="1"/>
              <a:t>Redis</a:t>
            </a:r>
            <a:r>
              <a:rPr lang="zh-CN" altLang="en-US" dirty="0"/>
              <a:t>安装与启动（</a:t>
            </a:r>
            <a:r>
              <a:rPr lang="en-US" altLang="zh-CN" dirty="0"/>
              <a:t> Windows</a:t>
            </a:r>
            <a:r>
              <a:rPr lang="zh-CN" altLang="en-US" dirty="0"/>
              <a:t>版）</a:t>
            </a:r>
            <a:endParaRPr lang="en-US" altLang="zh-CN" dirty="0"/>
          </a:p>
          <a:p>
            <a:pPr lvl="1">
              <a:buFont typeface="Wingdings" panose="05000000000000000000" pitchFamily="2" charset="2"/>
              <a:buChar char="u"/>
            </a:pPr>
            <a:r>
              <a:rPr lang="en-US" altLang="zh-CN" dirty="0"/>
              <a:t>Windows</a:t>
            </a:r>
            <a:r>
              <a:rPr lang="zh-CN" altLang="en-US" dirty="0"/>
              <a:t>解压安装或一键式安装</a:t>
            </a:r>
            <a:endParaRPr lang="en-US" altLang="zh-CN" dirty="0"/>
          </a:p>
          <a:p>
            <a:pPr lvl="1">
              <a:buFont typeface="Wingdings" panose="05000000000000000000" pitchFamily="2" charset="2"/>
              <a:buChar char="u"/>
            </a:pPr>
            <a:r>
              <a:rPr lang="zh-CN" altLang="en-US" dirty="0"/>
              <a:t>服务端启动命令</a:t>
            </a:r>
            <a:endParaRPr lang="en-US" altLang="zh-CN" dirty="0"/>
          </a:p>
          <a:p>
            <a:pPr marL="360000" lvl="1" indent="0">
              <a:buNone/>
            </a:pPr>
            <a:endParaRPr lang="en-US" altLang="zh-CN" sz="1800" dirty="0"/>
          </a:p>
          <a:p>
            <a:pPr lvl="1">
              <a:buFont typeface="Wingdings" panose="05000000000000000000" pitchFamily="2" charset="2"/>
              <a:buChar char="u"/>
            </a:pPr>
            <a:r>
              <a:rPr lang="zh-CN" altLang="en-US" dirty="0"/>
              <a:t>客户端启动命令</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7" name="TextBox 3">
            <a:extLst>
              <a:ext uri="{FF2B5EF4-FFF2-40B4-BE49-F238E27FC236}">
                <a16:creationId xmlns:a16="http://schemas.microsoft.com/office/drawing/2014/main" id="{0C998B78-AB18-3C47-A1C7-25AE9A3A40B0}"/>
              </a:ext>
            </a:extLst>
          </p:cNvPr>
          <p:cNvSpPr txBox="1"/>
          <p:nvPr/>
        </p:nvSpPr>
        <p:spPr>
          <a:xfrm>
            <a:off x="1459369" y="5108914"/>
            <a:ext cx="9541363"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a:solidFill>
                  <a:srgbClr val="0033B3"/>
                </a:solidFill>
                <a:latin typeface="Consolas" panose="020B0609020204030204" pitchFamily="49" charset="0"/>
              </a:rPr>
              <a:t>redis-server.exe </a:t>
            </a:r>
            <a:r>
              <a:rPr lang="en-US" altLang="zh-CN" sz="1400" dirty="0" err="1">
                <a:solidFill>
                  <a:srgbClr val="0033B3"/>
                </a:solidFill>
                <a:latin typeface="Consolas" panose="020B0609020204030204" pitchFamily="49" charset="0"/>
              </a:rPr>
              <a:t>redis.windows.conf</a:t>
            </a:r>
            <a:endParaRPr lang="zh-CN" altLang="zh-CN" sz="1600" b="1" dirty="0">
              <a:solidFill>
                <a:srgbClr val="AD2A26"/>
              </a:solidFill>
              <a:latin typeface="Arial" panose="020B0604020202020204" pitchFamily="34" charset="0"/>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459369" y="5931074"/>
            <a:ext cx="9541363" cy="415498"/>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en-US" altLang="zh-CN" sz="1400" dirty="0">
                <a:solidFill>
                  <a:srgbClr val="0033B3"/>
                </a:solidFill>
                <a:latin typeface="Consolas" panose="020B0609020204030204" pitchFamily="49" charset="0"/>
              </a:rPr>
              <a:t>redis-cli.exe</a:t>
            </a:r>
            <a:endParaRPr lang="zh-CN" altLang="zh-CN" sz="1600" b="1" dirty="0">
              <a:solidFill>
                <a:srgbClr val="AD2A26"/>
              </a:solidFill>
              <a:latin typeface="Arial" panose="020B0604020202020204" pitchFamily="34" charset="0"/>
            </a:endParaRPr>
          </a:p>
        </p:txBody>
      </p:sp>
    </p:spTree>
    <p:extLst>
      <p:ext uri="{BB962C8B-B14F-4D97-AF65-F5344CB8AC3E}">
        <p14:creationId xmlns:p14="http://schemas.microsoft.com/office/powerpoint/2010/main" val="240696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Redis</a:t>
            </a:r>
            <a:r>
              <a:rPr lang="zh-CN" altLang="en-US" sz="1600" dirty="0">
                <a:solidFill>
                  <a:srgbClr val="080808"/>
                </a:solidFill>
                <a:latin typeface="Consolas" panose="020B0609020204030204" pitchFamily="49" charset="0"/>
              </a:rPr>
              <a:t>安装（</a:t>
            </a:r>
            <a:r>
              <a:rPr lang="en-US" altLang="zh-CN" sz="1600" dirty="0">
                <a:solidFill>
                  <a:srgbClr val="080808"/>
                </a:solidFill>
                <a:latin typeface="Consolas" panose="020B0609020204030204" pitchFamily="49" charset="0"/>
              </a:rPr>
              <a:t>Windows</a:t>
            </a:r>
            <a:r>
              <a:rPr lang="zh-CN" altLang="en-US" sz="1600" dirty="0">
                <a:solidFill>
                  <a:srgbClr val="080808"/>
                </a:solidFill>
                <a:latin typeface="Consolas" panose="020B0609020204030204" pitchFamily="49" charset="0"/>
              </a:rPr>
              <a:t>版）</a:t>
            </a:r>
            <a:endParaRPr lang="en-US" altLang="zh-CN" sz="1600" dirty="0">
              <a:solidFill>
                <a:srgbClr val="080808"/>
              </a:solidFill>
              <a:latin typeface="Consolas" panose="020B0609020204030204" pitchFamily="49" charset="0"/>
            </a:endParaRPr>
          </a:p>
          <a:p>
            <a:r>
              <a:rPr lang="en-US" altLang="zh-CN" sz="1600" dirty="0" err="1">
                <a:solidFill>
                  <a:srgbClr val="080808"/>
                </a:solidFill>
                <a:latin typeface="Consolas" panose="020B0609020204030204" pitchFamily="49" charset="0"/>
              </a:rPr>
              <a:t>Redis</a:t>
            </a:r>
            <a:r>
              <a:rPr lang="zh-CN" altLang="en-US" sz="1600" dirty="0">
                <a:solidFill>
                  <a:srgbClr val="080808"/>
                </a:solidFill>
                <a:latin typeface="Consolas" panose="020B0609020204030204" pitchFamily="49" charset="0"/>
              </a:rPr>
              <a:t>基本操作</a:t>
            </a:r>
            <a:endParaRPr lang="en-US" altLang="zh-CN" sz="16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8559541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导入</a:t>
            </a:r>
            <a:r>
              <a:rPr lang="en-US" altLang="zh-CN" dirty="0" err="1"/>
              <a:t>SpringBoot</a:t>
            </a:r>
            <a:r>
              <a:rPr lang="zh-CN" altLang="en-US" dirty="0"/>
              <a:t>整合</a:t>
            </a:r>
            <a:r>
              <a:rPr lang="en-US" altLang="zh-CN" dirty="0" err="1"/>
              <a:t>Redis</a:t>
            </a:r>
            <a:r>
              <a:rPr lang="zh-CN" altLang="en-US" dirty="0"/>
              <a:t>坐标</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&gt;org.springframework.boot&lt;/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&gt;spring-boot-starter-data-redis&lt;/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01734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a:t>
            </a:r>
            <a:r>
              <a:rPr lang="en-US" altLang="zh-CN" dirty="0" err="1"/>
              <a:t>Redis</a:t>
            </a:r>
            <a:r>
              <a:rPr lang="zh-CN" altLang="en-US" dirty="0"/>
              <a:t>（采用默认配置）</a:t>
            </a:r>
            <a:endParaRPr lang="en-US" altLang="zh-CN" dirty="0"/>
          </a:p>
          <a:p>
            <a:pPr>
              <a:buFont typeface="Wingdings" panose="05000000000000000000" pitchFamily="2" charset="2"/>
              <a:buChar char="l"/>
            </a:pPr>
            <a:endParaRPr lang="en-US" altLang="zh-CN" sz="2000" dirty="0">
              <a:solidFill>
                <a:schemeClr val="tx1">
                  <a:lumMod val="85000"/>
                  <a:lumOff val="15000"/>
                </a:schemeClr>
              </a:solidFill>
            </a:endParaRPr>
          </a:p>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000"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主机：</a:t>
            </a:r>
            <a:r>
              <a:rPr lang="en-US" altLang="zh-CN" dirty="0">
                <a:solidFill>
                  <a:schemeClr val="tx1">
                    <a:lumMod val="85000"/>
                    <a:lumOff val="15000"/>
                  </a:schemeClr>
                </a:solidFill>
              </a:rPr>
              <a:t>localhost</a:t>
            </a:r>
            <a:r>
              <a:rPr lang="zh-CN" altLang="en-US" dirty="0">
                <a:solidFill>
                  <a:schemeClr val="tx1">
                    <a:lumMod val="85000"/>
                    <a:lumOff val="15000"/>
                  </a:schemeClr>
                </a:solidFill>
              </a:rPr>
              <a:t>（默认）</a:t>
            </a:r>
            <a:endParaRPr lang="en-US" altLang="zh-CN" dirty="0">
              <a:solidFill>
                <a:schemeClr val="tx1">
                  <a:lumMod val="85000"/>
                  <a:lumOff val="15000"/>
                </a:schemeClr>
              </a:solidFill>
            </a:endParaRPr>
          </a:p>
          <a:p>
            <a:pPr lvl="1">
              <a:buFont typeface="Wingdings" panose="05000000000000000000" pitchFamily="2" charset="2"/>
              <a:buChar char="u"/>
            </a:pPr>
            <a:r>
              <a:rPr lang="zh-CN" altLang="en-US" dirty="0">
                <a:solidFill>
                  <a:schemeClr val="tx1">
                    <a:lumMod val="85000"/>
                    <a:lumOff val="15000"/>
                  </a:schemeClr>
                </a:solidFill>
              </a:rPr>
              <a:t>端口：</a:t>
            </a:r>
            <a:r>
              <a:rPr lang="en-US" altLang="zh-CN" dirty="0">
                <a:solidFill>
                  <a:schemeClr val="tx1">
                    <a:lumMod val="85000"/>
                    <a:lumOff val="15000"/>
                  </a:schemeClr>
                </a:solidFill>
              </a:rPr>
              <a:t>6379</a:t>
            </a:r>
            <a:r>
              <a:rPr lang="zh-CN" altLang="en-US" dirty="0">
                <a:solidFill>
                  <a:schemeClr val="tx1">
                    <a:lumMod val="85000"/>
                    <a:lumOff val="15000"/>
                  </a:schemeClr>
                </a:solidFill>
              </a:rPr>
              <a:t>（默认）</a:t>
            </a: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 </a:t>
            </a:r>
            <a:r>
              <a:rPr lang="zh-CN" altLang="zh-CN" sz="1400" i="1" dirty="0">
                <a:solidFill>
                  <a:srgbClr val="8C8C8C"/>
                </a:solidFill>
                <a:latin typeface="Consolas" panose="020B0609020204030204" pitchFamily="49" charset="0"/>
              </a:rPr>
              <a:t># 127.0.0.1</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7077131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RedisTemplate</a:t>
            </a:r>
            <a:r>
              <a:rPr lang="zh-CN" altLang="en-US" dirty="0"/>
              <a:t>提供操作各种数据存储类型的接口</a:t>
            </a:r>
            <a:r>
              <a:rPr lang="en-US" altLang="zh-CN" dirty="0"/>
              <a:t>API</a:t>
            </a:r>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2" name="图片 1"/>
          <p:cNvPicPr>
            <a:picLocks noChangeAspect="1"/>
          </p:cNvPicPr>
          <p:nvPr/>
        </p:nvPicPr>
        <p:blipFill>
          <a:blip r:embed="rId3"/>
          <a:stretch>
            <a:fillRect/>
          </a:stretch>
        </p:blipFill>
        <p:spPr>
          <a:xfrm>
            <a:off x="1159842" y="2149748"/>
            <a:ext cx="6019048" cy="2742857"/>
          </a:xfrm>
          <a:prstGeom prst="rect">
            <a:avLst/>
          </a:prstGeom>
        </p:spPr>
      </p:pic>
    </p:spTree>
    <p:extLst>
      <p:ext uri="{BB962C8B-B14F-4D97-AF65-F5344CB8AC3E}">
        <p14:creationId xmlns:p14="http://schemas.microsoft.com/office/powerpoint/2010/main" val="16782899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a:t>
            </a:r>
            <a:r>
              <a:rPr lang="en-US" altLang="zh-CN" dirty="0" err="1"/>
              <a:t>RedisTemplate</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58202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.set(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Object val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53296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a:t>
            </a:r>
            <a:r>
              <a:rPr lang="en-US" altLang="zh-CN" dirty="0" err="1"/>
              <a:t>RedisTemplate</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4582024"/>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HashOperations opsH </a:t>
            </a:r>
            <a:r>
              <a:rPr lang="zh-CN" altLang="zh-CN" sz="1400" dirty="0">
                <a:solidFill>
                  <a:srgbClr val="080808"/>
                </a:solidFill>
                <a:latin typeface="Consolas" panose="020B0609020204030204" pitchFamily="49" charset="0"/>
              </a:rPr>
              <a:t>= redisTemplate.opsForHash();</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opsH</a:t>
            </a:r>
            <a:r>
              <a:rPr lang="zh-CN" altLang="zh-CN" sz="1400" dirty="0">
                <a:solidFill>
                  <a:srgbClr val="080808"/>
                </a:solidFill>
                <a:latin typeface="Consolas" panose="020B0609020204030204" pitchFamily="49" charset="0"/>
              </a:rPr>
              <a:t>.put(</a:t>
            </a:r>
            <a:r>
              <a:rPr lang="zh-CN" altLang="zh-CN" sz="1400" dirty="0">
                <a:solidFill>
                  <a:srgbClr val="067D17"/>
                </a:solidFill>
                <a:latin typeface="Consolas" panose="020B0609020204030204" pitchFamily="49" charset="0"/>
              </a:rPr>
              <a:t>"testKeyH"</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"testFieldH"</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HashOperations opsH </a:t>
            </a:r>
            <a:r>
              <a:rPr lang="zh-CN" altLang="zh-CN" sz="1400" dirty="0">
                <a:solidFill>
                  <a:srgbClr val="080808"/>
                </a:solidFill>
                <a:latin typeface="Consolas" panose="020B0609020204030204" pitchFamily="49" charset="0"/>
              </a:rPr>
              <a:t>= redisTemplate.opsForHash();</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Object valH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opsH</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"testKeyH"</a:t>
            </a:r>
            <a:r>
              <a:rPr lang="zh-CN" altLang="zh-CN" sz="1400" dirty="0">
                <a:solidFill>
                  <a:srgbClr val="080808"/>
                </a:solidFill>
                <a:latin typeface="Consolas" panose="020B0609020204030204" pitchFamily="49" charset="0"/>
              </a:rPr>
              <a:t>, </a:t>
            </a:r>
            <a:r>
              <a:rPr lang="zh-CN" altLang="zh-CN" sz="1400" dirty="0">
                <a:solidFill>
                  <a:srgbClr val="067D17"/>
                </a:solidFill>
                <a:latin typeface="Consolas" panose="020B0609020204030204" pitchFamily="49" charset="0"/>
              </a:rPr>
              <a:t>"testFieldH"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valH</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endParaRPr lang="en-US" altLang="zh-CN" sz="1400" dirty="0">
              <a:solidFill>
                <a:srgbClr val="080808"/>
              </a:solidFill>
              <a:latin typeface="Consolas" panose="020B0609020204030204" pitchFamily="49" charset="0"/>
            </a:endParaRPr>
          </a:p>
        </p:txBody>
      </p:sp>
    </p:spTree>
    <p:extLst>
      <p:ext uri="{BB962C8B-B14F-4D97-AF65-F5344CB8AC3E}">
        <p14:creationId xmlns:p14="http://schemas.microsoft.com/office/powerpoint/2010/main" val="38957982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Redis</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导入</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对应的</a:t>
            </a: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starter</a:t>
            </a: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配置</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提供操作</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接口对象</a:t>
            </a: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RedisTemplate</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1562070" lvl="2" indent="-342900">
              <a:lnSpc>
                <a:spcPct val="150000"/>
              </a:lnSpc>
              <a:buFont typeface="Wingdings" panose="05000000000000000000" pitchFamily="2" charset="2"/>
              <a:buChar char="u"/>
            </a:pPr>
            <a:r>
              <a:rPr lang="en-US" altLang="zh-CN"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ops</a:t>
            </a:r>
            <a:r>
              <a:rPr lang="zh-CN" altLang="en-US"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*：获取各种数据类型操作接口</a:t>
            </a:r>
            <a:endParaRPr lang="en-US" altLang="zh-CN"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9188508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a:t>
            </a:r>
            <a:r>
              <a:rPr lang="en-US" altLang="zh-CN" dirty="0" err="1"/>
              <a:t>RedisTemplate</a:t>
            </a:r>
            <a:r>
              <a:rPr lang="zh-CN" altLang="en-US" dirty="0"/>
              <a:t>以对象作为</a:t>
            </a:r>
            <a:r>
              <a:rPr lang="en-US" altLang="zh-CN" dirty="0"/>
              <a:t>key</a:t>
            </a:r>
            <a:r>
              <a:rPr lang="zh-CN" altLang="en-US" dirty="0"/>
              <a:t>和</a:t>
            </a:r>
            <a:r>
              <a:rPr lang="en-US" altLang="zh-CN" dirty="0"/>
              <a:t>value</a:t>
            </a:r>
            <a:r>
              <a:rPr lang="zh-CN" altLang="en-US" dirty="0"/>
              <a:t>，内部对数据进行序列化</a:t>
            </a: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35476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.set(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zh-CN" altLang="zh-CN" sz="1400" dirty="0">
                <a:solidFill>
                  <a:srgbClr val="000000"/>
                </a:solidFill>
                <a:latin typeface="Consolas" panose="020B0609020204030204" pitchFamily="49" charset="0"/>
              </a:rPr>
              <a:t>RedisTemplate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Object val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81867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zh-CN" altLang="en-US" dirty="0"/>
              <a:t>自动启动热部署</a:t>
            </a:r>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设置自动构建项目</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pic>
        <p:nvPicPr>
          <p:cNvPr id="2" name="图片 1"/>
          <p:cNvPicPr>
            <a:picLocks noChangeAspect="1"/>
          </p:cNvPicPr>
          <p:nvPr/>
        </p:nvPicPr>
        <p:blipFill>
          <a:blip r:embed="rId3"/>
          <a:stretch>
            <a:fillRect/>
          </a:stretch>
        </p:blipFill>
        <p:spPr>
          <a:xfrm>
            <a:off x="1151965" y="2243131"/>
            <a:ext cx="5171429" cy="1495238"/>
          </a:xfrm>
          <a:prstGeom prst="rect">
            <a:avLst/>
          </a:prstGeom>
        </p:spPr>
      </p:pic>
      <p:pic>
        <p:nvPicPr>
          <p:cNvPr id="4" name="图片 3"/>
          <p:cNvPicPr>
            <a:picLocks noChangeAspect="1"/>
          </p:cNvPicPr>
          <p:nvPr/>
        </p:nvPicPr>
        <p:blipFill>
          <a:blip r:embed="rId4"/>
          <a:stretch>
            <a:fillRect/>
          </a:stretch>
        </p:blipFill>
        <p:spPr>
          <a:xfrm>
            <a:off x="1151965" y="2243131"/>
            <a:ext cx="6039410" cy="4377744"/>
          </a:xfrm>
          <a:prstGeom prst="rect">
            <a:avLst/>
          </a:prstGeom>
        </p:spPr>
      </p:pic>
    </p:spTree>
    <p:extLst>
      <p:ext uri="{BB962C8B-B14F-4D97-AF65-F5344CB8AC3E}">
        <p14:creationId xmlns:p14="http://schemas.microsoft.com/office/powerpoint/2010/main" val="134044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a:t>
            </a:r>
            <a:r>
              <a:rPr lang="en-US" altLang="zh-CN" dirty="0" err="1"/>
              <a:t>StringRedisTemplate</a:t>
            </a:r>
            <a:r>
              <a:rPr lang="zh-CN" altLang="en-US" dirty="0"/>
              <a:t>以字符串作为</a:t>
            </a:r>
            <a:r>
              <a:rPr lang="en-US" altLang="zh-CN" dirty="0"/>
              <a:t>key</a:t>
            </a:r>
            <a:r>
              <a:rPr lang="zh-CN" altLang="en-US" dirty="0"/>
              <a:t>和</a:t>
            </a:r>
            <a:r>
              <a:rPr lang="en-US" altLang="zh-CN" dirty="0"/>
              <a:t>value</a:t>
            </a:r>
            <a:r>
              <a:rPr lang="zh-CN" altLang="en-US" dirty="0"/>
              <a:t>，与</a:t>
            </a:r>
            <a:r>
              <a:rPr lang="en-US" altLang="zh-CN" dirty="0" err="1"/>
              <a:t>Redis</a:t>
            </a:r>
            <a:r>
              <a:rPr lang="zh-CN" altLang="en-US" dirty="0"/>
              <a:t>客户端操作等效</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354765"/>
          </a:xfrm>
          <a:prstGeom prst="rect">
            <a:avLst/>
          </a:prstGeom>
          <a:solidFill>
            <a:srgbClr val="FFFFE4"/>
          </a:solidFill>
          <a:ln w="3175">
            <a:solidFill>
              <a:srgbClr val="919191"/>
            </a:solidFill>
          </a:ln>
        </p:spPr>
        <p:txBody>
          <a:bodyPr wrap="square">
            <a:spAutoFit/>
          </a:bodyPr>
          <a:lstStyle/>
          <a:p>
            <a:pPr lvl="0" eaLnBrk="0" fontAlgn="base" hangingPunct="0">
              <a:spcBef>
                <a:spcPct val="0"/>
              </a:spcBef>
              <a:spcAft>
                <a:spcPct val="0"/>
              </a:spcAft>
            </a:pPr>
            <a:r>
              <a:rPr lang="zh-CN" altLang="zh-CN" sz="1400" dirty="0">
                <a:solidFill>
                  <a:srgbClr val="9E880D"/>
                </a:solidFill>
                <a:latin typeface="Consolas" panose="020B0609020204030204" pitchFamily="49" charset="0"/>
              </a:rPr>
              <a:t>@SpringBootTest</a:t>
            </a:r>
            <a:br>
              <a:rPr lang="zh-CN" altLang="zh-CN" sz="1400" dirty="0">
                <a:solidFill>
                  <a:srgbClr val="9E880D"/>
                </a:solidFill>
                <a:latin typeface="Consolas" panose="020B0609020204030204" pitchFamily="49" charset="0"/>
              </a:rPr>
            </a:br>
            <a:r>
              <a:rPr lang="zh-CN" altLang="zh-CN" sz="1400" dirty="0">
                <a:solidFill>
                  <a:srgbClr val="0033B3"/>
                </a:solidFill>
                <a:latin typeface="Consolas" panose="020B0609020204030204" pitchFamily="49" charset="0"/>
              </a:rPr>
              <a:t>class </a:t>
            </a:r>
            <a:r>
              <a:rPr lang="zh-CN" altLang="zh-CN" sz="1400" dirty="0">
                <a:solidFill>
                  <a:srgbClr val="000000"/>
                </a:solidFill>
                <a:latin typeface="Consolas" panose="020B0609020204030204" pitchFamily="49" charset="0"/>
              </a:rPr>
              <a:t>Springboot16NosqlApplicationTests </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set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en-US" altLang="zh-CN" sz="1400" dirty="0" err="1">
                <a:solidFill>
                  <a:srgbClr val="000000"/>
                </a:solidFill>
                <a:latin typeface="Consolas" panose="020B0609020204030204" pitchFamily="49" charset="0"/>
              </a:rPr>
              <a:t>StringR</a:t>
            </a:r>
            <a:r>
              <a:rPr lang="zh-CN" altLang="zh-CN" sz="1400" dirty="0">
                <a:solidFill>
                  <a:srgbClr val="000000"/>
                </a:solidFill>
                <a:latin typeface="Consolas" panose="020B0609020204030204" pitchFamily="49" charset="0"/>
              </a:rPr>
              <a:t>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.set(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r>
              <a:rPr lang="zh-CN" altLang="zh-CN" sz="1400" dirty="0">
                <a:solidFill>
                  <a:srgbClr val="067D17"/>
                </a:solidFill>
                <a:latin typeface="Consolas" panose="020B0609020204030204" pitchFamily="49" charset="0"/>
              </a:rPr>
              <a:t>"testValue"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9E880D"/>
                </a:solidFill>
                <a:latin typeface="Consolas" panose="020B0609020204030204" pitchFamily="49" charset="0"/>
              </a:rPr>
              <a:t>@Test</a:t>
            </a:r>
            <a:br>
              <a:rPr lang="zh-CN" altLang="zh-CN" sz="1400" dirty="0">
                <a:solidFill>
                  <a:srgbClr val="9E880D"/>
                </a:solidFill>
                <a:latin typeface="Consolas" panose="020B0609020204030204" pitchFamily="49" charset="0"/>
              </a:rPr>
            </a:br>
            <a:r>
              <a:rPr lang="zh-CN" altLang="zh-CN" sz="1400" dirty="0">
                <a:solidFill>
                  <a:srgbClr val="9E880D"/>
                </a:solidFill>
                <a:latin typeface="Consolas" panose="020B0609020204030204" pitchFamily="49" charset="0"/>
              </a:rPr>
              <a:t>    </a:t>
            </a:r>
            <a:r>
              <a:rPr lang="zh-CN" altLang="zh-CN" sz="1400" dirty="0">
                <a:solidFill>
                  <a:srgbClr val="0033B3"/>
                </a:solidFill>
                <a:latin typeface="Consolas" panose="020B0609020204030204" pitchFamily="49" charset="0"/>
              </a:rPr>
              <a:t>void </a:t>
            </a:r>
            <a:r>
              <a:rPr lang="zh-CN" altLang="zh-CN" sz="1400" dirty="0">
                <a:solidFill>
                  <a:srgbClr val="00627A"/>
                </a:solidFill>
                <a:latin typeface="Consolas" panose="020B0609020204030204" pitchFamily="49" charset="0"/>
              </a:rPr>
              <a:t>get</a:t>
            </a:r>
            <a:r>
              <a:rPr lang="zh-CN" altLang="zh-CN" sz="1400" dirty="0">
                <a:solidFill>
                  <a:srgbClr val="080808"/>
                </a:solidFill>
                <a:latin typeface="Consolas" panose="020B0609020204030204" pitchFamily="49" charset="0"/>
              </a:rPr>
              <a:t>(</a:t>
            </a:r>
            <a:r>
              <a:rPr lang="zh-CN" altLang="zh-CN" sz="1400" dirty="0">
                <a:solidFill>
                  <a:srgbClr val="9E880D"/>
                </a:solidFill>
                <a:latin typeface="Consolas" panose="020B0609020204030204" pitchFamily="49" charset="0"/>
              </a:rPr>
              <a:t>@Autowired </a:t>
            </a:r>
            <a:r>
              <a:rPr lang="en-US" altLang="zh-CN" sz="1400" dirty="0" err="1">
                <a:solidFill>
                  <a:srgbClr val="000000"/>
                </a:solidFill>
                <a:latin typeface="Consolas" panose="020B0609020204030204" pitchFamily="49" charset="0"/>
              </a:rPr>
              <a:t>StringR</a:t>
            </a:r>
            <a:r>
              <a:rPr lang="zh-CN" altLang="zh-CN" sz="1400" dirty="0">
                <a:solidFill>
                  <a:srgbClr val="000000"/>
                </a:solidFill>
                <a:latin typeface="Consolas" panose="020B0609020204030204" pitchFamily="49" charset="0"/>
              </a:rPr>
              <a:t>edisTemplate </a:t>
            </a:r>
            <a:r>
              <a:rPr lang="zh-CN" altLang="zh-CN" sz="1400" dirty="0">
                <a:solidFill>
                  <a:srgbClr val="080808"/>
                </a:solidFill>
                <a:latin typeface="Consolas" panose="020B0609020204030204" pitchFamily="49" charset="0"/>
              </a:rPr>
              <a:t>redisTemplate)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ValueOperations ops </a:t>
            </a:r>
            <a:r>
              <a:rPr lang="zh-CN" altLang="zh-CN" sz="1400" dirty="0">
                <a:solidFill>
                  <a:srgbClr val="080808"/>
                </a:solidFill>
                <a:latin typeface="Consolas" panose="020B0609020204030204" pitchFamily="49" charset="0"/>
              </a:rPr>
              <a:t>= redisTemplate.opsForValue();</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Object val </a:t>
            </a: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ops</a:t>
            </a:r>
            <a:r>
              <a:rPr lang="zh-CN" altLang="zh-CN" sz="1400" dirty="0">
                <a:solidFill>
                  <a:srgbClr val="080808"/>
                </a:solidFill>
                <a:latin typeface="Consolas" panose="020B0609020204030204" pitchFamily="49" charset="0"/>
              </a:rPr>
              <a:t>.get(</a:t>
            </a:r>
            <a:r>
              <a:rPr lang="zh-CN" altLang="zh-CN" sz="1400" dirty="0">
                <a:solidFill>
                  <a:srgbClr val="067D17"/>
                </a:solidFill>
                <a:latin typeface="Consolas" panose="020B0609020204030204" pitchFamily="49" charset="0"/>
              </a:rPr>
              <a:t>"testKey"</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0000"/>
                </a:solidFill>
                <a:latin typeface="Consolas" panose="020B0609020204030204" pitchFamily="49" charset="0"/>
              </a:rPr>
              <a:t>System</a:t>
            </a:r>
            <a:r>
              <a:rPr lang="zh-CN" altLang="zh-CN" sz="1400" dirty="0">
                <a:solidFill>
                  <a:srgbClr val="080808"/>
                </a:solidFill>
                <a:latin typeface="Consolas" panose="020B0609020204030204" pitchFamily="49" charset="0"/>
              </a:rPr>
              <a:t>.</a:t>
            </a:r>
            <a:r>
              <a:rPr lang="zh-CN" altLang="zh-CN" sz="1400" i="1" dirty="0">
                <a:solidFill>
                  <a:srgbClr val="871094"/>
                </a:solidFill>
                <a:latin typeface="Consolas" panose="020B0609020204030204" pitchFamily="49" charset="0"/>
              </a:rPr>
              <a:t>out</a:t>
            </a:r>
            <a:r>
              <a:rPr lang="zh-CN" altLang="zh-CN" sz="1400" dirty="0">
                <a:solidFill>
                  <a:srgbClr val="080808"/>
                </a:solidFill>
                <a:latin typeface="Consolas" panose="020B0609020204030204" pitchFamily="49" charset="0"/>
              </a:rPr>
              <a:t>.println(</a:t>
            </a:r>
            <a:r>
              <a:rPr lang="zh-CN" altLang="zh-CN" sz="1400" dirty="0">
                <a:solidFill>
                  <a:srgbClr val="000000"/>
                </a:solidFill>
                <a:latin typeface="Consolas" panose="020B0609020204030204" pitchFamily="49" charset="0"/>
              </a:rPr>
              <a:t>val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endParaRPr lang="zh-CN" altLang="zh-CN" sz="1600" dirty="0">
              <a:latin typeface="Arial" panose="020B0604020202020204" pitchFamily="34" charset="0"/>
            </a:endParaRPr>
          </a:p>
        </p:txBody>
      </p:sp>
    </p:spTree>
    <p:extLst>
      <p:ext uri="{BB962C8B-B14F-4D97-AF65-F5344CB8AC3E}">
        <p14:creationId xmlns:p14="http://schemas.microsoft.com/office/powerpoint/2010/main" val="39339239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RedisTemplate</a:t>
            </a:r>
            <a:endParaRPr lang="en-US" altLang="zh-CN" sz="1600" dirty="0">
              <a:solidFill>
                <a:srgbClr val="080808"/>
              </a:solidFill>
              <a:latin typeface="Consolas" panose="020B0609020204030204" pitchFamily="49" charset="0"/>
            </a:endParaRPr>
          </a:p>
          <a:p>
            <a:r>
              <a:rPr lang="en-US" altLang="zh-CN" sz="1600" b="0" dirty="0" err="1">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StringRedisTemplate</a:t>
            </a:r>
            <a:r>
              <a:rPr lang="zh-CN" altLang="en-US" sz="1600" b="0" dirty="0">
                <a:solidFill>
                  <a:srgbClr val="080808"/>
                </a:solidFill>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（常用）</a:t>
            </a:r>
            <a:endParaRPr lang="en-US" altLang="zh-CN"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34306408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客户端选择：</a:t>
            </a:r>
            <a:r>
              <a:rPr lang="en-US" altLang="zh-CN" dirty="0" err="1"/>
              <a:t>jedis</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349280"/>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&gt;redis.clients&lt;/</a:t>
            </a:r>
            <a:r>
              <a:rPr lang="zh-CN" altLang="zh-CN" sz="1400" dirty="0">
                <a:solidFill>
                  <a:srgbClr val="0033B3"/>
                </a:solidFill>
                <a:latin typeface="Consolas" panose="020B0609020204030204" pitchFamily="49" charset="0"/>
              </a:rPr>
              <a:t>groupId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&gt;jedis&lt;/</a:t>
            </a:r>
            <a:r>
              <a:rPr lang="zh-CN" altLang="zh-CN" sz="1400" dirty="0">
                <a:solidFill>
                  <a:srgbClr val="0033B3"/>
                </a:solidFill>
                <a:latin typeface="Consolas" panose="020B0609020204030204" pitchFamily="49" charset="0"/>
              </a:rPr>
              <a:t>artifactId</a:t>
            </a:r>
            <a:r>
              <a:rPr lang="zh-CN" altLang="zh-CN" sz="1400" dirty="0">
                <a:solidFill>
                  <a:srgbClr val="080808"/>
                </a:solidFill>
                <a:latin typeface="Consolas" panose="020B0609020204030204" pitchFamily="49" charset="0"/>
              </a:rPr>
              <a:t>&gt;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&lt;/</a:t>
            </a:r>
            <a:r>
              <a:rPr lang="zh-CN" altLang="zh-CN" sz="1400" dirty="0">
                <a:solidFill>
                  <a:srgbClr val="0033B3"/>
                </a:solidFill>
                <a:latin typeface="Consolas" panose="020B0609020204030204" pitchFamily="49" charset="0"/>
              </a:rPr>
              <a:t>dependency</a:t>
            </a:r>
            <a:r>
              <a:rPr lang="zh-CN" altLang="zh-CN" sz="1400" dirty="0">
                <a:solidFill>
                  <a:srgbClr val="080808"/>
                </a:solidFill>
                <a:latin typeface="Consolas" panose="020B0609020204030204" pitchFamily="49" charset="0"/>
              </a:rPr>
              <a:t>&gt;</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60686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配置客户端</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1672446"/>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 </a:t>
            </a:r>
            <a:r>
              <a:rPr lang="zh-CN" altLang="zh-CN" sz="1400" i="1" dirty="0">
                <a:solidFill>
                  <a:srgbClr val="8C8C8C"/>
                </a:solidFill>
                <a:latin typeface="Consolas" panose="020B0609020204030204" pitchFamily="49" charset="0"/>
              </a:rPr>
              <a:t># 127.0.0.1</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client-type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lettuce</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11997893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zh-CN" altLang="en-US" dirty="0"/>
              <a:t>配置客户端专用属性</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
        <p:nvSpPr>
          <p:cNvPr id="6" name="TextBox 3">
            <a:extLst>
              <a:ext uri="{FF2B5EF4-FFF2-40B4-BE49-F238E27FC236}">
                <a16:creationId xmlns:a16="http://schemas.microsoft.com/office/drawing/2014/main" id="{0C998B78-AB18-3C47-A1C7-25AE9A3A40B0}"/>
              </a:ext>
            </a:extLst>
          </p:cNvPr>
          <p:cNvSpPr txBox="1"/>
          <p:nvPr/>
        </p:nvSpPr>
        <p:spPr>
          <a:xfrm>
            <a:off x="1159842" y="2149748"/>
            <a:ext cx="9860586" cy="3647152"/>
          </a:xfrm>
          <a:prstGeom prst="rect">
            <a:avLst/>
          </a:prstGeom>
          <a:solidFill>
            <a:srgbClr val="FFFFE4"/>
          </a:solidFill>
          <a:ln w="3175">
            <a:solidFill>
              <a:srgbClr val="919191"/>
            </a:solidFill>
          </a:ln>
        </p:spPr>
        <p:txBody>
          <a:bodyPr wrap="square">
            <a:spAutoFit/>
          </a:bodyPr>
          <a:lstStyle/>
          <a:p>
            <a:pPr lvl="0" eaLnBrk="0" fontAlgn="base" hangingPunct="0">
              <a:lnSpc>
                <a:spcPct val="150000"/>
              </a:lnSpc>
              <a:spcBef>
                <a:spcPct val="0"/>
              </a:spcBef>
              <a:spcAft>
                <a:spcPct val="0"/>
              </a:spcAft>
            </a:pPr>
            <a:r>
              <a:rPr lang="zh-CN" altLang="zh-CN" sz="1400" dirty="0">
                <a:solidFill>
                  <a:srgbClr val="0033B3"/>
                </a:solidFill>
                <a:latin typeface="Consolas" panose="020B0609020204030204" pitchFamily="49" charset="0"/>
              </a:rPr>
              <a:t>spring</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redis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host</a:t>
            </a:r>
            <a:r>
              <a:rPr lang="zh-CN" altLang="zh-CN" sz="1400" dirty="0">
                <a:solidFill>
                  <a:srgbClr val="080808"/>
                </a:solidFill>
                <a:latin typeface="Consolas" panose="020B0609020204030204" pitchFamily="49" charset="0"/>
              </a:rPr>
              <a:t>: localhost </a:t>
            </a:r>
            <a:r>
              <a:rPr lang="zh-CN" altLang="zh-CN" sz="1400" i="1" dirty="0">
                <a:solidFill>
                  <a:srgbClr val="8C8C8C"/>
                </a:solidFill>
                <a:latin typeface="Consolas" panose="020B0609020204030204" pitchFamily="49" charset="0"/>
              </a:rPr>
              <a:t># 127.0.0.1</a:t>
            </a:r>
            <a:br>
              <a:rPr lang="zh-CN" altLang="zh-CN" sz="1400" i="1" dirty="0">
                <a:solidFill>
                  <a:srgbClr val="8C8C8C"/>
                </a:solidFill>
                <a:latin typeface="Consolas" panose="020B0609020204030204" pitchFamily="49" charset="0"/>
              </a:rPr>
            </a:br>
            <a:r>
              <a:rPr lang="zh-CN" altLang="zh-CN" sz="1400" i="1" dirty="0">
                <a:solidFill>
                  <a:srgbClr val="8C8C8C"/>
                </a:solidFill>
                <a:latin typeface="Consolas" panose="020B0609020204030204" pitchFamily="49" charset="0"/>
              </a:rPr>
              <a:t>    </a:t>
            </a:r>
            <a:r>
              <a:rPr lang="zh-CN" altLang="zh-CN" sz="1400" dirty="0">
                <a:solidFill>
                  <a:srgbClr val="0033B3"/>
                </a:solidFill>
                <a:latin typeface="Consolas" panose="020B0609020204030204" pitchFamily="49" charset="0"/>
              </a:rPr>
              <a:t>port</a:t>
            </a:r>
            <a:r>
              <a:rPr lang="zh-CN" altLang="zh-CN" sz="1400" dirty="0">
                <a:solidFill>
                  <a:srgbClr val="080808"/>
                </a:solidFill>
                <a:latin typeface="Consolas" panose="020B0609020204030204" pitchFamily="49" charset="0"/>
              </a:rPr>
              <a:t>: </a:t>
            </a:r>
            <a:r>
              <a:rPr lang="zh-CN" altLang="zh-CN" sz="1400" dirty="0">
                <a:solidFill>
                  <a:srgbClr val="1750EB"/>
                </a:solidFill>
                <a:latin typeface="Consolas" panose="020B0609020204030204" pitchFamily="49" charset="0"/>
              </a:rPr>
              <a:t>6379</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client-type</a:t>
            </a:r>
            <a:r>
              <a:rPr lang="zh-CN" altLang="zh-CN" sz="1400" dirty="0">
                <a:solidFill>
                  <a:srgbClr val="080808"/>
                </a:solidFill>
                <a:latin typeface="Consolas" panose="020B0609020204030204" pitchFamily="49" charset="0"/>
              </a:rPr>
              <a:t>: </a:t>
            </a:r>
            <a:r>
              <a:rPr lang="zh-CN" altLang="zh-CN" sz="1400" i="1" dirty="0">
                <a:solidFill>
                  <a:srgbClr val="871094"/>
                </a:solidFill>
                <a:latin typeface="Consolas" panose="020B0609020204030204" pitchFamily="49" charset="0"/>
              </a:rPr>
              <a:t>lettuce</a:t>
            </a:r>
            <a:br>
              <a:rPr lang="zh-CN" altLang="zh-CN" sz="1400" i="1" dirty="0">
                <a:solidFill>
                  <a:srgbClr val="871094"/>
                </a:solidFill>
                <a:latin typeface="Consolas" panose="020B0609020204030204" pitchFamily="49" charset="0"/>
              </a:rPr>
            </a:br>
            <a:r>
              <a:rPr lang="zh-CN" altLang="zh-CN" sz="1400" i="1" dirty="0">
                <a:solidFill>
                  <a:srgbClr val="871094"/>
                </a:solidFill>
                <a:latin typeface="Consolas" panose="020B0609020204030204" pitchFamily="49" charset="0"/>
              </a:rPr>
              <a:t>    </a:t>
            </a:r>
            <a:r>
              <a:rPr lang="zh-CN" altLang="zh-CN" sz="1400" dirty="0">
                <a:solidFill>
                  <a:srgbClr val="0033B3"/>
                </a:solidFill>
                <a:latin typeface="Consolas" panose="020B0609020204030204" pitchFamily="49" charset="0"/>
              </a:rPr>
              <a:t>lettuce</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pool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max-active</a:t>
            </a:r>
            <a:r>
              <a:rPr lang="zh-CN" altLang="zh-CN" sz="1400" dirty="0">
                <a:solidFill>
                  <a:srgbClr val="080808"/>
                </a:solidFill>
                <a:latin typeface="Consolas" panose="020B0609020204030204" pitchFamily="49" charset="0"/>
              </a:rPr>
              <a:t>: </a:t>
            </a:r>
            <a:r>
              <a:rPr lang="en-US" altLang="zh-CN" sz="1400" dirty="0">
                <a:solidFill>
                  <a:srgbClr val="1750EB"/>
                </a:solidFill>
                <a:latin typeface="Consolas" panose="020B0609020204030204" pitchFamily="49" charset="0"/>
              </a:rPr>
              <a:t>16</a:t>
            </a:r>
            <a:br>
              <a:rPr lang="zh-CN" altLang="zh-CN" sz="1400" dirty="0">
                <a:solidFill>
                  <a:srgbClr val="1750EB"/>
                </a:solidFill>
                <a:latin typeface="Consolas" panose="020B0609020204030204" pitchFamily="49" charset="0"/>
              </a:rPr>
            </a:br>
            <a:r>
              <a:rPr lang="zh-CN" altLang="zh-CN" sz="1400" dirty="0">
                <a:solidFill>
                  <a:srgbClr val="1750EB"/>
                </a:solidFill>
                <a:latin typeface="Consolas" panose="020B0609020204030204" pitchFamily="49" charset="0"/>
              </a:rPr>
              <a:t>    </a:t>
            </a:r>
            <a:r>
              <a:rPr lang="zh-CN" altLang="zh-CN" sz="1400" dirty="0">
                <a:solidFill>
                  <a:srgbClr val="0033B3"/>
                </a:solidFill>
                <a:latin typeface="Consolas" panose="020B0609020204030204" pitchFamily="49" charset="0"/>
              </a:rPr>
              <a:t>jedis</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pool</a:t>
            </a:r>
            <a:r>
              <a:rPr lang="zh-CN" altLang="zh-CN" sz="1400" dirty="0">
                <a:solidFill>
                  <a:srgbClr val="080808"/>
                </a:solidFill>
                <a:latin typeface="Consolas" panose="020B0609020204030204" pitchFamily="49" charset="0"/>
              </a:rPr>
              <a:t>:</a:t>
            </a:r>
            <a:br>
              <a:rPr lang="zh-CN" altLang="zh-CN" sz="1400" dirty="0">
                <a:solidFill>
                  <a:srgbClr val="080808"/>
                </a:solidFill>
                <a:latin typeface="Consolas" panose="020B0609020204030204" pitchFamily="49" charset="0"/>
              </a:rPr>
            </a:br>
            <a:r>
              <a:rPr lang="zh-CN" altLang="zh-CN" sz="1400" dirty="0">
                <a:solidFill>
                  <a:srgbClr val="080808"/>
                </a:solidFill>
                <a:latin typeface="Consolas" panose="020B0609020204030204" pitchFamily="49" charset="0"/>
              </a:rPr>
              <a:t>        </a:t>
            </a:r>
            <a:r>
              <a:rPr lang="zh-CN" altLang="zh-CN" sz="1400" dirty="0">
                <a:solidFill>
                  <a:srgbClr val="0033B3"/>
                </a:solidFill>
                <a:latin typeface="Consolas" panose="020B0609020204030204" pitchFamily="49" charset="0"/>
              </a:rPr>
              <a:t>max-active</a:t>
            </a:r>
            <a:r>
              <a:rPr lang="zh-CN" altLang="zh-CN" sz="1400" dirty="0">
                <a:solidFill>
                  <a:srgbClr val="080808"/>
                </a:solidFill>
                <a:latin typeface="Consolas" panose="020B0609020204030204" pitchFamily="49" charset="0"/>
              </a:rPr>
              <a:t>: </a:t>
            </a:r>
            <a:r>
              <a:rPr lang="en-US" altLang="zh-CN" sz="1400" dirty="0">
                <a:solidFill>
                  <a:srgbClr val="1750EB"/>
                </a:solidFill>
                <a:latin typeface="Consolas" panose="020B0609020204030204" pitchFamily="49" charset="0"/>
              </a:rPr>
              <a:t>16</a:t>
            </a:r>
            <a:endParaRPr lang="zh-CN" altLang="zh-CN" sz="1600" dirty="0">
              <a:latin typeface="Arial" panose="020B0604020202020204" pitchFamily="34" charset="0"/>
            </a:endParaRPr>
          </a:p>
        </p:txBody>
      </p:sp>
    </p:spTree>
    <p:extLst>
      <p:ext uri="{BB962C8B-B14F-4D97-AF65-F5344CB8AC3E}">
        <p14:creationId xmlns:p14="http://schemas.microsoft.com/office/powerpoint/2010/main" val="33092905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Redis</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err="1"/>
              <a:t>lettcus</a:t>
            </a:r>
            <a:r>
              <a:rPr lang="zh-CN" altLang="en-US" dirty="0"/>
              <a:t>与</a:t>
            </a:r>
            <a:r>
              <a:rPr lang="en-US" altLang="zh-CN" dirty="0" err="1"/>
              <a:t>jedis</a:t>
            </a:r>
            <a:r>
              <a:rPr lang="zh-CN" altLang="en-US" dirty="0"/>
              <a:t>区别</a:t>
            </a:r>
            <a:endParaRPr lang="en-US" altLang="zh-CN" dirty="0"/>
          </a:p>
          <a:p>
            <a:pPr lvl="1">
              <a:buFont typeface="Wingdings" panose="05000000000000000000" pitchFamily="2" charset="2"/>
              <a:buChar char="l"/>
            </a:pPr>
            <a:r>
              <a:rPr lang="en-US" altLang="zh-CN" dirty="0" err="1"/>
              <a:t>jedis</a:t>
            </a:r>
            <a:r>
              <a:rPr lang="zh-CN" altLang="en-US" dirty="0"/>
              <a:t>连接</a:t>
            </a:r>
            <a:r>
              <a:rPr lang="en-US" altLang="zh-CN" dirty="0" err="1"/>
              <a:t>Redis</a:t>
            </a:r>
            <a:r>
              <a:rPr lang="zh-CN" altLang="en-US" dirty="0"/>
              <a:t>服务器是直连模式，当多线程模式下使用</a:t>
            </a:r>
            <a:r>
              <a:rPr lang="en-US" altLang="zh-CN" dirty="0" err="1"/>
              <a:t>jedis</a:t>
            </a:r>
            <a:r>
              <a:rPr lang="zh-CN" altLang="en-US" dirty="0"/>
              <a:t>会存在线程安全问题，解决方案可以通过配置连接池使每个连接专用，这样整体性能就大受影响。</a:t>
            </a:r>
            <a:endParaRPr lang="en-US" altLang="zh-CN" dirty="0"/>
          </a:p>
          <a:p>
            <a:pPr lvl="1">
              <a:buFont typeface="Wingdings" panose="05000000000000000000" pitchFamily="2" charset="2"/>
              <a:buChar char="l"/>
            </a:pPr>
            <a:r>
              <a:rPr lang="en-US" altLang="zh-CN" dirty="0" err="1"/>
              <a:t>lettcus</a:t>
            </a:r>
            <a:r>
              <a:rPr lang="zh-CN" altLang="en-US" dirty="0"/>
              <a:t>基于</a:t>
            </a:r>
            <a:r>
              <a:rPr lang="en-US" altLang="zh-CN" dirty="0" err="1"/>
              <a:t>Netty</a:t>
            </a:r>
            <a:r>
              <a:rPr lang="zh-CN" altLang="en-US" dirty="0"/>
              <a:t>框架进行与</a:t>
            </a:r>
            <a:r>
              <a:rPr lang="en-US" altLang="zh-CN" dirty="0" err="1"/>
              <a:t>Redis</a:t>
            </a:r>
            <a:r>
              <a:rPr lang="zh-CN" altLang="en-US" dirty="0"/>
              <a:t>服务器连接，底层设计中采用</a:t>
            </a:r>
            <a:r>
              <a:rPr lang="en-US" altLang="zh-CN" dirty="0" err="1"/>
              <a:t>StatefulRedisConnection</a:t>
            </a:r>
            <a:r>
              <a:rPr lang="zh-CN" altLang="en-US" dirty="0"/>
              <a:t>。</a:t>
            </a:r>
            <a:r>
              <a:rPr lang="en-US" altLang="zh-CN" dirty="0"/>
              <a:t> </a:t>
            </a:r>
            <a:r>
              <a:rPr lang="en-US" altLang="zh-CN" dirty="0" err="1"/>
              <a:t>StatefulRedisConnection</a:t>
            </a:r>
            <a:r>
              <a:rPr lang="zh-CN" altLang="en-US" dirty="0"/>
              <a:t>自身是线程安全的，可以保障并发访问安全问题，所以一个连接可以被多线程复用。当然</a:t>
            </a:r>
            <a:r>
              <a:rPr lang="en-US" altLang="zh-CN" dirty="0" err="1"/>
              <a:t>lettcus</a:t>
            </a:r>
            <a:r>
              <a:rPr lang="zh-CN" altLang="en-US" dirty="0"/>
              <a:t>也支持多连接实例一起工作。</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4917087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SpringBoot</a:t>
            </a:r>
            <a:r>
              <a:rPr lang="zh-CN" altLang="en-US" sz="1600" dirty="0">
                <a:solidFill>
                  <a:srgbClr val="080808"/>
                </a:solidFill>
                <a:latin typeface="Consolas" panose="020B0609020204030204" pitchFamily="49" charset="0"/>
              </a:rPr>
              <a:t>整合</a:t>
            </a:r>
            <a:r>
              <a:rPr lang="en-US" altLang="zh-CN" sz="1600" dirty="0" err="1">
                <a:solidFill>
                  <a:srgbClr val="080808"/>
                </a:solidFill>
                <a:latin typeface="Consolas" panose="020B0609020204030204" pitchFamily="49" charset="0"/>
              </a:rPr>
              <a:t>Redis</a:t>
            </a:r>
            <a:r>
              <a:rPr lang="zh-CN" altLang="en-US" sz="1600" dirty="0">
                <a:solidFill>
                  <a:srgbClr val="080808"/>
                </a:solidFill>
                <a:latin typeface="Consolas" panose="020B0609020204030204" pitchFamily="49" charset="0"/>
              </a:rPr>
              <a:t>客户端选择</a:t>
            </a:r>
            <a:endParaRPr lang="en-US" altLang="zh-CN" sz="1600" dirty="0">
              <a:solidFill>
                <a:srgbClr val="080808"/>
              </a:solidFill>
              <a:latin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lettuce</a:t>
            </a:r>
            <a:r>
              <a:rPr lang="zh-CN" altLang="en-US"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（默认）</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a:p>
            <a:pPr marL="952485" lvl="1" indent="-342900">
              <a:lnSpc>
                <a:spcPct val="150000"/>
              </a:lnSpc>
              <a:buFont typeface="Wingdings" panose="05000000000000000000" pitchFamily="2" charset="2"/>
              <a:buChar char="l"/>
            </a:pPr>
            <a:r>
              <a:rPr lang="en-US" altLang="zh-CN" sz="1600" b="0" dirty="0" err="1">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rPr>
              <a:t>jedis</a:t>
            </a:r>
            <a:endParaRPr lang="en-US" altLang="zh-CN" sz="1667"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921998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sp>
        <p:nvSpPr>
          <p:cNvPr id="38" name="文本占位符 6">
            <a:extLst>
              <a:ext uri="{FF2B5EF4-FFF2-40B4-BE49-F238E27FC236}">
                <a16:creationId xmlns:a16="http://schemas.microsoft.com/office/drawing/2014/main" id="{2AB6A964-0F39-44F1-B403-8E73CEE1C90A}"/>
              </a:ext>
            </a:extLst>
          </p:cNvPr>
          <p:cNvSpPr txBox="1">
            <a:spLocks/>
          </p:cNvSpPr>
          <p:nvPr/>
        </p:nvSpPr>
        <p:spPr>
          <a:xfrm>
            <a:off x="710881" y="1625397"/>
            <a:ext cx="10719117" cy="439301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l"/>
            </a:pPr>
            <a:r>
              <a:rPr lang="en-US" altLang="zh-CN" dirty="0"/>
              <a:t>MongoDB</a:t>
            </a:r>
            <a:r>
              <a:rPr lang="zh-CN" altLang="en-US" dirty="0"/>
              <a:t>是一个开源、高性能、无模式的文档型数据库。</a:t>
            </a:r>
            <a:r>
              <a:rPr lang="en-US" altLang="zh-CN" dirty="0"/>
              <a:t>NoSQL</a:t>
            </a:r>
            <a:r>
              <a:rPr lang="zh-CN" altLang="en-US" dirty="0"/>
              <a:t>数据库产品中的一种，是最像关系型数据库的非关系型数据库 </a:t>
            </a:r>
          </a:p>
          <a:p>
            <a:pPr>
              <a:buFont typeface="Wingdings" panose="05000000000000000000" pitchFamily="2" charset="2"/>
              <a:buChar char="l"/>
            </a:pP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2936668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B52B7A0-8CA2-4F10-9CE9-E56036070AAA}"/>
              </a:ext>
            </a:extLst>
          </p:cNvPr>
          <p:cNvSpPr>
            <a:spLocks noGrp="1"/>
          </p:cNvSpPr>
          <p:nvPr>
            <p:ph type="title"/>
          </p:nvPr>
        </p:nvSpPr>
        <p:spPr/>
        <p:txBody>
          <a:bodyPr/>
          <a:lstStyle/>
          <a:p>
            <a:r>
              <a:rPr lang="en-US" altLang="zh-CN" dirty="0" err="1"/>
              <a:t>Mongodb</a:t>
            </a:r>
            <a:endParaRPr lang="zh-CN" altLang="en-US" dirty="0"/>
          </a:p>
        </p:txBody>
      </p:sp>
      <p:pic>
        <p:nvPicPr>
          <p:cNvPr id="4" name="图片 3"/>
          <p:cNvPicPr>
            <a:picLocks noChangeAspect="1"/>
          </p:cNvPicPr>
          <p:nvPr/>
        </p:nvPicPr>
        <p:blipFill>
          <a:blip r:embed="rId3"/>
          <a:stretch>
            <a:fillRect/>
          </a:stretch>
        </p:blipFill>
        <p:spPr>
          <a:xfrm>
            <a:off x="5807969" y="2070610"/>
            <a:ext cx="4735796" cy="3731609"/>
          </a:xfrm>
          <a:prstGeom prst="rect">
            <a:avLst/>
          </a:prstGeom>
        </p:spPr>
      </p:pic>
      <p:sp>
        <p:nvSpPr>
          <p:cNvPr id="6" name="TextBox 15"/>
          <p:cNvSpPr txBox="1"/>
          <p:nvPr/>
        </p:nvSpPr>
        <p:spPr>
          <a:xfrm>
            <a:off x="710880" y="1655540"/>
            <a:ext cx="8544000" cy="4857933"/>
          </a:xfrm>
          <a:prstGeom prst="rect">
            <a:avLst/>
          </a:prstGeom>
          <a:noFill/>
        </p:spPr>
        <p:txBody>
          <a:bodyPr wrap="square">
            <a:spAutoFit/>
          </a:bodyPr>
          <a:lstStyle>
            <a:defPPr>
              <a:defRPr lang="zh-CN"/>
            </a:defPPr>
            <a:lvl1pPr marL="171450" indent="-171450" fontAlgn="auto">
              <a:lnSpc>
                <a:spcPct val="150000"/>
              </a:lnSpc>
              <a:spcBef>
                <a:spcPts val="0"/>
              </a:spcBef>
              <a:spcAft>
                <a:spcPts val="0"/>
              </a:spcAft>
              <a:buFont typeface="Wingdings" panose="05000000000000000000" pitchFamily="2" charset="2"/>
              <a:buChar char="l"/>
              <a:defRPr sz="1050">
                <a:solidFill>
                  <a:prstClr val="black">
                    <a:lumMod val="85000"/>
                    <a:lumOff val="15000"/>
                  </a:prstClr>
                </a:solidFill>
                <a:latin typeface="微软雅黑" pitchFamily="34" charset="-122"/>
                <a:ea typeface="微软雅黑" pitchFamily="34" charset="-122"/>
              </a:defRPr>
            </a:lvl1pPr>
          </a:lstStyle>
          <a:p>
            <a:pPr>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淘宝用户数据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存储位置：数据库</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特征：永久性存储，修改频度极低</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游戏装备数据、游戏道具数据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存储位置：数据库、</a:t>
            </a:r>
            <a:r>
              <a:rPr lang="en-US" altLang="zh-CN" sz="1600" dirty="0" err="1">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Mongodb</a:t>
            </a:r>
            <a:endParaRPr lang="en-US" altLang="zh-CN" sz="16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特征：永久性存储与临时存储相结合、修改频度较高</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直播数据、打赏数据、粉丝数据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存储位置：数据库、</a:t>
            </a:r>
            <a:r>
              <a:rPr lang="en-US" altLang="zh-CN" sz="1600" dirty="0" err="1">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Mongodb</a:t>
            </a:r>
            <a:endParaRPr lang="en-US" altLang="zh-CN" sz="16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特征：永久性存储与临时存储相结合，修改频度极高</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物联网数据</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存储位置：</a:t>
            </a:r>
            <a:r>
              <a:rPr lang="en-US" altLang="zh-CN" sz="1600" dirty="0" err="1">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rPr>
              <a:t>Mongodb</a:t>
            </a:r>
            <a:endParaRPr lang="en-US" altLang="zh-CN" sz="1600" dirty="0">
              <a:solidFill>
                <a:srgbClr val="AD2A26"/>
              </a:solidFill>
              <a:latin typeface="Consolas" panose="020B0609020204030204" pitchFamily="49" charset="0"/>
              <a:ea typeface="阿里巴巴普惠体" panose="00020600040101010101" pitchFamily="18" charset="-122"/>
              <a:cs typeface="阿里巴巴普惠体" panose="00020600040101010101" pitchFamily="18" charset="-122"/>
            </a:endParaRPr>
          </a:p>
          <a:p>
            <a:pPr lvl="1">
              <a:lnSpc>
                <a:spcPct val="150000"/>
              </a:lnSpc>
              <a:buFont typeface="Wingdings" panose="05000000000000000000" pitchFamily="2" charset="2"/>
              <a:buChar char="u"/>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特征：临时存储，修改频度飞速</a:t>
            </a:r>
            <a:endPar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endParaRPr>
          </a:p>
          <a:p>
            <a:pPr>
              <a:defRPr/>
            </a:pPr>
            <a:r>
              <a:rPr lang="zh-CN" altLang="en-US" sz="1600" dirty="0">
                <a:latin typeface="Consolas" panose="020B0609020204030204" pitchFamily="49" charset="0"/>
                <a:ea typeface="阿里巴巴普惠体" panose="00020600040101010101" pitchFamily="18" charset="-122"/>
                <a:cs typeface="阿里巴巴普惠体" panose="00020600040101010101" pitchFamily="18" charset="-122"/>
              </a:rPr>
              <a:t> 其他数据</a:t>
            </a:r>
            <a:r>
              <a:rPr lang="en-US" altLang="zh-CN" sz="1600" dirty="0">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7" name="Picture 2" descr="https://timgsa.baidu.com/timg?image&amp;quality=80&amp;size=b9999_10000&amp;sec=1599125001369&amp;di=cc417a91a096e5da33b65aab1d950a14&amp;imgtype=0&amp;src=http%3A%2F%2Fimages.liqucn.com%2Fimg%2Fh97%2Fh66%2Fimg_localize_abc0f2d2658708ecb2f2d402807eb0f2_229x4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0691" y="2070609"/>
            <a:ext cx="2496623" cy="44808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timgsa.baidu.com/timg?image&amp;quality=80&amp;size=b9999_10000&amp;sec=1599125080960&amp;di=83e3be56d66054442852206147c275cc&amp;imgtype=0&amp;src=http%3A%2F%2Fxyq.yzz.cn%2Fpublic%2Fimages%2F100103%2F45_101423_1.jpg"/>
          <p:cNvPicPr>
            <a:picLocks noChangeAspect="1" noChangeArrowheads="1"/>
          </p:cNvPicPr>
          <p:nvPr/>
        </p:nvPicPr>
        <p:blipFill rotWithShape="1">
          <a:blip r:embed="rId5">
            <a:extLst>
              <a:ext uri="{28A0092B-C50C-407E-A947-70E740481C1C}">
                <a14:useLocalDpi xmlns:a14="http://schemas.microsoft.com/office/drawing/2010/main" val="0"/>
              </a:ext>
            </a:extLst>
          </a:blip>
          <a:srcRect l="17233" t="12732" r="40878" b="6793"/>
          <a:stretch/>
        </p:blipFill>
        <p:spPr bwMode="auto">
          <a:xfrm>
            <a:off x="6360692" y="2070609"/>
            <a:ext cx="3579601" cy="448084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rotWithShape="1">
          <a:blip r:embed="rId6"/>
          <a:srcRect l="5813" t="6601" r="5812" b="17800"/>
          <a:stretch/>
        </p:blipFill>
        <p:spPr>
          <a:xfrm>
            <a:off x="6360691" y="1508787"/>
            <a:ext cx="2688299" cy="5184576"/>
          </a:xfrm>
          <a:prstGeom prst="rect">
            <a:avLst/>
          </a:prstGeom>
        </p:spPr>
      </p:pic>
      <p:sp>
        <p:nvSpPr>
          <p:cNvPr id="10" name="上箭头 9"/>
          <p:cNvSpPr/>
          <p:nvPr/>
        </p:nvSpPr>
        <p:spPr>
          <a:xfrm>
            <a:off x="8776489" y="1806649"/>
            <a:ext cx="132823" cy="494295"/>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 name="上箭头 10"/>
          <p:cNvSpPr/>
          <p:nvPr/>
        </p:nvSpPr>
        <p:spPr>
          <a:xfrm>
            <a:off x="7706210"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 name="上箭头 11"/>
          <p:cNvSpPr/>
          <p:nvPr/>
        </p:nvSpPr>
        <p:spPr>
          <a:xfrm>
            <a:off x="7955397"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3" name="上箭头 12"/>
          <p:cNvSpPr/>
          <p:nvPr/>
        </p:nvSpPr>
        <p:spPr>
          <a:xfrm>
            <a:off x="8204583"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4" name="上箭头 13"/>
          <p:cNvSpPr/>
          <p:nvPr/>
        </p:nvSpPr>
        <p:spPr>
          <a:xfrm>
            <a:off x="8453770" y="1863804"/>
            <a:ext cx="60959" cy="226856"/>
          </a:xfrm>
          <a:prstGeom prst="upArrow">
            <a:avLst/>
          </a:prstGeom>
          <a:solidFill>
            <a:srgbClr val="FF0000"/>
          </a:solidFill>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5" name="右箭头 14"/>
          <p:cNvSpPr/>
          <p:nvPr/>
        </p:nvSpPr>
        <p:spPr>
          <a:xfrm>
            <a:off x="8496855" y="4841678"/>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6" name="右箭头 15"/>
          <p:cNvSpPr/>
          <p:nvPr/>
        </p:nvSpPr>
        <p:spPr>
          <a:xfrm>
            <a:off x="8496855" y="5336770"/>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7" name="右箭头 16"/>
          <p:cNvSpPr/>
          <p:nvPr/>
        </p:nvSpPr>
        <p:spPr>
          <a:xfrm>
            <a:off x="8496855" y="5831862"/>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8" name="右箭头 17"/>
          <p:cNvSpPr/>
          <p:nvPr/>
        </p:nvSpPr>
        <p:spPr>
          <a:xfrm>
            <a:off x="8496855" y="6326954"/>
            <a:ext cx="264103" cy="76729"/>
          </a:xfrm>
          <a:prstGeom prst="rightArrow">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9" name="矩形 18"/>
          <p:cNvSpPr/>
          <p:nvPr/>
        </p:nvSpPr>
        <p:spPr>
          <a:xfrm>
            <a:off x="6552713" y="4676072"/>
            <a:ext cx="1848132" cy="1975123"/>
          </a:xfrm>
          <a:prstGeom prst="rect">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pic>
        <p:nvPicPr>
          <p:cNvPr id="20" name="Picture 6" descr="智能家居图片"/>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5156" y="2053739"/>
            <a:ext cx="5338929" cy="33635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s://timgsa.baidu.com/timg?image&amp;quality=80&amp;size=b9999_10000&amp;sec=1599125567889&amp;di=a0527c461caff278a138475dc0858f7c&amp;imgtype=0&amp;src=http%3A%2F%2Fimg3.tbcdn.cn%2Ftfscom%2Fi2%2F2838442514%2FTB2UKEZrFXXXXbtXpXXXXXXXXXX_%2521%25212838442514.jpg"/>
          <p:cNvPicPr>
            <a:picLocks noChangeAspect="1" noChangeArrowheads="1"/>
          </p:cNvPicPr>
          <p:nvPr/>
        </p:nvPicPr>
        <p:blipFill rotWithShape="1">
          <a:blip r:embed="rId8">
            <a:extLst>
              <a:ext uri="{28A0092B-C50C-407E-A947-70E740481C1C}">
                <a14:useLocalDpi xmlns:a14="http://schemas.microsoft.com/office/drawing/2010/main" val="0"/>
              </a:ext>
            </a:extLst>
          </a:blip>
          <a:srcRect b="21040"/>
          <a:stretch/>
        </p:blipFill>
        <p:spPr bwMode="auto">
          <a:xfrm>
            <a:off x="6365155" y="2053739"/>
            <a:ext cx="5285544" cy="4173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59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up)">
                                      <p:cBhvr>
                                        <p:cTn id="17" dur="500"/>
                                        <p:tgtEl>
                                          <p:spTgt spid="6">
                                            <p:txEl>
                                              <p:pRg st="1" end="1"/>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wipe(up)">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wipe(up)">
                                      <p:cBhvr>
                                        <p:cTn id="29" dur="500"/>
                                        <p:tgtEl>
                                          <p:spTgt spid="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6">
                                            <p:txEl>
                                              <p:pRg st="4" end="4"/>
                                            </p:txEl>
                                          </p:spTgt>
                                        </p:tgtEl>
                                        <p:attrNameLst>
                                          <p:attrName>style.visibility</p:attrName>
                                        </p:attrNameLst>
                                      </p:cBhvr>
                                      <p:to>
                                        <p:strVal val="visible"/>
                                      </p:to>
                                    </p:set>
                                    <p:animEffect transition="in" filter="wipe(up)">
                                      <p:cBhvr>
                                        <p:cTn id="48" dur="500"/>
                                        <p:tgtEl>
                                          <p:spTgt spid="6">
                                            <p:txEl>
                                              <p:pRg st="4" end="4"/>
                                            </p:txEl>
                                          </p:spTgt>
                                        </p:tgtEl>
                                      </p:cBhvr>
                                    </p:animEffect>
                                  </p:childTnLst>
                                </p:cTn>
                              </p:par>
                              <p:par>
                                <p:cTn id="49" presetID="22" presetClass="entr" presetSubtype="1" fill="hold" nodeType="with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animEffect transition="in" filter="wipe(up)">
                                      <p:cBhvr>
                                        <p:cTn id="51" dur="500"/>
                                        <p:tgtEl>
                                          <p:spTgt spid="6">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6">
                                            <p:txEl>
                                              <p:pRg st="6" end="6"/>
                                            </p:txEl>
                                          </p:spTgt>
                                        </p:tgtEl>
                                        <p:attrNameLst>
                                          <p:attrName>style.visibility</p:attrName>
                                        </p:attrNameLst>
                                      </p:cBhvr>
                                      <p:to>
                                        <p:strVal val="visible"/>
                                      </p:to>
                                    </p:set>
                                    <p:animEffect transition="in" filter="wipe(up)">
                                      <p:cBhvr>
                                        <p:cTn id="60" dur="500"/>
                                        <p:tgtEl>
                                          <p:spTgt spid="6">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down)">
                                      <p:cBhvr>
                                        <p:cTn id="70" dur="500"/>
                                        <p:tgtEl>
                                          <p:spTgt spid="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down)">
                                      <p:cBhvr>
                                        <p:cTn id="78" dur="500"/>
                                        <p:tgtEl>
                                          <p:spTgt spid="1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ipe(down)">
                                      <p:cBhvr>
                                        <p:cTn id="81" dur="500"/>
                                        <p:tgtEl>
                                          <p:spTgt spid="1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down)">
                                      <p:cBhvr>
                                        <p:cTn id="84" dur="500"/>
                                        <p:tgtEl>
                                          <p:spTgt spid="1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left)">
                                      <p:cBhvr>
                                        <p:cTn id="87" dur="500"/>
                                        <p:tgtEl>
                                          <p:spTgt spid="15"/>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wipe(left)">
                                      <p:cBhvr>
                                        <p:cTn id="93" dur="500"/>
                                        <p:tgtEl>
                                          <p:spTgt spid="1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left)">
                                      <p:cBhvr>
                                        <p:cTn id="96" dur="500"/>
                                        <p:tgtEl>
                                          <p:spTgt spid="18"/>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wheel(1)">
                                      <p:cBhvr>
                                        <p:cTn id="101" dur="500"/>
                                        <p:tgtEl>
                                          <p:spTgt spid="1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6">
                                            <p:txEl>
                                              <p:pRg st="7" end="7"/>
                                            </p:txEl>
                                          </p:spTgt>
                                        </p:tgtEl>
                                        <p:attrNameLst>
                                          <p:attrName>style.visibility</p:attrName>
                                        </p:attrNameLst>
                                      </p:cBhvr>
                                      <p:to>
                                        <p:strVal val="visible"/>
                                      </p:to>
                                    </p:set>
                                    <p:animEffect transition="in" filter="wipe(up)">
                                      <p:cBhvr>
                                        <p:cTn id="106" dur="500"/>
                                        <p:tgtEl>
                                          <p:spTgt spid="6">
                                            <p:txEl>
                                              <p:pRg st="7" end="7"/>
                                            </p:txEl>
                                          </p:spTgt>
                                        </p:tgtEl>
                                      </p:cBhvr>
                                    </p:animEffect>
                                  </p:childTnLst>
                                </p:cTn>
                              </p:par>
                              <p:par>
                                <p:cTn id="107" presetID="22" presetClass="entr" presetSubtype="1" fill="hold" nodeType="withEffect">
                                  <p:stCondLst>
                                    <p:cond delay="0"/>
                                  </p:stCondLst>
                                  <p:childTnLst>
                                    <p:set>
                                      <p:cBhvr>
                                        <p:cTn id="108" dur="1" fill="hold">
                                          <p:stCondLst>
                                            <p:cond delay="0"/>
                                          </p:stCondLst>
                                        </p:cTn>
                                        <p:tgtEl>
                                          <p:spTgt spid="6">
                                            <p:txEl>
                                              <p:pRg st="8" end="8"/>
                                            </p:txEl>
                                          </p:spTgt>
                                        </p:tgtEl>
                                        <p:attrNameLst>
                                          <p:attrName>style.visibility</p:attrName>
                                        </p:attrNameLst>
                                      </p:cBhvr>
                                      <p:to>
                                        <p:strVal val="visible"/>
                                      </p:to>
                                    </p:set>
                                    <p:animEffect transition="in" filter="wipe(up)">
                                      <p:cBhvr>
                                        <p:cTn id="109" dur="500"/>
                                        <p:tgtEl>
                                          <p:spTgt spid="6">
                                            <p:txEl>
                                              <p:pRg st="8" end="8"/>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9"/>
                                        </p:tgtEl>
                                      </p:cBhvr>
                                    </p:animEffect>
                                    <p:set>
                                      <p:cBhvr>
                                        <p:cTn id="114" dur="1" fill="hold">
                                          <p:stCondLst>
                                            <p:cond delay="499"/>
                                          </p:stCondLst>
                                        </p:cTn>
                                        <p:tgtEl>
                                          <p:spTgt spid="9"/>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10"/>
                                        </p:tgtEl>
                                      </p:cBhvr>
                                    </p:animEffect>
                                    <p:set>
                                      <p:cBhvr>
                                        <p:cTn id="117" dur="1" fill="hold">
                                          <p:stCondLst>
                                            <p:cond delay="499"/>
                                          </p:stCondLst>
                                        </p:cTn>
                                        <p:tgtEl>
                                          <p:spTgt spid="10"/>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1"/>
                                        </p:tgtEl>
                                      </p:cBhvr>
                                    </p:animEffect>
                                    <p:set>
                                      <p:cBhvr>
                                        <p:cTn id="120" dur="1" fill="hold">
                                          <p:stCondLst>
                                            <p:cond delay="499"/>
                                          </p:stCondLst>
                                        </p:cTn>
                                        <p:tgtEl>
                                          <p:spTgt spid="11"/>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2"/>
                                        </p:tgtEl>
                                      </p:cBhvr>
                                    </p:animEffect>
                                    <p:set>
                                      <p:cBhvr>
                                        <p:cTn id="123" dur="1" fill="hold">
                                          <p:stCondLst>
                                            <p:cond delay="499"/>
                                          </p:stCondLst>
                                        </p:cTn>
                                        <p:tgtEl>
                                          <p:spTgt spid="1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3"/>
                                        </p:tgtEl>
                                      </p:cBhvr>
                                    </p:animEffect>
                                    <p:set>
                                      <p:cBhvr>
                                        <p:cTn id="126" dur="1" fill="hold">
                                          <p:stCondLst>
                                            <p:cond delay="499"/>
                                          </p:stCondLst>
                                        </p:cTn>
                                        <p:tgtEl>
                                          <p:spTgt spid="13"/>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4"/>
                                        </p:tgtEl>
                                      </p:cBhvr>
                                    </p:animEffect>
                                    <p:set>
                                      <p:cBhvr>
                                        <p:cTn id="129" dur="1" fill="hold">
                                          <p:stCondLst>
                                            <p:cond delay="499"/>
                                          </p:stCondLst>
                                        </p:cTn>
                                        <p:tgtEl>
                                          <p:spTgt spid="14"/>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5"/>
                                        </p:tgtEl>
                                      </p:cBhvr>
                                    </p:animEffect>
                                    <p:set>
                                      <p:cBhvr>
                                        <p:cTn id="132" dur="1" fill="hold">
                                          <p:stCondLst>
                                            <p:cond delay="499"/>
                                          </p:stCondLst>
                                        </p:cTn>
                                        <p:tgtEl>
                                          <p:spTgt spid="15"/>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16"/>
                                        </p:tgtEl>
                                      </p:cBhvr>
                                    </p:animEffect>
                                    <p:set>
                                      <p:cBhvr>
                                        <p:cTn id="135" dur="1" fill="hold">
                                          <p:stCondLst>
                                            <p:cond delay="499"/>
                                          </p:stCondLst>
                                        </p:cTn>
                                        <p:tgtEl>
                                          <p:spTgt spid="16"/>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17"/>
                                        </p:tgtEl>
                                      </p:cBhvr>
                                    </p:animEffect>
                                    <p:set>
                                      <p:cBhvr>
                                        <p:cTn id="138" dur="1" fill="hold">
                                          <p:stCondLst>
                                            <p:cond delay="499"/>
                                          </p:stCondLst>
                                        </p:cTn>
                                        <p:tgtEl>
                                          <p:spTgt spid="17"/>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18"/>
                                        </p:tgtEl>
                                      </p:cBhvr>
                                    </p:animEffect>
                                    <p:set>
                                      <p:cBhvr>
                                        <p:cTn id="141" dur="1" fill="hold">
                                          <p:stCondLst>
                                            <p:cond delay="499"/>
                                          </p:stCondLst>
                                        </p:cTn>
                                        <p:tgtEl>
                                          <p:spTgt spid="18"/>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19"/>
                                        </p:tgtEl>
                                      </p:cBhvr>
                                    </p:animEffect>
                                    <p:set>
                                      <p:cBhvr>
                                        <p:cTn id="144" dur="1" fill="hold">
                                          <p:stCondLst>
                                            <p:cond delay="499"/>
                                          </p:stCondLst>
                                        </p:cTn>
                                        <p:tgtEl>
                                          <p:spTgt spid="19"/>
                                        </p:tgtEl>
                                        <p:attrNameLst>
                                          <p:attrName>style.visibility</p:attrName>
                                        </p:attrNameLst>
                                      </p:cBhvr>
                                      <p:to>
                                        <p:strVal val="hidden"/>
                                      </p:to>
                                    </p:set>
                                  </p:childTnLst>
                                </p:cTn>
                              </p:par>
                            </p:childTnLst>
                          </p:cTn>
                        </p:par>
                        <p:par>
                          <p:cTn id="145" fill="hold">
                            <p:stCondLst>
                              <p:cond delay="500"/>
                            </p:stCondLst>
                            <p:childTnLst>
                              <p:par>
                                <p:cTn id="146" presetID="22" presetClass="entr" presetSubtype="1" fill="hold" nodeType="afterEffect">
                                  <p:stCondLst>
                                    <p:cond delay="0"/>
                                  </p:stCondLst>
                                  <p:childTnLst>
                                    <p:set>
                                      <p:cBhvr>
                                        <p:cTn id="147" dur="1" fill="hold">
                                          <p:stCondLst>
                                            <p:cond delay="0"/>
                                          </p:stCondLst>
                                        </p:cTn>
                                        <p:tgtEl>
                                          <p:spTgt spid="6">
                                            <p:txEl>
                                              <p:pRg st="9" end="9"/>
                                            </p:txEl>
                                          </p:spTgt>
                                        </p:tgtEl>
                                        <p:attrNameLst>
                                          <p:attrName>style.visibility</p:attrName>
                                        </p:attrNameLst>
                                      </p:cBhvr>
                                      <p:to>
                                        <p:strVal val="visible"/>
                                      </p:to>
                                    </p:set>
                                    <p:animEffect transition="in" filter="wipe(up)">
                                      <p:cBhvr>
                                        <p:cTn id="148" dur="500"/>
                                        <p:tgtEl>
                                          <p:spTgt spid="6">
                                            <p:txEl>
                                              <p:pRg st="9" end="9"/>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0"/>
                                        </p:tgtEl>
                                        <p:attrNameLst>
                                          <p:attrName>style.visibility</p:attrName>
                                        </p:attrNameLst>
                                      </p:cBhvr>
                                      <p:to>
                                        <p:strVal val="visible"/>
                                      </p:to>
                                    </p:set>
                                    <p:animEffect transition="in" filter="fade">
                                      <p:cBhvr>
                                        <p:cTn id="153" dur="500"/>
                                        <p:tgtEl>
                                          <p:spTgt spid="20"/>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nodeType="clickEffect">
                                  <p:stCondLst>
                                    <p:cond delay="0"/>
                                  </p:stCondLst>
                                  <p:childTnLst>
                                    <p:animEffect transition="out" filter="fade">
                                      <p:cBhvr>
                                        <p:cTn id="157" dur="500"/>
                                        <p:tgtEl>
                                          <p:spTgt spid="20"/>
                                        </p:tgtEl>
                                      </p:cBhvr>
                                    </p:animEffect>
                                    <p:set>
                                      <p:cBhvr>
                                        <p:cTn id="158" dur="1" fill="hold">
                                          <p:stCondLst>
                                            <p:cond delay="499"/>
                                          </p:stCondLst>
                                        </p:cTn>
                                        <p:tgtEl>
                                          <p:spTgt spid="20"/>
                                        </p:tgtEl>
                                        <p:attrNameLst>
                                          <p:attrName>style.visibility</p:attrName>
                                        </p:attrNameLst>
                                      </p:cBhvr>
                                      <p:to>
                                        <p:strVal val="hidden"/>
                                      </p:to>
                                    </p:set>
                                  </p:childTnLst>
                                </p:cTn>
                              </p:par>
                              <p:par>
                                <p:cTn id="159" presetID="10" presetClass="entr" presetSubtype="0" fill="hold"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fade">
                                      <p:cBhvr>
                                        <p:cTn id="161" dur="500"/>
                                        <p:tgtEl>
                                          <p:spTgt spid="2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6">
                                            <p:txEl>
                                              <p:pRg st="10" end="10"/>
                                            </p:txEl>
                                          </p:spTgt>
                                        </p:tgtEl>
                                        <p:attrNameLst>
                                          <p:attrName>style.visibility</p:attrName>
                                        </p:attrNameLst>
                                      </p:cBhvr>
                                      <p:to>
                                        <p:strVal val="visible"/>
                                      </p:to>
                                    </p:set>
                                    <p:animEffect transition="in" filter="wipe(up)">
                                      <p:cBhvr>
                                        <p:cTn id="166" dur="500"/>
                                        <p:tgtEl>
                                          <p:spTgt spid="6">
                                            <p:txEl>
                                              <p:pRg st="10" end="10"/>
                                            </p:txEl>
                                          </p:spTgt>
                                        </p:tgtEl>
                                      </p:cBhvr>
                                    </p:animEffect>
                                  </p:childTnLst>
                                </p:cTn>
                              </p:par>
                              <p:par>
                                <p:cTn id="167" presetID="22" presetClass="entr" presetSubtype="1" fill="hold" nodeType="withEffect">
                                  <p:stCondLst>
                                    <p:cond delay="0"/>
                                  </p:stCondLst>
                                  <p:childTnLst>
                                    <p:set>
                                      <p:cBhvr>
                                        <p:cTn id="168" dur="1" fill="hold">
                                          <p:stCondLst>
                                            <p:cond delay="0"/>
                                          </p:stCondLst>
                                        </p:cTn>
                                        <p:tgtEl>
                                          <p:spTgt spid="6">
                                            <p:txEl>
                                              <p:pRg st="11" end="11"/>
                                            </p:txEl>
                                          </p:spTgt>
                                        </p:tgtEl>
                                        <p:attrNameLst>
                                          <p:attrName>style.visibility</p:attrName>
                                        </p:attrNameLst>
                                      </p:cBhvr>
                                      <p:to>
                                        <p:strVal val="visible"/>
                                      </p:to>
                                    </p:set>
                                    <p:animEffect transition="in" filter="wipe(up)">
                                      <p:cBhvr>
                                        <p:cTn id="169" dur="500"/>
                                        <p:tgtEl>
                                          <p:spTgt spid="6">
                                            <p:txEl>
                                              <p:pRg st="11" end="11"/>
                                            </p:txEl>
                                          </p:spTgt>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21"/>
                                        </p:tgtEl>
                                      </p:cBhvr>
                                    </p:animEffect>
                                    <p:set>
                                      <p:cBhvr>
                                        <p:cTn id="174" dur="1" fill="hold">
                                          <p:stCondLst>
                                            <p:cond delay="499"/>
                                          </p:stCondLst>
                                        </p:cTn>
                                        <p:tgtEl>
                                          <p:spTgt spid="21"/>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1" fill="hold" nodeType="clickEffect">
                                  <p:stCondLst>
                                    <p:cond delay="0"/>
                                  </p:stCondLst>
                                  <p:childTnLst>
                                    <p:set>
                                      <p:cBhvr>
                                        <p:cTn id="178" dur="1" fill="hold">
                                          <p:stCondLst>
                                            <p:cond delay="0"/>
                                          </p:stCondLst>
                                        </p:cTn>
                                        <p:tgtEl>
                                          <p:spTgt spid="6">
                                            <p:txEl>
                                              <p:pRg st="12" end="12"/>
                                            </p:txEl>
                                          </p:spTgt>
                                        </p:tgtEl>
                                        <p:attrNameLst>
                                          <p:attrName>style.visibility</p:attrName>
                                        </p:attrNameLst>
                                      </p:cBhvr>
                                      <p:to>
                                        <p:strVal val="visible"/>
                                      </p:to>
                                    </p:set>
                                    <p:animEffect transition="in" filter="wipe(up)">
                                      <p:cBhvr>
                                        <p:cTn id="179"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4A7A685B-F94D-194F-BA07-9413F6ABF747}"/>
              </a:ext>
            </a:extLst>
          </p:cNvPr>
          <p:cNvSpPr>
            <a:spLocks noGrp="1"/>
          </p:cNvSpPr>
          <p:nvPr>
            <p:ph type="body" sz="quarter" idx="10"/>
          </p:nvPr>
        </p:nvSpPr>
        <p:spPr>
          <a:xfrm>
            <a:off x="5126583" y="1463040"/>
            <a:ext cx="6573803" cy="4511040"/>
          </a:xfrm>
        </p:spPr>
        <p:txBody>
          <a:bodyPr/>
          <a:lstStyle/>
          <a:p>
            <a:r>
              <a:rPr lang="en-US" altLang="zh-CN" sz="1600" dirty="0" err="1">
                <a:solidFill>
                  <a:srgbClr val="080808"/>
                </a:solidFill>
                <a:latin typeface="Consolas" panose="020B0609020204030204" pitchFamily="49" charset="0"/>
              </a:rPr>
              <a:t>Mongodb</a:t>
            </a:r>
            <a:r>
              <a:rPr lang="zh-CN" altLang="en-US" sz="1600" dirty="0">
                <a:solidFill>
                  <a:srgbClr val="080808"/>
                </a:solidFill>
                <a:latin typeface="Consolas" panose="020B0609020204030204" pitchFamily="49" charset="0"/>
              </a:rPr>
              <a:t>应用场景</a:t>
            </a:r>
            <a:endParaRPr lang="en-US" altLang="zh-CN" sz="1600" b="0" dirty="0">
              <a:latin typeface="Consolas" panose="020B0609020204030204" pitchFamily="49" charset="0"/>
              <a:ea typeface="阿里巴巴普惠体" panose="00020600040101010101" pitchFamily="18" charset="-122"/>
              <a:cs typeface="阿里巴巴普惠体" panose="00020600040101010101" pitchFamily="18" charset="-122"/>
              <a:sym typeface="Consolas" panose="020B0609020204030204" pitchFamily="49" charset="0"/>
            </a:endParaRPr>
          </a:p>
        </p:txBody>
      </p:sp>
    </p:spTree>
    <p:extLst>
      <p:ext uri="{BB962C8B-B14F-4D97-AF65-F5344CB8AC3E}">
        <p14:creationId xmlns:p14="http://schemas.microsoft.com/office/powerpoint/2010/main" val="1910860776"/>
      </p:ext>
    </p:extLst>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AD2A26"/>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97202</TotalTime>
  <Words>18063</Words>
  <Application>Microsoft Office PowerPoint</Application>
  <PresentationFormat>宽屏</PresentationFormat>
  <Paragraphs>2028</Paragraphs>
  <Slides>330</Slides>
  <Notes>246</Notes>
  <HiddenSlides>0</HiddenSlides>
  <MMClips>0</MMClips>
  <ScaleCrop>false</ScaleCrop>
  <HeadingPairs>
    <vt:vector size="6" baseType="variant">
      <vt:variant>
        <vt:lpstr>已用的字体</vt:lpstr>
      </vt:variant>
      <vt:variant>
        <vt:i4>17</vt:i4>
      </vt:variant>
      <vt:variant>
        <vt:lpstr>主题</vt:lpstr>
      </vt:variant>
      <vt:variant>
        <vt:i4>7</vt:i4>
      </vt:variant>
      <vt:variant>
        <vt:lpstr>幻灯片标题</vt:lpstr>
      </vt:variant>
      <vt:variant>
        <vt:i4>330</vt:i4>
      </vt:variant>
    </vt:vector>
  </HeadingPairs>
  <TitlesOfParts>
    <vt:vector size="354" baseType="lpstr">
      <vt:lpstr>Alibaba PuHuiTi B</vt:lpstr>
      <vt:lpstr>Alibaba PuHuiTi M</vt:lpstr>
      <vt:lpstr>Alibaba PuHuiTi Medium</vt:lpstr>
      <vt:lpstr>Alibaba PuHuiTi R</vt:lpstr>
      <vt:lpstr>IBMPlexMono,  Courier New</vt:lpstr>
      <vt:lpstr>阿里巴巴普惠体</vt:lpstr>
      <vt:lpstr>等线</vt:lpstr>
      <vt:lpstr>黑体</vt:lpstr>
      <vt:lpstr>STKaiti</vt:lpstr>
      <vt:lpstr>STKaiti</vt:lpstr>
      <vt:lpstr>宋体</vt:lpstr>
      <vt:lpstr>Arial</vt:lpstr>
      <vt:lpstr>Calibri</vt:lpstr>
      <vt:lpstr>Consolas</vt:lpstr>
      <vt:lpstr>Segoe UI</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Spring Boot 开发实用篇</vt:lpstr>
      <vt:lpstr>PowerPoint 演示文稿</vt:lpstr>
      <vt:lpstr>热部署</vt:lpstr>
      <vt:lpstr>启动热部署</vt:lpstr>
      <vt:lpstr>启动热部署</vt:lpstr>
      <vt:lpstr>PowerPoint 演示文稿</vt:lpstr>
      <vt:lpstr>启动热部署</vt:lpstr>
      <vt:lpstr>自动启动热部署</vt:lpstr>
      <vt:lpstr>自动启动热部署</vt:lpstr>
      <vt:lpstr>自动启动热部署</vt:lpstr>
      <vt:lpstr>PowerPoint 演示文稿</vt:lpstr>
      <vt:lpstr>热部署范围配置</vt:lpstr>
      <vt:lpstr>热部署范围配置</vt:lpstr>
      <vt:lpstr>PowerPoint 演示文稿</vt:lpstr>
      <vt:lpstr>属性加载优先顺序</vt:lpstr>
      <vt:lpstr>禁用热部署</vt:lpstr>
      <vt:lpstr>PowerPoint 演示文稿</vt:lpstr>
      <vt:lpstr>PowerPoint 演示文稿</vt:lpstr>
      <vt:lpstr>配置高级</vt:lpstr>
      <vt:lpstr>@ConfigurationProperties</vt:lpstr>
      <vt:lpstr>@EnableConfigurationProperties</vt:lpstr>
      <vt:lpstr>@ConfigurationProperties</vt:lpstr>
      <vt:lpstr>PowerPoint 演示文稿</vt:lpstr>
      <vt:lpstr>宽松绑定</vt:lpstr>
      <vt:lpstr>宽松绑定</vt:lpstr>
      <vt:lpstr>宽松绑定</vt:lpstr>
      <vt:lpstr>PowerPoint 演示文稿</vt:lpstr>
      <vt:lpstr>常用计量单位</vt:lpstr>
      <vt:lpstr>常用计量单位</vt:lpstr>
      <vt:lpstr>PowerPoint 演示文稿</vt:lpstr>
      <vt:lpstr>数据校验</vt:lpstr>
      <vt:lpstr>PowerPoint 演示文稿</vt:lpstr>
      <vt:lpstr>PowerPoint 演示文稿</vt:lpstr>
      <vt:lpstr>PowerPoint 演示文稿</vt:lpstr>
      <vt:lpstr>PowerPoint 演示文稿</vt:lpstr>
      <vt:lpstr>yaml语法规则</vt:lpstr>
      <vt:lpstr>PowerPoint 演示文稿</vt:lpstr>
      <vt:lpstr>PowerPoint 演示文稿</vt:lpstr>
      <vt:lpstr>测试</vt:lpstr>
      <vt:lpstr>加载测试专用属性</vt:lpstr>
      <vt:lpstr>加载测试专用属性</vt:lpstr>
      <vt:lpstr>PowerPoint 演示文稿</vt:lpstr>
      <vt:lpstr>加载测试专用配置</vt:lpstr>
      <vt:lpstr>PowerPoint 演示文稿</vt:lpstr>
      <vt:lpstr>web环境模拟测试</vt:lpstr>
      <vt:lpstr>web环境模拟测试</vt:lpstr>
      <vt:lpstr>web环境模拟测试</vt:lpstr>
      <vt:lpstr>web环境模拟测试</vt:lpstr>
      <vt:lpstr>web环境模拟测试</vt:lpstr>
      <vt:lpstr>web环境模拟测试</vt:lpstr>
      <vt:lpstr>PowerPoint 演示文稿</vt:lpstr>
      <vt:lpstr>业务层测试事务回滚</vt:lpstr>
      <vt:lpstr>PowerPoint 演示文稿</vt:lpstr>
      <vt:lpstr>测试用例数据设定</vt:lpstr>
      <vt:lpstr>PowerPoint 演示文稿</vt:lpstr>
      <vt:lpstr>PowerPoint 演示文稿</vt:lpstr>
      <vt:lpstr>数据层解决方案</vt:lpstr>
      <vt:lpstr>数据层解决方案</vt:lpstr>
      <vt:lpstr>数据源配置格式</vt:lpstr>
      <vt:lpstr>数据源配置</vt:lpstr>
      <vt:lpstr>数据源配置</vt:lpstr>
      <vt:lpstr>PowerPoint 演示文稿</vt:lpstr>
      <vt:lpstr>数据层解决方案</vt:lpstr>
      <vt:lpstr>数据层解决方案</vt:lpstr>
      <vt:lpstr>数据层解决方案</vt:lpstr>
      <vt:lpstr>数据层解决方案</vt:lpstr>
      <vt:lpstr>PowerPoint 演示文稿</vt:lpstr>
      <vt:lpstr>数据层解决方案</vt:lpstr>
      <vt:lpstr>内嵌数据库</vt:lpstr>
      <vt:lpstr>内嵌数据库（H2）</vt:lpstr>
      <vt:lpstr>内嵌数据库（H2）</vt:lpstr>
      <vt:lpstr>内嵌数据库（H2）</vt:lpstr>
      <vt:lpstr>内嵌数据库（H2）</vt:lpstr>
      <vt:lpstr>内嵌数据库（H2）</vt:lpstr>
      <vt:lpstr>数据库设定</vt:lpstr>
      <vt:lpstr>PowerPoint 演示文稿</vt:lpstr>
      <vt:lpstr>数据层解决方案</vt:lpstr>
      <vt:lpstr>PowerPoint 演示文稿</vt:lpstr>
      <vt:lpstr>数据层解决方案</vt:lpstr>
      <vt:lpstr>NoSQL解决方案</vt:lpstr>
      <vt:lpstr>Redis</vt:lpstr>
      <vt:lpstr>PowerPoint 演示文稿</vt:lpstr>
      <vt:lpstr>Redis</vt:lpstr>
      <vt:lpstr>Redis</vt:lpstr>
      <vt:lpstr>Redis</vt:lpstr>
      <vt:lpstr>Redis</vt:lpstr>
      <vt:lpstr>Redis</vt:lpstr>
      <vt:lpstr>PowerPoint 演示文稿</vt:lpstr>
      <vt:lpstr>Redis</vt:lpstr>
      <vt:lpstr>Redis</vt:lpstr>
      <vt:lpstr>PowerPoint 演示文稿</vt:lpstr>
      <vt:lpstr>Redis</vt:lpstr>
      <vt:lpstr>Redis</vt:lpstr>
      <vt:lpstr>Redis</vt:lpstr>
      <vt:lpstr>Redis</vt:lpstr>
      <vt:lpstr>PowerPoint 演示文稿</vt:lpstr>
      <vt:lpstr>Mongodb</vt:lpstr>
      <vt:lpstr>Mongodb</vt:lpstr>
      <vt:lpstr>PowerPoint 演示文稿</vt:lpstr>
      <vt:lpstr>Mongodb</vt:lpstr>
      <vt:lpstr>Mongodb</vt:lpstr>
      <vt:lpstr>Mongodb</vt:lpstr>
      <vt:lpstr>PowerPoint 演示文稿</vt:lpstr>
      <vt:lpstr>Mongodb</vt:lpstr>
      <vt:lpstr>Mongodb</vt:lpstr>
      <vt:lpstr>PowerPoint 演示文稿</vt:lpstr>
      <vt:lpstr>Mongodb</vt:lpstr>
      <vt:lpstr>Mongodb</vt:lpstr>
      <vt:lpstr>Mongodb</vt:lpstr>
      <vt:lpstr>PowerPoint 演示文稿</vt:lpstr>
      <vt:lpstr>ElasticSearch（ES）</vt:lpstr>
      <vt:lpstr>ElasticSearch（ES）</vt:lpstr>
      <vt:lpstr>ElasticSearch（ES）</vt:lpstr>
      <vt:lpstr>ElasticSearch（ES）</vt:lpstr>
      <vt:lpstr>PowerPoint 演示文稿</vt:lpstr>
      <vt:lpstr>ElasticSearch（ES）</vt:lpstr>
      <vt:lpstr>PowerPoint 演示文稿</vt:lpstr>
      <vt:lpstr>ElasticSearch（ES）</vt:lpstr>
      <vt:lpstr>ElasticSearch（ES）</vt:lpstr>
      <vt:lpstr>ElasticSearch（ES）</vt:lpstr>
      <vt:lpstr>PowerPoint 演示文稿</vt:lpstr>
      <vt:lpstr>ElasticSearch（ES）</vt:lpstr>
      <vt:lpstr>ElasticSearch（ES）</vt:lpstr>
      <vt:lpstr>ElasticSearch（ES）</vt:lpstr>
      <vt:lpstr>PowerPoint 演示文稿</vt:lpstr>
      <vt:lpstr>ElasticSearch（ES）</vt:lpstr>
      <vt:lpstr>ElasticSearch（ES）</vt:lpstr>
      <vt:lpstr>ElasticSearch（ES）</vt:lpstr>
      <vt:lpstr>ElasticSearch（ES）</vt:lpstr>
      <vt:lpstr>ElasticSearch（ES）</vt:lpstr>
      <vt:lpstr>PowerPoint 演示文稿</vt:lpstr>
      <vt:lpstr>ElasticSearch（ES）</vt:lpstr>
      <vt:lpstr>ElasticSearch（ES）</vt:lpstr>
      <vt:lpstr>ElasticSearch（ES）</vt:lpstr>
      <vt:lpstr>PowerPoint 演示文稿</vt:lpstr>
      <vt:lpstr>ElasticSearch（ES）</vt:lpstr>
      <vt:lpstr>ElasticSearch（ES）</vt:lpstr>
      <vt:lpstr>PowerPoint 演示文稿</vt:lpstr>
      <vt:lpstr>PowerPoint 演示文稿</vt:lpstr>
      <vt:lpstr>整合第三方技术</vt:lpstr>
      <vt:lpstr>缓存</vt:lpstr>
      <vt:lpstr>缓存</vt:lpstr>
      <vt:lpstr>PowerPoint 演示文稿</vt:lpstr>
      <vt:lpstr>缓存</vt:lpstr>
      <vt:lpstr>缓存使用</vt:lpstr>
      <vt:lpstr>缓存使用</vt:lpstr>
      <vt:lpstr>缓存使用</vt:lpstr>
      <vt:lpstr>缓存使用</vt:lpstr>
      <vt:lpstr>PowerPoint 演示文稿</vt:lpstr>
      <vt:lpstr>缓存</vt:lpstr>
      <vt:lpstr>缓存</vt:lpstr>
      <vt:lpstr>缓存</vt:lpstr>
      <vt:lpstr>缓存</vt:lpstr>
      <vt:lpstr>缓存使用案例——手机验证码</vt:lpstr>
      <vt:lpstr>缓存使用案例——手机验证码</vt:lpstr>
      <vt:lpstr>缓存使用案例——手机验证码</vt:lpstr>
      <vt:lpstr>缓存使用案例——手机验证码</vt:lpstr>
      <vt:lpstr>缓存使用案例——手机验证码</vt:lpstr>
      <vt:lpstr>PowerPoint 演示文稿</vt:lpstr>
      <vt:lpstr>缓存</vt:lpstr>
      <vt:lpstr>缓存供应商变更：Ehcache</vt:lpstr>
      <vt:lpstr>缓存供应商变更：Ehcache</vt:lpstr>
      <vt:lpstr>缓存供应商变更：Ehcache</vt:lpstr>
      <vt:lpstr>缓存供应商变更：Ehcache</vt:lpstr>
      <vt:lpstr>PowerPoint 演示文稿</vt:lpstr>
      <vt:lpstr>缓存</vt:lpstr>
      <vt:lpstr>缓存供应商变更：Redis</vt:lpstr>
      <vt:lpstr>缓存供应商变更：Redis</vt:lpstr>
      <vt:lpstr>缓存供应商变更：Redis</vt:lpstr>
      <vt:lpstr>PowerPoint 演示文稿</vt:lpstr>
      <vt:lpstr>缓存</vt:lpstr>
      <vt:lpstr>缓存供应商变更:memcached</vt:lpstr>
      <vt:lpstr>缓存供应商变更:memcached</vt:lpstr>
      <vt:lpstr>缓存供应商变更:memcached</vt:lpstr>
      <vt:lpstr>PowerPoint 演示文稿</vt:lpstr>
      <vt:lpstr>缓存供应商变更:memcached</vt:lpstr>
      <vt:lpstr>缓存供应商变更:memcached</vt:lpstr>
      <vt:lpstr>缓存供应商变更:memcached</vt:lpstr>
      <vt:lpstr>缓存供应商变更:memcached</vt:lpstr>
      <vt:lpstr>缓存供应商变更:memcached</vt:lpstr>
      <vt:lpstr>缓存供应商变更:memcached</vt:lpstr>
      <vt:lpstr>缓存供应商变更:memcached</vt:lpstr>
      <vt:lpstr>PowerPoint 演示文稿</vt:lpstr>
      <vt:lpstr>缓存</vt:lpstr>
      <vt:lpstr>缓存</vt:lpstr>
      <vt:lpstr>缓存供应商变更:jetcache</vt:lpstr>
      <vt:lpstr>缓存</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缓存供应商变更:jetcache</vt:lpstr>
      <vt:lpstr>PowerPoint 演示文稿</vt:lpstr>
      <vt:lpstr>缓存供应商变更:jetcache</vt:lpstr>
      <vt:lpstr>缓存供应商变更:jetcache</vt:lpstr>
      <vt:lpstr>缓存供应商变更:jetcache</vt:lpstr>
      <vt:lpstr>缓存供应商变更:jetcache</vt:lpstr>
      <vt:lpstr>缓存供应商变更:jetcache</vt:lpstr>
      <vt:lpstr>PowerPoint 演示文稿</vt:lpstr>
      <vt:lpstr>缓存供应商变更:j2cache</vt:lpstr>
      <vt:lpstr>缓存供应商变更:j2cache</vt:lpstr>
      <vt:lpstr>缓存供应商变更:j2cache</vt:lpstr>
      <vt:lpstr>缓存供应商变更:j2cache</vt:lpstr>
      <vt:lpstr>缓存供应商变更:j2cache</vt:lpstr>
      <vt:lpstr>缓存供应商变更:j2cache</vt:lpstr>
      <vt:lpstr>PowerPoint 演示文稿</vt:lpstr>
      <vt:lpstr>PowerPoint 演示文稿</vt:lpstr>
      <vt:lpstr>任务</vt:lpstr>
      <vt:lpstr>SpringBoot整合Quartz</vt:lpstr>
      <vt:lpstr>SpringBoot整合Quartz</vt:lpstr>
      <vt:lpstr>SpringBoot整合Quartz</vt:lpstr>
      <vt:lpstr>SpringBoot整合Quartz</vt:lpstr>
      <vt:lpstr>PowerPoint 演示文稿</vt:lpstr>
      <vt:lpstr>Spring Task</vt:lpstr>
      <vt:lpstr>Spring Task</vt:lpstr>
      <vt:lpstr>Spring Task</vt:lpstr>
      <vt:lpstr>PowerPoint 演示文稿</vt:lpstr>
      <vt:lpstr>SpringBoot整合JavaMail</vt:lpstr>
      <vt:lpstr>SpringBoot整合JavaMail</vt:lpstr>
      <vt:lpstr>SpringBoot整合JavaMail</vt:lpstr>
      <vt:lpstr>SpringBoot整合JavaMail</vt:lpstr>
      <vt:lpstr>SpringBoot整合JavaMail</vt:lpstr>
      <vt:lpstr>PowerPoint 演示文稿</vt:lpstr>
      <vt:lpstr>SpringBoot整合JavaMail</vt:lpstr>
      <vt:lpstr>PowerPoint 演示文稿</vt:lpstr>
      <vt:lpstr>消息</vt:lpstr>
      <vt:lpstr>消息</vt:lpstr>
      <vt:lpstr>消息</vt:lpstr>
      <vt:lpstr>消息</vt:lpstr>
      <vt:lpstr>消息</vt:lpstr>
      <vt:lpstr>JMS</vt:lpstr>
      <vt:lpstr>AMQP</vt:lpstr>
      <vt:lpstr>MQTT</vt:lpstr>
      <vt:lpstr>Kafka</vt:lpstr>
      <vt:lpstr>消息</vt:lpstr>
      <vt:lpstr>PowerPoint 演示文稿</vt:lpstr>
      <vt:lpstr>消息案例——订单短信通知</vt:lpstr>
      <vt:lpstr>消息案例——订单短信通知</vt:lpstr>
      <vt:lpstr>PowerPoint 演示文稿</vt:lpstr>
      <vt:lpstr>ActiveMQ</vt:lpstr>
      <vt:lpstr>ActiveMQ</vt:lpstr>
      <vt:lpstr>PowerPoint 演示文稿</vt:lpstr>
      <vt:lpstr>SpringBoot整合ActiveMQ</vt:lpstr>
      <vt:lpstr>SpringBoot整合ActiveMQ</vt:lpstr>
      <vt:lpstr>SpringBoot整合ActiveMQ</vt:lpstr>
      <vt:lpstr>SpringBoot整合ActiveMQ</vt:lpstr>
      <vt:lpstr>SpringBoot整合ActiveMQ</vt:lpstr>
      <vt:lpstr>SpringBoot整合ActiveMQ</vt:lpstr>
      <vt:lpstr>PowerPoint 演示文稿</vt:lpstr>
      <vt:lpstr>RabbitMQ</vt:lpstr>
      <vt:lpstr>RabbitMQ</vt:lpstr>
      <vt:lpstr>RabbitMQ</vt:lpstr>
      <vt:lpstr>RabbitMQ</vt:lpstr>
      <vt:lpstr>PowerPoint 演示文稿</vt:lpstr>
      <vt:lpstr>JMS</vt:lpstr>
      <vt:lpstr>AMQP</vt:lpstr>
      <vt:lpstr>SpringBoot整合RabbitMQ</vt:lpstr>
      <vt:lpstr>SpringBoot整合RabbitMQ</vt:lpstr>
      <vt:lpstr>SpringBoot整合RabbitMQ</vt:lpstr>
      <vt:lpstr>SpringBoot整合RabbitMQ</vt:lpstr>
      <vt:lpstr>SpringBoot整合RabbitMQ</vt:lpstr>
      <vt:lpstr>SpringBoot整合RabbitMQ</vt:lpstr>
      <vt:lpstr>SpringBoot整合RabbitMQ</vt:lpstr>
      <vt:lpstr>SpringBoot整合RabbitMQ</vt:lpstr>
      <vt:lpstr>PowerPoint 演示文稿</vt:lpstr>
      <vt:lpstr>SpringBoot整合RabbitMQ</vt:lpstr>
      <vt:lpstr>SpringBoot整合RabbitMQ</vt:lpstr>
      <vt:lpstr>SpringBoot整合RabbitMQ</vt:lpstr>
      <vt:lpstr>SpringBoot整合RabbitMQ</vt:lpstr>
      <vt:lpstr>PowerPoint 演示文稿</vt:lpstr>
      <vt:lpstr>RocketMQ</vt:lpstr>
      <vt:lpstr>RocketMQ</vt:lpstr>
      <vt:lpstr>RocketMQ</vt:lpstr>
      <vt:lpstr>RocketMQ</vt:lpstr>
      <vt:lpstr>PowerPoint 演示文稿</vt:lpstr>
      <vt:lpstr>消息</vt:lpstr>
      <vt:lpstr>消息</vt:lpstr>
      <vt:lpstr>消息</vt:lpstr>
      <vt:lpstr>消息</vt:lpstr>
      <vt:lpstr>消息</vt:lpstr>
      <vt:lpstr>PowerPoint 演示文稿</vt:lpstr>
      <vt:lpstr>Kafka</vt:lpstr>
      <vt:lpstr>Kafka</vt:lpstr>
      <vt:lpstr>Kafka</vt:lpstr>
      <vt:lpstr>Kafka</vt:lpstr>
      <vt:lpstr>PowerPoint 演示文稿</vt:lpstr>
      <vt:lpstr>消息</vt:lpstr>
      <vt:lpstr>消息</vt:lpstr>
      <vt:lpstr>消息</vt:lpstr>
      <vt:lpstr>消息</vt:lpstr>
      <vt:lpstr>PowerPoint 演示文稿</vt:lpstr>
      <vt:lpstr>PowerPoint 演示文稿</vt:lpstr>
      <vt:lpstr>PowerPoint 演示文稿</vt:lpstr>
      <vt:lpstr>监控</vt:lpstr>
      <vt:lpstr>监控的意义</vt:lpstr>
      <vt:lpstr>监控的实施方式</vt:lpstr>
      <vt:lpstr>PowerPoint 演示文稿</vt:lpstr>
      <vt:lpstr>可视化监控平台</vt:lpstr>
      <vt:lpstr>可视化监控平台</vt:lpstr>
      <vt:lpstr>可视化监控平台</vt:lpstr>
      <vt:lpstr>可视化监控平台</vt:lpstr>
      <vt:lpstr>可视化监控平台</vt:lpstr>
      <vt:lpstr>可视化监控平台</vt:lpstr>
      <vt:lpstr>可视化监控平台</vt:lpstr>
      <vt:lpstr>PowerPoint 演示文稿</vt:lpstr>
      <vt:lpstr>监控原理</vt:lpstr>
      <vt:lpstr>监控原理</vt:lpstr>
      <vt:lpstr>监控原理</vt:lpstr>
      <vt:lpstr>监控原理</vt:lpstr>
      <vt:lpstr>监控原理</vt:lpstr>
      <vt:lpstr>监控原理</vt:lpstr>
      <vt:lpstr>监控原理</vt:lpstr>
      <vt:lpstr>监控原理</vt:lpstr>
      <vt:lpstr>PowerPoint 演示文稿</vt:lpstr>
      <vt:lpstr>自定义监控指标</vt:lpstr>
      <vt:lpstr>自定义监控指标</vt:lpstr>
      <vt:lpstr>PowerPoint 演示文稿</vt:lpstr>
      <vt:lpstr>自定义监控指标</vt:lpstr>
      <vt:lpstr>PowerPoint 演示文稿</vt:lpstr>
      <vt:lpstr>自定义监控指标</vt:lpstr>
      <vt:lpstr>PowerPoint 演示文稿</vt:lpstr>
      <vt:lpstr>自定义监控指标</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SHU Eric</cp:lastModifiedBy>
  <cp:revision>1787</cp:revision>
  <dcterms:created xsi:type="dcterms:W3CDTF">2020-03-31T02:23:27Z</dcterms:created>
  <dcterms:modified xsi:type="dcterms:W3CDTF">2022-04-04T04:45:17Z</dcterms:modified>
</cp:coreProperties>
</file>